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61" r:id="rId2"/>
    <p:sldId id="710" r:id="rId3"/>
    <p:sldId id="732" r:id="rId4"/>
    <p:sldId id="715" r:id="rId5"/>
    <p:sldId id="750" r:id="rId6"/>
    <p:sldId id="711" r:id="rId7"/>
    <p:sldId id="748" r:id="rId8"/>
    <p:sldId id="749" r:id="rId9"/>
    <p:sldId id="746" r:id="rId10"/>
    <p:sldId id="747" r:id="rId11"/>
    <p:sldId id="733" r:id="rId12"/>
    <p:sldId id="735" r:id="rId13"/>
    <p:sldId id="736" r:id="rId14"/>
    <p:sldId id="742" r:id="rId15"/>
    <p:sldId id="738" r:id="rId16"/>
    <p:sldId id="737" r:id="rId17"/>
    <p:sldId id="743" r:id="rId18"/>
    <p:sldId id="744" r:id="rId19"/>
    <p:sldId id="745" r:id="rId20"/>
    <p:sldId id="740" r:id="rId21"/>
    <p:sldId id="739" r:id="rId22"/>
    <p:sldId id="716" r:id="rId23"/>
    <p:sldId id="734" r:id="rId24"/>
    <p:sldId id="712" r:id="rId25"/>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2" clrIdx="0">
    <p:extLst>
      <p:ext uri="{19B8F6BF-5375-455C-9EA6-DF929625EA0E}">
        <p15:presenceInfo xmlns:p15="http://schemas.microsoft.com/office/powerpoint/2012/main" userId="2cb8745b51aa14e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5" autoAdjust="0"/>
    <p:restoredTop sz="95488" autoAdjust="0"/>
  </p:normalViewPr>
  <p:slideViewPr>
    <p:cSldViewPr>
      <p:cViewPr varScale="1">
        <p:scale>
          <a:sx n="114" d="100"/>
          <a:sy n="114" d="100"/>
        </p:scale>
        <p:origin x="162" y="102"/>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F8DC0B4A-13DB-47D5-8C13-046FE46FB304}" type="datetime1">
              <a:rPr lang="en-US" smtClean="0"/>
              <a:t>10/4/2021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AC1B5D7B-051F-47BD-BCA6-955566DF8A9E}" type="datetime1">
              <a:rPr lang="en-US" smtClean="0"/>
              <a:t>10/4/2021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82732010-4459-4EDC-BC2C-E32FB2FED614}" type="datetime1">
              <a:rPr lang="en-US" smtClean="0"/>
              <a:t>10/4/2021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fld id="{657F0009-B6B2-44EB-A308-CD1085CB4EF8}" type="datetime1">
              <a:rPr lang="en-US" smtClean="0"/>
              <a:t>10/4/2021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36CDD6E-59D0-497C-B421-5FE477D88CF5}" type="datetime1">
              <a:rPr lang="en-US" smtClean="0"/>
              <a:t>10/4/2021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729CD27-146B-46A3-9BCF-B385C6B111F8}" type="datetime1">
              <a:rPr lang="en-US" smtClean="0"/>
              <a:t>10/4/2021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332F3067-ADCF-46F2-9FE1-E47B9C807E68}" type="datetime1">
              <a:rPr lang="en-US" smtClean="0"/>
              <a:t>10/4/2021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BD0B727C-3529-405E-A80A-1912E273F9B8}" type="datetime1">
              <a:rPr lang="en-US" smtClean="0"/>
              <a:t>10/4/2021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6AEEA033-1213-4DB7-96B0-AE3B64B96B65}" type="datetime1">
              <a:rPr lang="en-US" smtClean="0"/>
              <a:t>10/4/2021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D1A3A83-C988-4D43-A8EF-3CA061114B66}" type="datetime1">
              <a:rPr lang="en-US" smtClean="0"/>
              <a:t>10/4/2021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56646AD-01AF-41CF-9BC2-3309C9933AA8}" type="datetime1">
              <a:rPr lang="en-US" smtClean="0"/>
              <a:t>10/4/2021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A77CDA6-1C0F-4A4B-B7C9-9B6A4B4F2D93}" type="datetime1">
              <a:rPr lang="en-US" smtClean="0"/>
              <a:t>10/4/2021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DCN ec-21-0218-01-00EC</a:t>
            </a:r>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fld id="{234C4D5D-0972-4ECB-A2F7-5C59F99C34F3}" type="datetime1">
              <a:rPr lang="en-US" smtClean="0"/>
              <a:t>10/4/2021</a:t>
            </a:fld>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r>
              <a:rPr lang="en-US"/>
              <a:t>DCN ec-21-0218-01-00EC</a:t>
            </a: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r>
              <a:rPr lang="en-US" sz="4000" dirty="0"/>
              <a:t>Operational Efficiency Sub-ad hoc</a:t>
            </a:r>
            <a:br>
              <a:rPr lang="en-US" sz="4000" dirty="0"/>
            </a:br>
            <a:r>
              <a:rPr lang="en-US" sz="4000" dirty="0"/>
              <a:t>Status</a:t>
            </a:r>
            <a:br>
              <a:rPr lang="en-US" sz="4000" dirty="0"/>
            </a:br>
            <a:br>
              <a:rPr lang="en-US" sz="4000" dirty="0"/>
            </a:br>
            <a:r>
              <a:rPr lang="en-US" sz="2800" dirty="0"/>
              <a:t>Submitted: 21Sept 2021</a:t>
            </a:r>
            <a:br>
              <a:rPr lang="en-US" sz="2800" dirty="0"/>
            </a:br>
            <a:r>
              <a:rPr lang="en-US" sz="2800" dirty="0"/>
              <a:t>Updated: 04-Oct-2021</a:t>
            </a:r>
            <a:br>
              <a:rPr lang="en-US" sz="4000" dirty="0"/>
            </a:br>
            <a:br>
              <a:rPr lang="en-US" sz="4000" dirty="0"/>
            </a:br>
            <a:endParaRPr lang="en-US" sz="4000" dirty="0"/>
          </a:p>
        </p:txBody>
      </p:sp>
      <p:sp>
        <p:nvSpPr>
          <p:cNvPr id="2" name="TextBox 1"/>
          <p:cNvSpPr txBox="1"/>
          <p:nvPr/>
        </p:nvSpPr>
        <p:spPr>
          <a:xfrm>
            <a:off x="2971800" y="4840069"/>
            <a:ext cx="6349933" cy="646331"/>
          </a:xfrm>
          <a:prstGeom prst="rect">
            <a:avLst/>
          </a:prstGeom>
          <a:noFill/>
        </p:spPr>
        <p:txBody>
          <a:bodyPr wrap="square" rtlCol="0">
            <a:spAutoFit/>
          </a:bodyPr>
          <a:lstStyle/>
          <a:p>
            <a:r>
              <a:rPr lang="en-US" dirty="0"/>
              <a:t>Source: </a:t>
            </a:r>
          </a:p>
          <a:p>
            <a:r>
              <a:rPr lang="en-US" dirty="0"/>
              <a:t>Benjamin Rolfe, Blind creek associates,  </a:t>
            </a:r>
            <a:r>
              <a:rPr lang="en-US" dirty="0" err="1"/>
              <a:t>ben.rolfe</a:t>
            </a:r>
            <a:r>
              <a:rPr lang="en-US" dirty="0"/>
              <a:t> @ ieee.org</a:t>
            </a:r>
          </a:p>
        </p:txBody>
      </p:sp>
      <p:sp>
        <p:nvSpPr>
          <p:cNvPr id="3" name="Date Placeholder 2">
            <a:extLst>
              <a:ext uri="{FF2B5EF4-FFF2-40B4-BE49-F238E27FC236}">
                <a16:creationId xmlns:a16="http://schemas.microsoft.com/office/drawing/2014/main" id="{C5ED8E07-8216-439B-BE49-023DB7040C12}"/>
              </a:ext>
            </a:extLst>
          </p:cNvPr>
          <p:cNvSpPr>
            <a:spLocks noGrp="1"/>
          </p:cNvSpPr>
          <p:nvPr>
            <p:ph type="dt" sz="half" idx="10"/>
          </p:nvPr>
        </p:nvSpPr>
        <p:spPr/>
        <p:txBody>
          <a:bodyPr/>
          <a:lstStyle/>
          <a:p>
            <a:pPr>
              <a:defRPr/>
            </a:pPr>
            <a:fld id="{BD17A5AB-153A-4C1E-B589-96DCFCCD1BCF}" type="datetime1">
              <a:rPr lang="en-US" smtClean="0"/>
              <a:t>10/4/2021</a:t>
            </a:fld>
            <a:endParaRPr lang="en-US"/>
          </a:p>
        </p:txBody>
      </p:sp>
      <p:sp>
        <p:nvSpPr>
          <p:cNvPr id="4" name="Footer Placeholder 3">
            <a:extLst>
              <a:ext uri="{FF2B5EF4-FFF2-40B4-BE49-F238E27FC236}">
                <a16:creationId xmlns:a16="http://schemas.microsoft.com/office/drawing/2014/main" id="{7FACE15E-DFA4-460F-A84D-7E33FA358048}"/>
              </a:ext>
            </a:extLst>
          </p:cNvPr>
          <p:cNvSpPr>
            <a:spLocks noGrp="1"/>
          </p:cNvSpPr>
          <p:nvPr>
            <p:ph type="ftr" sz="quarter" idx="11"/>
          </p:nvPr>
        </p:nvSpPr>
        <p:spPr/>
        <p:txBody>
          <a:bodyPr/>
          <a:lstStyle/>
          <a:p>
            <a:pPr>
              <a:defRPr/>
            </a:pPr>
            <a:r>
              <a:rPr lang="en-US"/>
              <a:t>DCN ec-21-0218-01-00EC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33A02F6-F797-4D56-86F7-96EFDF479725}"/>
              </a:ext>
            </a:extLst>
          </p:cNvPr>
          <p:cNvSpPr>
            <a:spLocks noGrp="1"/>
          </p:cNvSpPr>
          <p:nvPr>
            <p:ph type="ctrTitle"/>
          </p:nvPr>
        </p:nvSpPr>
        <p:spPr/>
        <p:txBody>
          <a:bodyPr/>
          <a:lstStyle/>
          <a:p>
            <a:r>
              <a:rPr lang="en-US" dirty="0"/>
              <a:t>Proposed Rule Changes</a:t>
            </a:r>
          </a:p>
        </p:txBody>
      </p:sp>
      <p:sp>
        <p:nvSpPr>
          <p:cNvPr id="6" name="Subtitle 5">
            <a:extLst>
              <a:ext uri="{FF2B5EF4-FFF2-40B4-BE49-F238E27FC236}">
                <a16:creationId xmlns:a16="http://schemas.microsoft.com/office/drawing/2014/main" id="{C2446936-16AA-4513-810C-807584D99B38}"/>
              </a:ext>
            </a:extLst>
          </p:cNvPr>
          <p:cNvSpPr>
            <a:spLocks noGrp="1"/>
          </p:cNvSpPr>
          <p:nvPr>
            <p:ph type="subTitle" idx="1"/>
          </p:nvPr>
        </p:nvSpPr>
        <p:spPr/>
        <p:txBody>
          <a:bodyPr/>
          <a:lstStyle/>
          <a:p>
            <a:r>
              <a:rPr lang="en-US" dirty="0"/>
              <a:t>Phase 1: Allow PAR review and approval optimized to NESCOM and SASB schedule</a:t>
            </a:r>
          </a:p>
        </p:txBody>
      </p:sp>
      <p:sp>
        <p:nvSpPr>
          <p:cNvPr id="4" name="Slide Number Placeholder 3">
            <a:extLst>
              <a:ext uri="{FF2B5EF4-FFF2-40B4-BE49-F238E27FC236}">
                <a16:creationId xmlns:a16="http://schemas.microsoft.com/office/drawing/2014/main" id="{63AAD9D7-80D2-45F7-BF41-923719C635FA}"/>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
        <p:nvSpPr>
          <p:cNvPr id="2" name="Date Placeholder 1">
            <a:extLst>
              <a:ext uri="{FF2B5EF4-FFF2-40B4-BE49-F238E27FC236}">
                <a16:creationId xmlns:a16="http://schemas.microsoft.com/office/drawing/2014/main" id="{5C7D0B6C-A61C-498D-A973-36DEA56A557B}"/>
              </a:ext>
            </a:extLst>
          </p:cNvPr>
          <p:cNvSpPr>
            <a:spLocks noGrp="1"/>
          </p:cNvSpPr>
          <p:nvPr>
            <p:ph type="dt" sz="half" idx="10"/>
          </p:nvPr>
        </p:nvSpPr>
        <p:spPr/>
        <p:txBody>
          <a:bodyPr/>
          <a:lstStyle/>
          <a:p>
            <a:pPr>
              <a:defRPr/>
            </a:pPr>
            <a:fld id="{768F8255-B184-42D5-8B19-479994D82CFC}" type="datetime1">
              <a:rPr lang="en-US" smtClean="0"/>
              <a:t>10/4/2021</a:t>
            </a:fld>
            <a:endParaRPr lang="en-US"/>
          </a:p>
        </p:txBody>
      </p:sp>
      <p:sp>
        <p:nvSpPr>
          <p:cNvPr id="3" name="Footer Placeholder 2">
            <a:extLst>
              <a:ext uri="{FF2B5EF4-FFF2-40B4-BE49-F238E27FC236}">
                <a16:creationId xmlns:a16="http://schemas.microsoft.com/office/drawing/2014/main" id="{8867EE20-5729-4D72-A34A-7743611F0557}"/>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2802550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p:txBody>
          <a:bodyPr>
            <a:normAutofit/>
          </a:bodyPr>
          <a:lstStyle/>
          <a:p>
            <a:pPr marL="0" indent="0">
              <a:buNone/>
            </a:pPr>
            <a:r>
              <a:rPr lang="en-US" dirty="0"/>
              <a:t>Policies and Procedures for Standards Development for the IEEE 802 LAN/MAN Standards Committee (LMSC) </a:t>
            </a:r>
          </a:p>
          <a:p>
            <a:pPr marL="0" indent="0">
              <a:buNone/>
            </a:pPr>
            <a:r>
              <a:rPr lang="en-US" dirty="0"/>
              <a:t>4 August 2020/08 February 2021</a:t>
            </a:r>
          </a:p>
          <a:p>
            <a:r>
              <a:rPr lang="en-US" dirty="0"/>
              <a:t>No changes identified</a:t>
            </a:r>
          </a:p>
          <a:p>
            <a:pPr marL="0" indent="0">
              <a:buNone/>
            </a:pPr>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
        <p:nvSpPr>
          <p:cNvPr id="5" name="Date Placeholder 4">
            <a:extLst>
              <a:ext uri="{FF2B5EF4-FFF2-40B4-BE49-F238E27FC236}">
                <a16:creationId xmlns:a16="http://schemas.microsoft.com/office/drawing/2014/main" id="{50D65EF2-6306-4E21-809C-2940F14F9342}"/>
              </a:ext>
            </a:extLst>
          </p:cNvPr>
          <p:cNvSpPr>
            <a:spLocks noGrp="1"/>
          </p:cNvSpPr>
          <p:nvPr>
            <p:ph type="dt" sz="half" idx="10"/>
          </p:nvPr>
        </p:nvSpPr>
        <p:spPr/>
        <p:txBody>
          <a:bodyPr/>
          <a:lstStyle/>
          <a:p>
            <a:pPr>
              <a:defRPr/>
            </a:pPr>
            <a:fld id="{3B8679EE-B1A6-40BF-8B76-2E8A22E4E680}" type="datetime1">
              <a:rPr lang="en-US" smtClean="0"/>
              <a:t>10/4/2021</a:t>
            </a:fld>
            <a:endParaRPr lang="en-US"/>
          </a:p>
        </p:txBody>
      </p:sp>
      <p:sp>
        <p:nvSpPr>
          <p:cNvPr id="6" name="Footer Placeholder 5">
            <a:extLst>
              <a:ext uri="{FF2B5EF4-FFF2-40B4-BE49-F238E27FC236}">
                <a16:creationId xmlns:a16="http://schemas.microsoft.com/office/drawing/2014/main" id="{40EDA6DD-2CDF-477A-8C73-9B29F30494C4}"/>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1153289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55000" lnSpcReduction="20000"/>
          </a:bodyPr>
          <a:lstStyle/>
          <a:p>
            <a:pPr marL="0" indent="0">
              <a:buNone/>
            </a:pPr>
            <a:r>
              <a:rPr lang="en-US" dirty="0"/>
              <a:t>IEEE 802 LAN/MAN STANDARDS COMMITTEE (LMSC) OPERATIONS MANUAL Approved 4 August 2020 Last edited 31 August 2020</a:t>
            </a:r>
          </a:p>
          <a:p>
            <a:r>
              <a:rPr lang="en-US" dirty="0"/>
              <a:t>4.3.1 PAR Study group operation </a:t>
            </a:r>
          </a:p>
          <a:p>
            <a:pPr lvl="1"/>
            <a:r>
              <a:rPr lang="en-US" dirty="0"/>
              <a:t>Change first sentence of second paragraph as indicated:</a:t>
            </a:r>
          </a:p>
          <a:p>
            <a:pPr marL="457200" lvl="1" indent="0">
              <a:buNone/>
            </a:pPr>
            <a:r>
              <a:rPr lang="en-US" dirty="0"/>
              <a:t>Progress of each PAR Study Group shall be presented at the closing IEEE 802 LMSC of each IEEE 802 LMSC </a:t>
            </a:r>
            <a:r>
              <a:rPr lang="en-US" u="sng" dirty="0">
                <a:solidFill>
                  <a:srgbClr val="FF0000"/>
                </a:solidFill>
              </a:rPr>
              <a:t>meeting as designated by the IEEE 802 LMSC Chair </a:t>
            </a:r>
            <a:r>
              <a:rPr lang="en-US" dirty="0"/>
              <a:t>by the appropriate Working Group, Technical Advisory Group, or Standards Committee PAR Study Group Chair.</a:t>
            </a:r>
          </a:p>
          <a:p>
            <a:r>
              <a:rPr lang="en-US" dirty="0"/>
              <a:t>9.1(a) – Link needs to be updated </a:t>
            </a:r>
          </a:p>
          <a:p>
            <a:r>
              <a:rPr lang="en-US" dirty="0"/>
              <a:t>9.2 </a:t>
            </a:r>
          </a:p>
          <a:p>
            <a:pPr lvl="1"/>
            <a:r>
              <a:rPr lang="en-US" dirty="0"/>
              <a:t>Change first sentence of first paragraph as follows:</a:t>
            </a:r>
          </a:p>
          <a:p>
            <a:pPr marL="457200" lvl="1" indent="0">
              <a:buNone/>
            </a:pPr>
            <a:r>
              <a:rPr lang="en-US" dirty="0"/>
              <a:t>A complete proposed PAR and, if applicable, the criteria for standards development (CSD)</a:t>
            </a:r>
          </a:p>
          <a:p>
            <a:pPr marL="457200" lvl="1" indent="0">
              <a:buNone/>
            </a:pPr>
            <a:r>
              <a:rPr lang="en-US" dirty="0"/>
              <a:t>statement, as described in Clause 14, shall be submitted to the IEEE 802 LMSC via the IEEE 802 LMSC email reflector for review no less than 30 days </a:t>
            </a:r>
            <a:r>
              <a:rPr lang="en-US" u="sng" dirty="0">
                <a:solidFill>
                  <a:srgbClr val="FF0000"/>
                </a:solidFill>
              </a:rPr>
              <a:t>prior to an </a:t>
            </a:r>
            <a:r>
              <a:rPr lang="en-US" strike="sngStrike" dirty="0">
                <a:solidFill>
                  <a:srgbClr val="FF0000"/>
                </a:solidFill>
              </a:rPr>
              <a:t>the day of the opening </a:t>
            </a:r>
            <a:r>
              <a:rPr lang="en-US" sz="2900" dirty="0"/>
              <a:t>IEEE </a:t>
            </a:r>
            <a:r>
              <a:rPr lang="en-US" dirty="0"/>
              <a:t>802 LMSC meeting </a:t>
            </a:r>
            <a:r>
              <a:rPr lang="en-US" u="sng" dirty="0">
                <a:solidFill>
                  <a:srgbClr val="FF0000"/>
                </a:solidFill>
              </a:rPr>
              <a:t>as designated by the IEEE LMSC Chair</a:t>
            </a:r>
            <a:r>
              <a:rPr lang="en-US" strike="sngStrike" dirty="0">
                <a:solidFill>
                  <a:srgbClr val="FF0000"/>
                </a:solidFill>
              </a:rPr>
              <a:t> of an IEEE 802 LMSC plenary session</a:t>
            </a:r>
            <a:r>
              <a:rPr lang="en-US" dirty="0"/>
              <a:t>. </a:t>
            </a:r>
          </a:p>
          <a:p>
            <a:pPr lvl="1"/>
            <a:r>
              <a:rPr lang="en-US" dirty="0"/>
              <a:t>Change third paragraph as indicated:</a:t>
            </a:r>
          </a:p>
          <a:p>
            <a:pPr marL="457200" lvl="1" indent="0">
              <a:buNone/>
            </a:pPr>
            <a:r>
              <a:rPr lang="en-US" dirty="0"/>
              <a:t>At the discretion of the IEEE 802 LMSC Chair, PARs may be submitted in parallel to </a:t>
            </a:r>
            <a:r>
              <a:rPr lang="en-US" dirty="0" err="1"/>
              <a:t>NesCom</a:t>
            </a:r>
            <a:r>
              <a:rPr lang="en-US" dirty="0"/>
              <a:t> when the IEEE 802 LMSC </a:t>
            </a:r>
            <a:r>
              <a:rPr lang="en-US" strike="sngStrike" dirty="0">
                <a:solidFill>
                  <a:srgbClr val="FF0000"/>
                </a:solidFill>
              </a:rPr>
              <a:t>	</a:t>
            </a:r>
            <a:r>
              <a:rPr lang="en-US" dirty="0"/>
              <a:t> meeting date allows the PAR to be removed from consideration prior to </a:t>
            </a:r>
            <a:r>
              <a:rPr lang="en-US" dirty="0" err="1"/>
              <a:t>NesCom</a:t>
            </a:r>
            <a:r>
              <a:rPr lang="en-US" dirty="0"/>
              <a:t> recommendation to the Standards Board.</a:t>
            </a:r>
          </a:p>
          <a:p>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12</a:t>
            </a:fld>
            <a:endParaRPr lang="en-US"/>
          </a:p>
        </p:txBody>
      </p:sp>
      <p:sp>
        <p:nvSpPr>
          <p:cNvPr id="5" name="Date Placeholder 4">
            <a:extLst>
              <a:ext uri="{FF2B5EF4-FFF2-40B4-BE49-F238E27FC236}">
                <a16:creationId xmlns:a16="http://schemas.microsoft.com/office/drawing/2014/main" id="{A6EABE4A-25EB-438A-811C-D130AFCAF55E}"/>
              </a:ext>
            </a:extLst>
          </p:cNvPr>
          <p:cNvSpPr>
            <a:spLocks noGrp="1"/>
          </p:cNvSpPr>
          <p:nvPr>
            <p:ph type="dt" sz="half" idx="10"/>
          </p:nvPr>
        </p:nvSpPr>
        <p:spPr/>
        <p:txBody>
          <a:bodyPr/>
          <a:lstStyle/>
          <a:p>
            <a:pPr>
              <a:defRPr/>
            </a:pPr>
            <a:fld id="{9A994CD6-E9E9-4718-9775-79DD8B33C20C}" type="datetime1">
              <a:rPr lang="en-US" smtClean="0"/>
              <a:t>10/4/2021</a:t>
            </a:fld>
            <a:endParaRPr lang="en-US"/>
          </a:p>
        </p:txBody>
      </p:sp>
      <p:sp>
        <p:nvSpPr>
          <p:cNvPr id="6" name="Footer Placeholder 5">
            <a:extLst>
              <a:ext uri="{FF2B5EF4-FFF2-40B4-BE49-F238E27FC236}">
                <a16:creationId xmlns:a16="http://schemas.microsoft.com/office/drawing/2014/main" id="{DD4350B0-A43D-403D-B45C-BB83C06DCB5D}"/>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135566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47500" lnSpcReduction="20000"/>
          </a:bodyPr>
          <a:lstStyle/>
          <a:p>
            <a:pPr marL="0" indent="0">
              <a:buNone/>
            </a:pPr>
            <a:r>
              <a:rPr lang="en-US" dirty="0"/>
              <a:t>IEEE 802 LAN/MAN STANDARDS COMMITTEE (LMSC) OPERATIONS MANUAL (Continued)</a:t>
            </a:r>
          </a:p>
          <a:p>
            <a:r>
              <a:rPr lang="en-US" dirty="0"/>
              <a:t>9.3</a:t>
            </a:r>
          </a:p>
          <a:p>
            <a:pPr lvl="1"/>
            <a:r>
              <a:rPr lang="en-US" dirty="0"/>
              <a:t>Change title to “Review” (delete “Plenary”)</a:t>
            </a:r>
          </a:p>
          <a:p>
            <a:pPr lvl="1"/>
            <a:r>
              <a:rPr lang="en-US" dirty="0"/>
              <a:t>Change first paragraph as indicated:</a:t>
            </a:r>
          </a:p>
          <a:p>
            <a:pPr marL="457200" lvl="1" indent="0">
              <a:buNone/>
            </a:pPr>
            <a:r>
              <a:rPr lang="en-US" dirty="0"/>
              <a:t>In order to ensure wide consideration by IEEE 802 LMSC members, PARs for significant new work (those that will result in a new Standard/Recommended Practice/Guide or an addition to an existing one) shall pass through the following process </a:t>
            </a:r>
            <a:r>
              <a:rPr lang="en-US" strike="sngStrike" dirty="0">
                <a:solidFill>
                  <a:srgbClr val="FF0000"/>
                </a:solidFill>
              </a:rPr>
              <a:t>during</a:t>
            </a:r>
            <a:r>
              <a:rPr lang="en-US" dirty="0"/>
              <a:t> </a:t>
            </a:r>
            <a:r>
              <a:rPr lang="en-US" u="sng" dirty="0">
                <a:solidFill>
                  <a:srgbClr val="FF0000"/>
                </a:solidFill>
              </a:rPr>
              <a:t>at least 14 days prior to </a:t>
            </a:r>
            <a:r>
              <a:rPr lang="en-US" dirty="0"/>
              <a:t>the IEEE 802 LMSC </a:t>
            </a:r>
            <a:r>
              <a:rPr lang="en-US" strike="sngStrike" dirty="0">
                <a:solidFill>
                  <a:srgbClr val="FF0000"/>
                </a:solidFill>
              </a:rPr>
              <a:t>plenary session week</a:t>
            </a:r>
            <a:r>
              <a:rPr lang="en-US" dirty="0"/>
              <a:t> </a:t>
            </a:r>
            <a:r>
              <a:rPr lang="en-US" u="sng" dirty="0">
                <a:solidFill>
                  <a:srgbClr val="FF0000"/>
                </a:solidFill>
              </a:rPr>
              <a:t>meeting</a:t>
            </a:r>
            <a:r>
              <a:rPr lang="en-US" dirty="0"/>
              <a:t> in which IEEE 802 LMSC approval is sought: </a:t>
            </a:r>
          </a:p>
          <a:p>
            <a:pPr lvl="1"/>
            <a:r>
              <a:rPr lang="en-US" dirty="0"/>
              <a:t>Change second paragraph as indicated:</a:t>
            </a:r>
          </a:p>
          <a:p>
            <a:pPr marL="457200" lvl="1" indent="0">
              <a:buNone/>
            </a:pPr>
            <a:r>
              <a:rPr lang="en-US" strike="sngStrike" dirty="0">
                <a:solidFill>
                  <a:srgbClr val="FF0000"/>
                </a:solidFill>
              </a:rPr>
              <a:t>Prior to the start of the IEEE 802 LMSC session</a:t>
            </a:r>
            <a:r>
              <a:rPr lang="en-US" dirty="0"/>
              <a:t>, </a:t>
            </a:r>
            <a:r>
              <a:rPr lang="en-US" u="sng" dirty="0">
                <a:solidFill>
                  <a:srgbClr val="FF0000"/>
                </a:solidFill>
              </a:rPr>
              <a:t>In accordance with the PAR approval schedule adopted by the IEEE 802 LMSC, as described in [9.5].</a:t>
            </a:r>
            <a:r>
              <a:rPr lang="en-US" dirty="0">
                <a:solidFill>
                  <a:srgbClr val="FF0000"/>
                </a:solidFill>
              </a:rPr>
              <a:t>  </a:t>
            </a:r>
            <a:r>
              <a:rPr lang="en-US" dirty="0"/>
              <a:t>draft PARs and CSDs under consideration for approval by the IEEE 802 LMSC shall be available at a publicly accessible URL and an email sent to the IEEE 802 LMSC reflector should contain the URLs required for viewing the PAR and associated documentation. Working Group chairs should inform their Working Groups of the PARs that have been circulated to the IEEE 802 LMSC. Once approved or disapproved by the IEEE 802 LMSC, PARs and supporting material should be removed from the public URL.</a:t>
            </a:r>
          </a:p>
          <a:p>
            <a:pPr lvl="1"/>
            <a:r>
              <a:rPr lang="en-US" dirty="0"/>
              <a:t>Change 4</a:t>
            </a:r>
            <a:r>
              <a:rPr lang="en-US" baseline="30000" dirty="0"/>
              <a:t>th</a:t>
            </a:r>
            <a:r>
              <a:rPr lang="en-US" dirty="0"/>
              <a:t> paragraph as indicated:</a:t>
            </a:r>
          </a:p>
          <a:p>
            <a:pPr marL="457200" lvl="1" indent="0">
              <a:buNone/>
            </a:pPr>
            <a:r>
              <a:rPr lang="en-US" dirty="0"/>
              <a:t>Working Groups, other than the proposing Working Group, shall express concerns to the proposing Working Group as soon as possible and shall submit comments to the proposing Working Group and the IEEE 802 LMSC by e-mail </a:t>
            </a:r>
            <a:r>
              <a:rPr lang="en-US" strike="sngStrike" dirty="0">
                <a:solidFill>
                  <a:srgbClr val="FF0000"/>
                </a:solidFill>
              </a:rPr>
              <a:t>not later than 6:30 p.m. on Tuesday of the plenary session</a:t>
            </a:r>
            <a:r>
              <a:rPr lang="en-US" dirty="0">
                <a:solidFill>
                  <a:srgbClr val="FF0000"/>
                </a:solidFill>
              </a:rPr>
              <a:t> </a:t>
            </a:r>
            <a:r>
              <a:rPr lang="en-US" u="sng" dirty="0">
                <a:solidFill>
                  <a:srgbClr val="FF0000"/>
                </a:solidFill>
              </a:rPr>
              <a:t>in accordance with the PAR approval schedule adopted by the IEEE 802 LMSC</a:t>
            </a:r>
            <a:r>
              <a:rPr lang="en-US" dirty="0"/>
              <a:t>.</a:t>
            </a:r>
          </a:p>
          <a:p>
            <a:pPr lvl="1"/>
            <a:r>
              <a:rPr lang="en-US" dirty="0"/>
              <a:t>Change 5</a:t>
            </a:r>
            <a:r>
              <a:rPr lang="en-US" baseline="30000" dirty="0"/>
              <a:t>th</a:t>
            </a:r>
            <a:r>
              <a:rPr lang="en-US" dirty="0"/>
              <a:t> paragraph as indicated:</a:t>
            </a:r>
          </a:p>
          <a:p>
            <a:pPr marL="457200" lvl="1" indent="0">
              <a:buNone/>
            </a:pPr>
            <a:r>
              <a:rPr lang="en-US" dirty="0"/>
              <a:t>The proposing Working Group shall post a response to commenting Working Group and to the IEEE 802 LMSC together with a Final PAR on a public website and circulate the relevant URL on the IEEE 802 LMSC reflector </a:t>
            </a:r>
            <a:r>
              <a:rPr lang="en-US" strike="sngStrike" dirty="0">
                <a:solidFill>
                  <a:srgbClr val="FF0000"/>
                </a:solidFill>
              </a:rPr>
              <a:t>not later than 6:30 p.m. on Wednesday of the plenary session </a:t>
            </a:r>
            <a:r>
              <a:rPr lang="en-US" u="sng" dirty="0">
                <a:solidFill>
                  <a:srgbClr val="FF0000"/>
                </a:solidFill>
              </a:rPr>
              <a:t>in accordance with the PAR approval schedule adopted by the IEEE 802 LMSC</a:t>
            </a:r>
            <a:r>
              <a:rPr lang="en-US" dirty="0"/>
              <a:t>. </a:t>
            </a:r>
            <a:r>
              <a:rPr lang="en-US" u="sng" dirty="0">
                <a:solidFill>
                  <a:srgbClr val="FF0000"/>
                </a:solidFill>
              </a:rPr>
              <a:t> Completion of the review and response process is required prior to the adopted deadlines for consideration by the IEEE 802 LMSC.</a:t>
            </a:r>
            <a:endParaRPr lang="en-US" dirty="0"/>
          </a:p>
          <a:p>
            <a:pPr marL="457200" lvl="1" indent="0">
              <a:buNone/>
            </a:pPr>
            <a:r>
              <a:rPr lang="en-US" strike="sngStrike" dirty="0">
                <a:solidFill>
                  <a:srgbClr val="FF0000"/>
                </a:solidFill>
              </a:rPr>
              <a:t>It will be assumed that insufficient coordination and/or inter-Working Group consideration had occurred prior to the submission of the PAR if this deadline is not met, and the proposed PAR will not be considered by the IEEE 802 LMSC at the closing IEEE 802 LMSC meeting.</a:t>
            </a:r>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sp>
        <p:nvSpPr>
          <p:cNvPr id="5" name="Date Placeholder 4">
            <a:extLst>
              <a:ext uri="{FF2B5EF4-FFF2-40B4-BE49-F238E27FC236}">
                <a16:creationId xmlns:a16="http://schemas.microsoft.com/office/drawing/2014/main" id="{7A96F695-2283-426E-9C70-E5A311823740}"/>
              </a:ext>
            </a:extLst>
          </p:cNvPr>
          <p:cNvSpPr>
            <a:spLocks noGrp="1"/>
          </p:cNvSpPr>
          <p:nvPr>
            <p:ph type="dt" sz="half" idx="10"/>
          </p:nvPr>
        </p:nvSpPr>
        <p:spPr/>
        <p:txBody>
          <a:bodyPr/>
          <a:lstStyle/>
          <a:p>
            <a:pPr>
              <a:defRPr/>
            </a:pPr>
            <a:fld id="{5963B638-94A1-493E-81E7-5BD0F825BA5A}" type="datetime1">
              <a:rPr lang="en-US" smtClean="0"/>
              <a:t>10/4/2021</a:t>
            </a:fld>
            <a:endParaRPr lang="en-US"/>
          </a:p>
        </p:txBody>
      </p:sp>
      <p:sp>
        <p:nvSpPr>
          <p:cNvPr id="6" name="Footer Placeholder 5">
            <a:extLst>
              <a:ext uri="{FF2B5EF4-FFF2-40B4-BE49-F238E27FC236}">
                <a16:creationId xmlns:a16="http://schemas.microsoft.com/office/drawing/2014/main" id="{982BECEB-8007-4DFB-A3F4-2851877D8E3E}"/>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2180045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a:bodyPr>
          <a:lstStyle/>
          <a:p>
            <a:pPr marL="0" indent="0">
              <a:buNone/>
            </a:pPr>
            <a:r>
              <a:rPr lang="en-US" dirty="0"/>
              <a:t>IEEE 802 LAN/MAN STANDARDS COMMITTEE (LMSC) OPERATIONS MANUAL (Continued)</a:t>
            </a:r>
          </a:p>
          <a:p>
            <a:r>
              <a:rPr lang="en-US" dirty="0"/>
              <a:t>New Clause: 9.5 Review Schedule</a:t>
            </a:r>
          </a:p>
          <a:p>
            <a:pPr marL="0" indent="0">
              <a:buNone/>
            </a:pPr>
            <a:endParaRPr lang="en-US" dirty="0"/>
          </a:p>
          <a:p>
            <a:pPr marL="400050" lvl="1" indent="0">
              <a:buNone/>
            </a:pPr>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
        <p:nvSpPr>
          <p:cNvPr id="5" name="Date Placeholder 4">
            <a:extLst>
              <a:ext uri="{FF2B5EF4-FFF2-40B4-BE49-F238E27FC236}">
                <a16:creationId xmlns:a16="http://schemas.microsoft.com/office/drawing/2014/main" id="{E3EE9C28-8A5E-4446-B977-9D744ADBC8B5}"/>
              </a:ext>
            </a:extLst>
          </p:cNvPr>
          <p:cNvSpPr>
            <a:spLocks noGrp="1"/>
          </p:cNvSpPr>
          <p:nvPr>
            <p:ph type="dt" sz="half" idx="10"/>
          </p:nvPr>
        </p:nvSpPr>
        <p:spPr/>
        <p:txBody>
          <a:bodyPr/>
          <a:lstStyle/>
          <a:p>
            <a:pPr>
              <a:defRPr/>
            </a:pPr>
            <a:fld id="{4ED5FFF8-EDB2-4770-B80B-29512C7687EE}" type="datetime1">
              <a:rPr lang="en-US" smtClean="0"/>
              <a:t>10/4/2021</a:t>
            </a:fld>
            <a:endParaRPr lang="en-US"/>
          </a:p>
        </p:txBody>
      </p:sp>
      <p:sp>
        <p:nvSpPr>
          <p:cNvPr id="6" name="Footer Placeholder 5">
            <a:extLst>
              <a:ext uri="{FF2B5EF4-FFF2-40B4-BE49-F238E27FC236}">
                <a16:creationId xmlns:a16="http://schemas.microsoft.com/office/drawing/2014/main" id="{9EA5B7AA-34E1-4DA3-8271-448A9861AEF0}"/>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1671258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752600"/>
            <a:ext cx="10363200" cy="4495800"/>
          </a:xfrm>
        </p:spPr>
        <p:txBody>
          <a:bodyPr>
            <a:normAutofit fontScale="70000" lnSpcReduction="20000"/>
          </a:bodyPr>
          <a:lstStyle/>
          <a:p>
            <a:pPr marL="0" indent="0">
              <a:buNone/>
            </a:pPr>
            <a:r>
              <a:rPr lang="en-US" dirty="0"/>
              <a:t>IEEE 802 LAN/MAN STANDARDS COMMITTEE (LMSC) OPERATIONS MANUAL (Continued)</a:t>
            </a:r>
          </a:p>
          <a:p>
            <a:r>
              <a:rPr lang="en-US" dirty="0"/>
              <a:t>Add new clause: 9.5 Review Schedule</a:t>
            </a:r>
          </a:p>
          <a:p>
            <a:pPr marL="457200" lvl="1" indent="0">
              <a:buNone/>
            </a:pPr>
            <a:r>
              <a:rPr lang="en-US" sz="2300" dirty="0"/>
              <a:t>The IEEE 802 LMSC shall adopt a schedule for PAR submission and review for the upcoming year to be aligned with NESCOM and SASB schedule.  The schedule shall include deadline dates for submission for review, comment, and comment response.   The schedule shall be updated upon changes of the NESCOM and SASB schedule.  The schedule should align with IEEE 802 LMSC meetings so as to maximize the opportunity for submission to NESCOM.  The schedule shall identify IEEE 802 LMSC meetings at which PARs will be considered, shall provide for at least 30 days for review and not more than 14 days for comment responses to be completed. </a:t>
            </a:r>
          </a:p>
          <a:p>
            <a:pPr marL="800100" lvl="1" indent="-342900">
              <a:buFont typeface="+mj-lt"/>
              <a:buAutoNum type="arabicPeriod"/>
            </a:pPr>
            <a:endParaRPr lang="en-US" sz="2300" dirty="0">
              <a:highlight>
                <a:srgbClr val="FFFF00"/>
              </a:highlight>
            </a:endParaRPr>
          </a:p>
          <a:p>
            <a:pPr marL="457200" lvl="1" indent="0">
              <a:buNone/>
            </a:pPr>
            <a:r>
              <a:rPr lang="en-US" sz="2300" dirty="0"/>
              <a:t>The schedule required by this sub-clause must be submitted to the LMSC prior to the beginning of the calendar year in which it is to be in effect.</a:t>
            </a:r>
          </a:p>
          <a:p>
            <a:pPr marL="457200" lvl="1" indent="0">
              <a:buNone/>
            </a:pPr>
            <a:endParaRPr lang="en-US" sz="1800" dirty="0">
              <a:highlight>
                <a:srgbClr val="FFFF00"/>
              </a:highlight>
            </a:endParaRPr>
          </a:p>
          <a:p>
            <a:pPr marL="857250" lvl="2" indent="0">
              <a:buNone/>
            </a:pPr>
            <a:endParaRPr lang="en-US" sz="1800" dirty="0"/>
          </a:p>
          <a:p>
            <a:pPr marL="400050"/>
            <a:r>
              <a:rPr lang="en-US" sz="2600" dirty="0"/>
              <a:t>The IEEE 802 LMSC Secretary shall ensure that notice is given upon publication of the schedule for the subsequent year and provide reminders as directed by the IEEE 802 LMSC Chair.</a:t>
            </a:r>
          </a:p>
          <a:p>
            <a:pPr marL="457200" lvl="1" indent="0">
              <a:buNone/>
            </a:pPr>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15</a:t>
            </a:fld>
            <a:endParaRPr lang="en-US" dirty="0"/>
          </a:p>
        </p:txBody>
      </p:sp>
      <p:sp>
        <p:nvSpPr>
          <p:cNvPr id="5" name="Date Placeholder 4">
            <a:extLst>
              <a:ext uri="{FF2B5EF4-FFF2-40B4-BE49-F238E27FC236}">
                <a16:creationId xmlns:a16="http://schemas.microsoft.com/office/drawing/2014/main" id="{AB13E5BA-F6F7-4875-9CD1-F2EF2F2FC66E}"/>
              </a:ext>
            </a:extLst>
          </p:cNvPr>
          <p:cNvSpPr>
            <a:spLocks noGrp="1"/>
          </p:cNvSpPr>
          <p:nvPr>
            <p:ph type="dt" sz="half" idx="10"/>
          </p:nvPr>
        </p:nvSpPr>
        <p:spPr/>
        <p:txBody>
          <a:bodyPr/>
          <a:lstStyle/>
          <a:p>
            <a:pPr>
              <a:defRPr/>
            </a:pPr>
            <a:fld id="{5B659D18-DD08-4ABE-9376-C0DEDE6A6FD1}" type="datetime1">
              <a:rPr lang="en-US" smtClean="0"/>
              <a:t>10/4/2021</a:t>
            </a:fld>
            <a:endParaRPr lang="en-US"/>
          </a:p>
        </p:txBody>
      </p:sp>
      <p:sp>
        <p:nvSpPr>
          <p:cNvPr id="6" name="Footer Placeholder 5">
            <a:extLst>
              <a:ext uri="{FF2B5EF4-FFF2-40B4-BE49-F238E27FC236}">
                <a16:creationId xmlns:a16="http://schemas.microsoft.com/office/drawing/2014/main" id="{33A8FE13-335E-42D0-BDC2-3FDB1C95A054}"/>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1481657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a:bodyPr>
          <a:lstStyle/>
          <a:p>
            <a:pPr marL="0" indent="0">
              <a:buNone/>
            </a:pPr>
            <a:r>
              <a:rPr lang="en-US" dirty="0"/>
              <a:t>IEEE 802 LAN/MAN STANDARDS COMMITTEE (LMSC) OPERATIONS MANUAL (Continued)</a:t>
            </a:r>
          </a:p>
          <a:p>
            <a:r>
              <a:rPr lang="en-US" dirty="0"/>
              <a:t>10 Procedure for ICAIDs</a:t>
            </a:r>
          </a:p>
          <a:p>
            <a:pPr lvl="1"/>
            <a:r>
              <a:rPr lang="en-US" dirty="0">
                <a:solidFill>
                  <a:srgbClr val="FF0000"/>
                </a:solidFill>
              </a:rPr>
              <a:t>Question: should we consider the same changes for ICAIDs?</a:t>
            </a:r>
          </a:p>
          <a:p>
            <a:pPr lvl="1"/>
            <a:r>
              <a:rPr lang="en-US" dirty="0">
                <a:solidFill>
                  <a:srgbClr val="FF0000"/>
                </a:solidFill>
              </a:rPr>
              <a:t>[</a:t>
            </a:r>
            <a:r>
              <a:rPr lang="en-US" i="1" dirty="0">
                <a:solidFill>
                  <a:srgbClr val="FF0000"/>
                </a:solidFill>
              </a:rPr>
              <a:t>Consensus: YES; Action: review for ICAID changes</a:t>
            </a:r>
            <a:r>
              <a:rPr lang="en-US" dirty="0">
                <a:solidFill>
                  <a:srgbClr val="FF0000"/>
                </a:solidFill>
              </a:rPr>
              <a:t>]</a:t>
            </a:r>
          </a:p>
          <a:p>
            <a:pPr lvl="1"/>
            <a:r>
              <a:rPr lang="en-US" dirty="0">
                <a:solidFill>
                  <a:srgbClr val="FF0000"/>
                </a:solidFill>
              </a:rPr>
              <a:t>Proposed changes for ICAIDs follow</a:t>
            </a:r>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sp>
        <p:nvSpPr>
          <p:cNvPr id="5" name="Date Placeholder 4">
            <a:extLst>
              <a:ext uri="{FF2B5EF4-FFF2-40B4-BE49-F238E27FC236}">
                <a16:creationId xmlns:a16="http://schemas.microsoft.com/office/drawing/2014/main" id="{9A50E9CF-C2FE-4F7F-A766-DB807171B587}"/>
              </a:ext>
            </a:extLst>
          </p:cNvPr>
          <p:cNvSpPr>
            <a:spLocks noGrp="1"/>
          </p:cNvSpPr>
          <p:nvPr>
            <p:ph type="dt" sz="half" idx="10"/>
          </p:nvPr>
        </p:nvSpPr>
        <p:spPr/>
        <p:txBody>
          <a:bodyPr/>
          <a:lstStyle/>
          <a:p>
            <a:pPr>
              <a:defRPr/>
            </a:pPr>
            <a:fld id="{5644DF68-7F2B-4E26-9091-90C913C06622}" type="datetime1">
              <a:rPr lang="en-US" smtClean="0"/>
              <a:t>10/4/2021</a:t>
            </a:fld>
            <a:endParaRPr lang="en-US"/>
          </a:p>
        </p:txBody>
      </p:sp>
      <p:sp>
        <p:nvSpPr>
          <p:cNvPr id="6" name="Footer Placeholder 5">
            <a:extLst>
              <a:ext uri="{FF2B5EF4-FFF2-40B4-BE49-F238E27FC236}">
                <a16:creationId xmlns:a16="http://schemas.microsoft.com/office/drawing/2014/main" id="{A75BACBC-F4AE-4B66-BA49-AD9F1E527153}"/>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1595030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828800"/>
            <a:ext cx="10363200" cy="4419600"/>
          </a:xfrm>
        </p:spPr>
        <p:txBody>
          <a:bodyPr>
            <a:normAutofit fontScale="85000" lnSpcReduction="20000"/>
          </a:bodyPr>
          <a:lstStyle/>
          <a:p>
            <a:pPr marL="0" indent="0">
              <a:buNone/>
            </a:pPr>
            <a:r>
              <a:rPr lang="en-US" dirty="0"/>
              <a:t>IEEE 802 LAN/MAN STANDARDS COMMITTEE (LMSC) OPERATIONS MANUAL (Continued)</a:t>
            </a:r>
          </a:p>
          <a:p>
            <a:r>
              <a:rPr lang="en-US" dirty="0"/>
              <a:t>10 Procedure for ICAIDs</a:t>
            </a:r>
          </a:p>
          <a:p>
            <a:r>
              <a:rPr lang="en-US" dirty="0"/>
              <a:t>10.2 IEEE 802 LMSC approval</a:t>
            </a:r>
          </a:p>
          <a:p>
            <a:pPr marL="400050" lvl="1" indent="0">
              <a:buNone/>
            </a:pPr>
            <a:r>
              <a:rPr lang="en-US" dirty="0"/>
              <a:t>A proposed ICAID and supporting documents shall be submitted to the IEEE 802 LMSC via the IEEE 802 LMSC email reflector for review no less than 30 days </a:t>
            </a:r>
            <a:r>
              <a:rPr lang="en-US" u="sng" dirty="0">
                <a:solidFill>
                  <a:srgbClr val="FF0000"/>
                </a:solidFill>
              </a:rPr>
              <a:t>prior to an </a:t>
            </a:r>
            <a:r>
              <a:rPr lang="en-US" strike="sngStrike" dirty="0">
                <a:solidFill>
                  <a:srgbClr val="FF0000"/>
                </a:solidFill>
              </a:rPr>
              <a:t>the day of the opening </a:t>
            </a:r>
            <a:r>
              <a:rPr lang="en-US" sz="2900" dirty="0"/>
              <a:t>IEEE </a:t>
            </a:r>
            <a:r>
              <a:rPr lang="en-US" dirty="0"/>
              <a:t>802 LMSC meeting </a:t>
            </a:r>
            <a:r>
              <a:rPr lang="en-US" u="sng" dirty="0">
                <a:solidFill>
                  <a:srgbClr val="FF0000"/>
                </a:solidFill>
              </a:rPr>
              <a:t>as designated by the IEEE LMSC Chair</a:t>
            </a:r>
            <a:r>
              <a:rPr lang="en-US" strike="sngStrike" dirty="0">
                <a:solidFill>
                  <a:srgbClr val="FF0000"/>
                </a:solidFill>
              </a:rPr>
              <a:t> of an IEEE 802 LMSC plenary session</a:t>
            </a:r>
            <a:r>
              <a:rPr lang="en-US" dirty="0"/>
              <a:t>. </a:t>
            </a:r>
          </a:p>
          <a:p>
            <a:pPr marL="400050" lvl="1" indent="0">
              <a:buNone/>
            </a:pPr>
            <a:r>
              <a:rPr lang="en-US" dirty="0"/>
              <a:t>At the discretion of the IEEE 802 LMSC Chair, ICAIDs may be submitted in parallel to </a:t>
            </a:r>
            <a:r>
              <a:rPr lang="en-US" dirty="0" err="1"/>
              <a:t>ICCom</a:t>
            </a:r>
            <a:r>
              <a:rPr lang="en-US" dirty="0"/>
              <a:t> when the IEEE 802 LMSC </a:t>
            </a:r>
            <a:r>
              <a:rPr lang="en-US" strike="sngStrike" dirty="0">
                <a:solidFill>
                  <a:srgbClr val="FF0000"/>
                </a:solidFill>
              </a:rPr>
              <a:t>Closing </a:t>
            </a:r>
            <a:r>
              <a:rPr lang="en-US" dirty="0"/>
              <a:t>meeting date allows the ICAID to be removed from consideration prior to </a:t>
            </a:r>
            <a:r>
              <a:rPr lang="en-US" dirty="0" err="1"/>
              <a:t>ICCom</a:t>
            </a:r>
            <a:r>
              <a:rPr lang="en-US" dirty="0"/>
              <a:t> recommendation to the Standards Board</a:t>
            </a:r>
          </a:p>
          <a:p>
            <a:pPr marL="400050" lvl="1" indent="0">
              <a:buNone/>
            </a:pPr>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17</a:t>
            </a:fld>
            <a:endParaRPr lang="en-US"/>
          </a:p>
        </p:txBody>
      </p:sp>
      <p:sp>
        <p:nvSpPr>
          <p:cNvPr id="5" name="Date Placeholder 4">
            <a:extLst>
              <a:ext uri="{FF2B5EF4-FFF2-40B4-BE49-F238E27FC236}">
                <a16:creationId xmlns:a16="http://schemas.microsoft.com/office/drawing/2014/main" id="{17E20BDF-C275-49FE-87AE-374C36C3F68F}"/>
              </a:ext>
            </a:extLst>
          </p:cNvPr>
          <p:cNvSpPr>
            <a:spLocks noGrp="1"/>
          </p:cNvSpPr>
          <p:nvPr>
            <p:ph type="dt" sz="half" idx="10"/>
          </p:nvPr>
        </p:nvSpPr>
        <p:spPr/>
        <p:txBody>
          <a:bodyPr/>
          <a:lstStyle/>
          <a:p>
            <a:pPr>
              <a:defRPr/>
            </a:pPr>
            <a:fld id="{54DB033B-E952-4C4C-9C77-8DAABE2C9F8E}" type="datetime1">
              <a:rPr lang="en-US" smtClean="0"/>
              <a:t>10/4/2021</a:t>
            </a:fld>
            <a:endParaRPr lang="en-US"/>
          </a:p>
        </p:txBody>
      </p:sp>
      <p:sp>
        <p:nvSpPr>
          <p:cNvPr id="6" name="Footer Placeholder 5">
            <a:extLst>
              <a:ext uri="{FF2B5EF4-FFF2-40B4-BE49-F238E27FC236}">
                <a16:creationId xmlns:a16="http://schemas.microsoft.com/office/drawing/2014/main" id="{CC988994-A097-4931-A629-22DFB6D858DD}"/>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2280926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55000" lnSpcReduction="20000"/>
          </a:bodyPr>
          <a:lstStyle/>
          <a:p>
            <a:pPr marL="0" indent="0">
              <a:buNone/>
            </a:pPr>
            <a:r>
              <a:rPr lang="en-US" dirty="0"/>
              <a:t>IEEE 802 LAN/MAN STANDARDS COMMITTEE (LMSC) OPERATIONS MANUAL (Continued)</a:t>
            </a:r>
          </a:p>
          <a:p>
            <a:pPr marL="0" indent="0">
              <a:buNone/>
            </a:pPr>
            <a:r>
              <a:rPr lang="en-US" dirty="0"/>
              <a:t>Change 10.3 as indicated:</a:t>
            </a:r>
          </a:p>
          <a:p>
            <a:r>
              <a:rPr lang="en-US" dirty="0"/>
              <a:t>10.3 </a:t>
            </a:r>
            <a:r>
              <a:rPr lang="en-US" strike="sngStrike" dirty="0">
                <a:solidFill>
                  <a:srgbClr val="FF0000"/>
                </a:solidFill>
              </a:rPr>
              <a:t>Plenary</a:t>
            </a:r>
            <a:r>
              <a:rPr lang="en-US" dirty="0"/>
              <a:t> </a:t>
            </a:r>
            <a:r>
              <a:rPr lang="en-US" strike="sngStrike" dirty="0" err="1">
                <a:solidFill>
                  <a:srgbClr val="FF0000"/>
                </a:solidFill>
              </a:rPr>
              <a:t>r</a:t>
            </a:r>
            <a:r>
              <a:rPr lang="en-US" dirty="0" err="1"/>
              <a:t>Review</a:t>
            </a:r>
            <a:r>
              <a:rPr lang="en-US" dirty="0"/>
              <a:t> </a:t>
            </a:r>
          </a:p>
          <a:p>
            <a:pPr marL="400050" lvl="1" indent="0">
              <a:buNone/>
            </a:pPr>
            <a:r>
              <a:rPr lang="en-US" dirty="0"/>
              <a:t>In order to ensure wide consideration by IEEE 802 LMSC members, ICAIDs shall pass through the following process </a:t>
            </a:r>
            <a:r>
              <a:rPr lang="en-US" strike="sngStrike" dirty="0">
                <a:solidFill>
                  <a:srgbClr val="FF0000"/>
                </a:solidFill>
              </a:rPr>
              <a:t>during</a:t>
            </a:r>
            <a:r>
              <a:rPr lang="en-US" dirty="0"/>
              <a:t> </a:t>
            </a:r>
            <a:r>
              <a:rPr lang="en-US" u="sng" dirty="0">
                <a:solidFill>
                  <a:srgbClr val="FF0000"/>
                </a:solidFill>
              </a:rPr>
              <a:t>prior to </a:t>
            </a:r>
            <a:r>
              <a:rPr lang="en-US" dirty="0"/>
              <a:t>the IEEE 802 LMSC </a:t>
            </a:r>
            <a:r>
              <a:rPr lang="en-US" strike="sngStrike" dirty="0">
                <a:solidFill>
                  <a:srgbClr val="FF0000"/>
                </a:solidFill>
              </a:rPr>
              <a:t>plenary session week</a:t>
            </a:r>
            <a:r>
              <a:rPr lang="en-US" dirty="0"/>
              <a:t> </a:t>
            </a:r>
            <a:r>
              <a:rPr lang="en-US" dirty="0">
                <a:solidFill>
                  <a:srgbClr val="FF0000"/>
                </a:solidFill>
              </a:rPr>
              <a:t>meeting</a:t>
            </a:r>
            <a:r>
              <a:rPr lang="en-US" dirty="0"/>
              <a:t> in which IEEE 802 </a:t>
            </a:r>
          </a:p>
          <a:p>
            <a:pPr marL="400050" lvl="1" indent="0">
              <a:buNone/>
            </a:pPr>
            <a:r>
              <a:rPr lang="en-US" dirty="0"/>
              <a:t>LMSC approval is sought.</a:t>
            </a:r>
          </a:p>
          <a:p>
            <a:pPr marL="400050" lvl="1" indent="0">
              <a:buNone/>
            </a:pPr>
            <a:r>
              <a:rPr lang="en-US" strike="sngStrike" dirty="0">
                <a:solidFill>
                  <a:srgbClr val="FF0000"/>
                </a:solidFill>
              </a:rPr>
              <a:t>Prior to the start of the IEEE 802 LMSC session</a:t>
            </a:r>
            <a:r>
              <a:rPr lang="en-US" dirty="0">
                <a:solidFill>
                  <a:srgbClr val="FF0000"/>
                </a:solidFill>
              </a:rPr>
              <a:t> </a:t>
            </a:r>
            <a:r>
              <a:rPr lang="en-US" u="sng" dirty="0">
                <a:solidFill>
                  <a:srgbClr val="FF0000"/>
                </a:solidFill>
              </a:rPr>
              <a:t>In accordance with the schedule adopted by the IEEE 802 LMSC </a:t>
            </a:r>
            <a:r>
              <a:rPr lang="en-US" dirty="0">
                <a:solidFill>
                  <a:srgbClr val="FF0000"/>
                </a:solidFill>
              </a:rPr>
              <a:t>per 10.4</a:t>
            </a:r>
            <a:r>
              <a:rPr lang="en-US" dirty="0"/>
              <a:t>, draft ICAIDs under consideration for approval by the IEEE 802 LMSC shall be available at a publicly accessible URL and an email sent to the IEEE 802 LMSC reflector should contain the URLs required for viewing the ICAID and associated documentation. Working Group chairs should inform their Working Groups of the ICAIDs that have been circulated to the IEEE 802 LMSC.  Once approved or disapproved by the IEEE 802 LMSC, ICAIDs and supporting material should be removed from the public URL.  Supporting material shall be available in sufficient detail for members of other Working Groups to understand if they have an interest in the proposed ICAID (i.e., if they would like to contribute to/participate in the proposed work, or identify if there is conflict with existing or anticipated work in their current Working Group). </a:t>
            </a:r>
          </a:p>
          <a:p>
            <a:pPr marL="400050" lvl="1" indent="0">
              <a:buNone/>
            </a:pPr>
            <a:endParaRPr lang="en-US" dirty="0"/>
          </a:p>
          <a:p>
            <a:pPr marL="400050" lvl="1" indent="0">
              <a:buNone/>
            </a:pPr>
            <a:r>
              <a:rPr lang="en-US" dirty="0"/>
              <a:t>Subgroups, other than the proposing subgroup, shall express concerns to the proposing subgroup as soon as possible and shall submit comments to the proposing Working Group and the IEEE 802 LMSC by e-mail </a:t>
            </a:r>
            <a:r>
              <a:rPr lang="en-US" strike="sngStrike" dirty="0">
                <a:solidFill>
                  <a:srgbClr val="FF0000"/>
                </a:solidFill>
              </a:rPr>
              <a:t>not later than 6:30 p.m. on Tuesday of the plenary session</a:t>
            </a:r>
            <a:r>
              <a:rPr lang="en-US" dirty="0">
                <a:solidFill>
                  <a:srgbClr val="FF0000"/>
                </a:solidFill>
              </a:rPr>
              <a:t> </a:t>
            </a:r>
            <a:r>
              <a:rPr lang="en-US" u="sng" dirty="0">
                <a:solidFill>
                  <a:srgbClr val="FF0000"/>
                </a:solidFill>
              </a:rPr>
              <a:t>in accordance with the schedule adopted by the IEEE 802 LMSC </a:t>
            </a:r>
            <a:r>
              <a:rPr lang="en-US" dirty="0"/>
              <a:t>.</a:t>
            </a:r>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5" name="Date Placeholder 4">
            <a:extLst>
              <a:ext uri="{FF2B5EF4-FFF2-40B4-BE49-F238E27FC236}">
                <a16:creationId xmlns:a16="http://schemas.microsoft.com/office/drawing/2014/main" id="{3BAFF62D-CF0B-4E8B-95EC-BEFE91B67CCD}"/>
              </a:ext>
            </a:extLst>
          </p:cNvPr>
          <p:cNvSpPr>
            <a:spLocks noGrp="1"/>
          </p:cNvSpPr>
          <p:nvPr>
            <p:ph type="dt" sz="half" idx="10"/>
          </p:nvPr>
        </p:nvSpPr>
        <p:spPr/>
        <p:txBody>
          <a:bodyPr/>
          <a:lstStyle/>
          <a:p>
            <a:pPr>
              <a:defRPr/>
            </a:pPr>
            <a:fld id="{0C70DA05-29EC-4385-9AE1-51589870C507}" type="datetime1">
              <a:rPr lang="en-US" smtClean="0"/>
              <a:t>10/4/2021</a:t>
            </a:fld>
            <a:endParaRPr lang="en-US"/>
          </a:p>
        </p:txBody>
      </p:sp>
      <p:sp>
        <p:nvSpPr>
          <p:cNvPr id="6" name="Footer Placeholder 5">
            <a:extLst>
              <a:ext uri="{FF2B5EF4-FFF2-40B4-BE49-F238E27FC236}">
                <a16:creationId xmlns:a16="http://schemas.microsoft.com/office/drawing/2014/main" id="{D2FA76A3-430E-4926-8B15-C3DBE769D7F2}"/>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3157328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267200"/>
          </a:xfrm>
        </p:spPr>
        <p:txBody>
          <a:bodyPr>
            <a:normAutofit fontScale="77500" lnSpcReduction="20000"/>
          </a:bodyPr>
          <a:lstStyle/>
          <a:p>
            <a:pPr marL="0" indent="0">
              <a:buNone/>
            </a:pPr>
            <a:r>
              <a:rPr lang="en-US" dirty="0"/>
              <a:t>IEEE 802 LAN/MAN STANDARDS COMMITTEE (LMSC) OPERATIONS MANUAL (Continued)</a:t>
            </a:r>
          </a:p>
          <a:p>
            <a:r>
              <a:rPr lang="en-US" dirty="0"/>
              <a:t>Add new clause: 10.4 Review Schedule</a:t>
            </a:r>
          </a:p>
          <a:p>
            <a:pPr marL="457200" lvl="1" indent="0">
              <a:buNone/>
            </a:pPr>
            <a:r>
              <a:rPr lang="en-US" sz="2300" dirty="0"/>
              <a:t>The IEEE 802 LMSC shall adopt a schedule for ICAIDs submission and review for the upcoming year to be aligned with  </a:t>
            </a:r>
            <a:r>
              <a:rPr lang="en-US" sz="2300" dirty="0" err="1"/>
              <a:t>ICCom</a:t>
            </a:r>
            <a:r>
              <a:rPr lang="en-US" sz="2300" dirty="0"/>
              <a:t> and SASB schedule.  The schedule shall identify IEEE 802 LMSC meetings at which ICAIDs shall be considered and provide deadlines for submission, review and comments, and comment response.   The schedule shall be updated upon changes of the </a:t>
            </a:r>
            <a:r>
              <a:rPr lang="en-US" sz="2300" dirty="0" err="1"/>
              <a:t>ICCom</a:t>
            </a:r>
            <a:r>
              <a:rPr lang="en-US" sz="2300" dirty="0"/>
              <a:t> and SASB schedule.  The schedule should align with IEEE 802 LMSC meetings so as to maximize the opportunity for submission to </a:t>
            </a:r>
            <a:r>
              <a:rPr lang="en-US" sz="2300" dirty="0" err="1"/>
              <a:t>ICCom</a:t>
            </a:r>
            <a:r>
              <a:rPr lang="en-US" sz="2300" dirty="0"/>
              <a:t>.  </a:t>
            </a:r>
          </a:p>
          <a:p>
            <a:pPr marL="457200" lvl="1" indent="0">
              <a:buNone/>
            </a:pPr>
            <a:endParaRPr lang="en-US" sz="2300" dirty="0">
              <a:highlight>
                <a:srgbClr val="FFFF00"/>
              </a:highlight>
            </a:endParaRPr>
          </a:p>
          <a:p>
            <a:pPr marL="457200" lvl="1" indent="0">
              <a:buNone/>
            </a:pPr>
            <a:r>
              <a:rPr lang="en-US" sz="2300" dirty="0"/>
              <a:t>The schedule required by this sub-clause must be submitted to the LMSC prior to the beginning of the calendar year in which it is to be in effect.</a:t>
            </a:r>
          </a:p>
          <a:p>
            <a:pPr marL="457200" lvl="1" indent="0">
              <a:buNone/>
            </a:pPr>
            <a:endParaRPr lang="en-US" sz="2400" dirty="0"/>
          </a:p>
          <a:p>
            <a:pPr marL="457200" lvl="1" indent="0">
              <a:buNone/>
            </a:pPr>
            <a:r>
              <a:rPr lang="en-US" sz="2400" dirty="0"/>
              <a:t>The IEEE 802 LMSC Secretary shall ensure that notice is given upon publication of the schedule for the subsequent year and provide reminders as directed by the IEEE 802 LMSC Chair.</a:t>
            </a:r>
          </a:p>
          <a:p>
            <a:pPr marL="457200" lvl="1" indent="0">
              <a:buNone/>
            </a:pPr>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19</a:t>
            </a:fld>
            <a:endParaRPr lang="en-US" dirty="0"/>
          </a:p>
        </p:txBody>
      </p:sp>
      <p:sp>
        <p:nvSpPr>
          <p:cNvPr id="5" name="Date Placeholder 4">
            <a:extLst>
              <a:ext uri="{FF2B5EF4-FFF2-40B4-BE49-F238E27FC236}">
                <a16:creationId xmlns:a16="http://schemas.microsoft.com/office/drawing/2014/main" id="{683AE264-79BA-4D03-B36B-743A26CA9B9D}"/>
              </a:ext>
            </a:extLst>
          </p:cNvPr>
          <p:cNvSpPr>
            <a:spLocks noGrp="1"/>
          </p:cNvSpPr>
          <p:nvPr>
            <p:ph type="dt" sz="half" idx="10"/>
          </p:nvPr>
        </p:nvSpPr>
        <p:spPr/>
        <p:txBody>
          <a:bodyPr/>
          <a:lstStyle/>
          <a:p>
            <a:pPr>
              <a:defRPr/>
            </a:pPr>
            <a:fld id="{F428DEC5-244B-4341-A980-1CF93ECD6BB0}" type="datetime1">
              <a:rPr lang="en-US" smtClean="0"/>
              <a:t>10/4/2021</a:t>
            </a:fld>
            <a:endParaRPr lang="en-US"/>
          </a:p>
        </p:txBody>
      </p:sp>
      <p:sp>
        <p:nvSpPr>
          <p:cNvPr id="6" name="Footer Placeholder 5">
            <a:extLst>
              <a:ext uri="{FF2B5EF4-FFF2-40B4-BE49-F238E27FC236}">
                <a16:creationId xmlns:a16="http://schemas.microsoft.com/office/drawing/2014/main" id="{6EF54EBD-10F0-4B4E-885F-6F1A94E83C98}"/>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346818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378C-0D79-4C59-BBC7-835CD0FAD9C6}"/>
              </a:ext>
            </a:extLst>
          </p:cNvPr>
          <p:cNvSpPr>
            <a:spLocks noGrp="1"/>
          </p:cNvSpPr>
          <p:nvPr>
            <p:ph type="title"/>
          </p:nvPr>
        </p:nvSpPr>
        <p:spPr/>
        <p:txBody>
          <a:bodyPr/>
          <a:lstStyle/>
          <a:p>
            <a:r>
              <a:rPr lang="en-US" dirty="0"/>
              <a:t>Goals for the sub ad hoc group</a:t>
            </a:r>
          </a:p>
        </p:txBody>
      </p:sp>
      <p:sp>
        <p:nvSpPr>
          <p:cNvPr id="3" name="Content Placeholder 2">
            <a:extLst>
              <a:ext uri="{FF2B5EF4-FFF2-40B4-BE49-F238E27FC236}">
                <a16:creationId xmlns:a16="http://schemas.microsoft.com/office/drawing/2014/main" id="{F2D6180E-863B-48BA-8EC2-34E857C9606A}"/>
              </a:ext>
            </a:extLst>
          </p:cNvPr>
          <p:cNvSpPr>
            <a:spLocks noGrp="1"/>
          </p:cNvSpPr>
          <p:nvPr>
            <p:ph idx="1"/>
          </p:nvPr>
        </p:nvSpPr>
        <p:spPr>
          <a:xfrm>
            <a:off x="914400" y="1600200"/>
            <a:ext cx="10363200" cy="4648200"/>
          </a:xfrm>
        </p:spPr>
        <p:txBody>
          <a:bodyPr/>
          <a:lstStyle/>
          <a:p>
            <a:r>
              <a:rPr lang="en-US" dirty="0"/>
              <a:t>PAR Process: </a:t>
            </a:r>
          </a:p>
          <a:p>
            <a:pPr lvl="1"/>
            <a:r>
              <a:rPr lang="en-US" dirty="0"/>
              <a:t>Document a proposed review process to present to the EC</a:t>
            </a:r>
          </a:p>
          <a:p>
            <a:pPr lvl="2"/>
            <a:r>
              <a:rPr lang="en-US" dirty="0"/>
              <a:t>Consider greater consistency across working groups?</a:t>
            </a:r>
          </a:p>
          <a:p>
            <a:pPr lvl="1"/>
            <a:r>
              <a:rPr lang="en-US" dirty="0"/>
              <a:t>Identify other efficiency improvement in PAR/CSD</a:t>
            </a:r>
          </a:p>
          <a:p>
            <a:pPr lvl="2"/>
            <a:r>
              <a:rPr lang="en-US" dirty="0"/>
              <a:t>Review CSD format for updates/improvement?</a:t>
            </a:r>
          </a:p>
          <a:p>
            <a:pPr lvl="2"/>
            <a:r>
              <a:rPr lang="en-US" dirty="0"/>
              <a:t>Other steps we should add/delete/modify?</a:t>
            </a:r>
          </a:p>
          <a:p>
            <a:r>
              <a:rPr lang="en-US" dirty="0"/>
              <a:t>Training:  </a:t>
            </a:r>
          </a:p>
          <a:p>
            <a:pPr lvl="1"/>
            <a:r>
              <a:rPr lang="en-US" dirty="0"/>
              <a:t>Better characterize the issues in the current process (define the problem)</a:t>
            </a:r>
          </a:p>
          <a:p>
            <a:pPr lvl="2"/>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B1FD055-F2F2-4999-AA97-094CBF001048}"/>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
        <p:nvSpPr>
          <p:cNvPr id="5" name="Date Placeholder 4">
            <a:extLst>
              <a:ext uri="{FF2B5EF4-FFF2-40B4-BE49-F238E27FC236}">
                <a16:creationId xmlns:a16="http://schemas.microsoft.com/office/drawing/2014/main" id="{615BDF0E-4266-4B10-BE0C-EEC34249F099}"/>
              </a:ext>
            </a:extLst>
          </p:cNvPr>
          <p:cNvSpPr>
            <a:spLocks noGrp="1"/>
          </p:cNvSpPr>
          <p:nvPr>
            <p:ph type="dt" sz="half" idx="10"/>
          </p:nvPr>
        </p:nvSpPr>
        <p:spPr/>
        <p:txBody>
          <a:bodyPr/>
          <a:lstStyle/>
          <a:p>
            <a:pPr>
              <a:defRPr/>
            </a:pPr>
            <a:fld id="{BA2E5DF7-9733-423A-8CB1-ABA6EAEAAC8C}" type="datetime1">
              <a:rPr lang="en-US" smtClean="0"/>
              <a:t>10/4/2021</a:t>
            </a:fld>
            <a:endParaRPr lang="en-US"/>
          </a:p>
        </p:txBody>
      </p:sp>
      <p:sp>
        <p:nvSpPr>
          <p:cNvPr id="6" name="Footer Placeholder 5">
            <a:extLst>
              <a:ext uri="{FF2B5EF4-FFF2-40B4-BE49-F238E27FC236}">
                <a16:creationId xmlns:a16="http://schemas.microsoft.com/office/drawing/2014/main" id="{5D523959-DF26-42FE-AEB4-4213BDBE6F4A}"/>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3139328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2057400"/>
            <a:ext cx="10363200" cy="4267200"/>
          </a:xfrm>
        </p:spPr>
        <p:txBody>
          <a:bodyPr>
            <a:normAutofit fontScale="70000" lnSpcReduction="20000"/>
          </a:bodyPr>
          <a:lstStyle/>
          <a:p>
            <a:pPr marL="0" indent="0">
              <a:buNone/>
            </a:pPr>
            <a:r>
              <a:rPr lang="en-US" dirty="0"/>
              <a:t>IEEE LMSC 802 Working Group Policies and Procedures for Standards Development (v20)</a:t>
            </a:r>
          </a:p>
          <a:p>
            <a:r>
              <a:rPr lang="en-US" dirty="0"/>
              <a:t>No changes identified</a:t>
            </a:r>
          </a:p>
          <a:p>
            <a:endParaRPr lang="en-US" dirty="0"/>
          </a:p>
          <a:p>
            <a:pPr marL="0" indent="0">
              <a:buNone/>
            </a:pPr>
            <a:r>
              <a:rPr lang="en-US" dirty="0"/>
              <a:t>IEEE 802 LMSC Chair’s Guidelines and Standards Committee Policy Decisions (23 July 2021)</a:t>
            </a:r>
          </a:p>
          <a:p>
            <a:r>
              <a:rPr lang="en-US" dirty="0"/>
              <a:t>2.1, Table note 2, change as indicated: </a:t>
            </a:r>
            <a:endParaRPr lang="en-US" dirty="0">
              <a:highlight>
                <a:srgbClr val="FFFF00"/>
              </a:highlight>
            </a:endParaRPr>
          </a:p>
          <a:p>
            <a:pPr marL="457200" lvl="1" indent="0">
              <a:buNone/>
            </a:pPr>
            <a:r>
              <a:rPr lang="en-US" dirty="0"/>
              <a:t>Requires submission </a:t>
            </a:r>
            <a:r>
              <a:rPr lang="en-US" u="sng" dirty="0">
                <a:solidFill>
                  <a:srgbClr val="FF0000"/>
                </a:solidFill>
              </a:rPr>
              <a:t>at least </a:t>
            </a:r>
            <a:r>
              <a:rPr lang="en-US" dirty="0"/>
              <a:t>30 days in advance to the Standards Committee, refer to the IEEE 802 Operations Manual.</a:t>
            </a:r>
          </a:p>
          <a:p>
            <a:pPr marL="457200" lvl="1" indent="0">
              <a:buNone/>
            </a:pPr>
            <a:r>
              <a:rPr lang="en-US" i="1" dirty="0">
                <a:solidFill>
                  <a:schemeClr val="accent2">
                    <a:lumMod val="75000"/>
                  </a:schemeClr>
                </a:solidFill>
              </a:rPr>
              <a:t>[Note: to allow more we have been providing more than 30 days to review PARs prior to virtual plenaries]</a:t>
            </a:r>
          </a:p>
          <a:p>
            <a:r>
              <a:rPr lang="en-US" dirty="0"/>
              <a:t>4.4.6 Out of Scope topics for Interim Meetings, change as indicated:</a:t>
            </a:r>
          </a:p>
          <a:p>
            <a:pPr marL="457200" lvl="1" indent="0">
              <a:buNone/>
            </a:pPr>
            <a:r>
              <a:rPr lang="en-US" dirty="0"/>
              <a:t>Topics of discussion and decisions that are out of scope for the interim teleconference include topics that require working group input </a:t>
            </a:r>
            <a:r>
              <a:rPr lang="en-US" strike="sngStrike" dirty="0">
                <a:solidFill>
                  <a:srgbClr val="FF0000"/>
                </a:solidFill>
              </a:rPr>
              <a:t>and/or discussion such as PAR approval</a:t>
            </a:r>
            <a:r>
              <a:rPr lang="en-US" dirty="0"/>
              <a:t>.</a:t>
            </a:r>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
        <p:nvSpPr>
          <p:cNvPr id="5" name="Date Placeholder 4">
            <a:extLst>
              <a:ext uri="{FF2B5EF4-FFF2-40B4-BE49-F238E27FC236}">
                <a16:creationId xmlns:a16="http://schemas.microsoft.com/office/drawing/2014/main" id="{84C5D6CD-67A4-4C9A-88D4-6A0DA4782CE2}"/>
              </a:ext>
            </a:extLst>
          </p:cNvPr>
          <p:cNvSpPr>
            <a:spLocks noGrp="1"/>
          </p:cNvSpPr>
          <p:nvPr>
            <p:ph type="dt" sz="half" idx="10"/>
          </p:nvPr>
        </p:nvSpPr>
        <p:spPr/>
        <p:txBody>
          <a:bodyPr/>
          <a:lstStyle/>
          <a:p>
            <a:pPr>
              <a:defRPr/>
            </a:pPr>
            <a:fld id="{CC5E5FE3-7E81-46FE-B392-D9AED4901626}" type="datetime1">
              <a:rPr lang="en-US" smtClean="0"/>
              <a:t>10/4/2021</a:t>
            </a:fld>
            <a:endParaRPr lang="en-US"/>
          </a:p>
        </p:txBody>
      </p:sp>
      <p:sp>
        <p:nvSpPr>
          <p:cNvPr id="6" name="Footer Placeholder 5">
            <a:extLst>
              <a:ext uri="{FF2B5EF4-FFF2-40B4-BE49-F238E27FC236}">
                <a16:creationId xmlns:a16="http://schemas.microsoft.com/office/drawing/2014/main" id="{FAABCA2C-5762-49D4-9334-E1B5297E599A}"/>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2001324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B4558-0DE4-490F-A47A-4C1EACE676C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C900F077-A84D-4AB8-BA95-FFBEAC3C9FAA}"/>
              </a:ext>
            </a:extLst>
          </p:cNvPr>
          <p:cNvSpPr>
            <a:spLocks noGrp="1"/>
          </p:cNvSpPr>
          <p:nvPr>
            <p:ph idx="1"/>
          </p:nvPr>
        </p:nvSpPr>
        <p:spPr/>
        <p:txBody>
          <a:bodyPr>
            <a:normAutofit fontScale="92500" lnSpcReduction="20000"/>
          </a:bodyPr>
          <a:lstStyle/>
          <a:p>
            <a:r>
              <a:rPr lang="en-US" dirty="0"/>
              <a:t>Submit recommendation to the EC for approval to forward to the LMSC Rules committee </a:t>
            </a:r>
          </a:p>
          <a:p>
            <a:r>
              <a:rPr lang="en-US" dirty="0"/>
              <a:t>Work with Rules committee on proposed changes</a:t>
            </a:r>
          </a:p>
          <a:p>
            <a:r>
              <a:rPr lang="en-US" dirty="0"/>
              <a:t>Continue review and consideration of further improvements to the PAR review process</a:t>
            </a:r>
          </a:p>
          <a:p>
            <a:pPr lvl="1"/>
            <a:r>
              <a:rPr lang="en-US" dirty="0"/>
              <a:t>Guidelines for efficient WG PAR review</a:t>
            </a:r>
          </a:p>
          <a:p>
            <a:r>
              <a:rPr lang="en-US" dirty="0"/>
              <a:t>Continue work on improved training</a:t>
            </a:r>
          </a:p>
          <a:p>
            <a:r>
              <a:rPr lang="en-US" dirty="0"/>
              <a:t>Identify and consider other areas for operational efficiency improvement</a:t>
            </a:r>
          </a:p>
        </p:txBody>
      </p:sp>
      <p:sp>
        <p:nvSpPr>
          <p:cNvPr id="4" name="Slide Number Placeholder 3">
            <a:extLst>
              <a:ext uri="{FF2B5EF4-FFF2-40B4-BE49-F238E27FC236}">
                <a16:creationId xmlns:a16="http://schemas.microsoft.com/office/drawing/2014/main" id="{0396FA1C-770E-485E-ACC1-8A037A7141B3}"/>
              </a:ext>
            </a:extLst>
          </p:cNvPr>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5" name="Date Placeholder 4">
            <a:extLst>
              <a:ext uri="{FF2B5EF4-FFF2-40B4-BE49-F238E27FC236}">
                <a16:creationId xmlns:a16="http://schemas.microsoft.com/office/drawing/2014/main" id="{17A8ED3D-7007-466B-B0B8-6EA040EDB430}"/>
              </a:ext>
            </a:extLst>
          </p:cNvPr>
          <p:cNvSpPr>
            <a:spLocks noGrp="1"/>
          </p:cNvSpPr>
          <p:nvPr>
            <p:ph type="dt" sz="half" idx="10"/>
          </p:nvPr>
        </p:nvSpPr>
        <p:spPr/>
        <p:txBody>
          <a:bodyPr/>
          <a:lstStyle/>
          <a:p>
            <a:pPr>
              <a:defRPr/>
            </a:pPr>
            <a:fld id="{BA7EDCA5-3C61-4F99-858F-0E1D8EB8A777}" type="datetime1">
              <a:rPr lang="en-US" smtClean="0"/>
              <a:t>10/4/2021</a:t>
            </a:fld>
            <a:endParaRPr lang="en-US"/>
          </a:p>
        </p:txBody>
      </p:sp>
      <p:sp>
        <p:nvSpPr>
          <p:cNvPr id="6" name="Footer Placeholder 5">
            <a:extLst>
              <a:ext uri="{FF2B5EF4-FFF2-40B4-BE49-F238E27FC236}">
                <a16:creationId xmlns:a16="http://schemas.microsoft.com/office/drawing/2014/main" id="{9A4170A6-9D9F-492E-9B2D-3D571747B2A5}"/>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1100600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6208-506F-4BBF-B9EC-DDA6DCF981F0}"/>
              </a:ext>
            </a:extLst>
          </p:cNvPr>
          <p:cNvSpPr>
            <a:spLocks noGrp="1"/>
          </p:cNvSpPr>
          <p:nvPr>
            <p:ph type="title"/>
          </p:nvPr>
        </p:nvSpPr>
        <p:spPr/>
        <p:txBody>
          <a:bodyPr/>
          <a:lstStyle/>
          <a:p>
            <a:r>
              <a:rPr lang="en-US" dirty="0"/>
              <a:t>Phase 2: Improve PAR review process</a:t>
            </a:r>
            <a:br>
              <a:rPr lang="en-US" dirty="0"/>
            </a:br>
            <a:r>
              <a:rPr lang="en-US" dirty="0"/>
              <a:t>Additional Work to Consider</a:t>
            </a:r>
          </a:p>
        </p:txBody>
      </p:sp>
      <p:sp>
        <p:nvSpPr>
          <p:cNvPr id="3" name="Content Placeholder 2">
            <a:extLst>
              <a:ext uri="{FF2B5EF4-FFF2-40B4-BE49-F238E27FC236}">
                <a16:creationId xmlns:a16="http://schemas.microsoft.com/office/drawing/2014/main" id="{71EBD6DB-8FA1-4B0A-84C2-1660F0A8267F}"/>
              </a:ext>
            </a:extLst>
          </p:cNvPr>
          <p:cNvSpPr>
            <a:spLocks noGrp="1"/>
          </p:cNvSpPr>
          <p:nvPr>
            <p:ph idx="1"/>
          </p:nvPr>
        </p:nvSpPr>
        <p:spPr/>
        <p:txBody>
          <a:bodyPr>
            <a:normAutofit fontScale="92500" lnSpcReduction="10000"/>
          </a:bodyPr>
          <a:lstStyle/>
          <a:p>
            <a:r>
              <a:rPr lang="en-US" dirty="0"/>
              <a:t>Goals: </a:t>
            </a:r>
          </a:p>
          <a:p>
            <a:pPr lvl="1"/>
            <a:r>
              <a:rPr lang="en-US" dirty="0"/>
              <a:t>Maintain and improve upon current level of review quality</a:t>
            </a:r>
          </a:p>
          <a:p>
            <a:pPr lvl="1"/>
            <a:r>
              <a:rPr lang="en-US" dirty="0"/>
              <a:t>Improve efficiency of the review process</a:t>
            </a:r>
          </a:p>
          <a:p>
            <a:pPr lvl="1"/>
            <a:endParaRPr lang="en-US" dirty="0"/>
          </a:p>
          <a:p>
            <a:r>
              <a:rPr lang="en-US" dirty="0"/>
              <a:t>Possible improvements:</a:t>
            </a:r>
          </a:p>
          <a:p>
            <a:pPr lvl="1"/>
            <a:r>
              <a:rPr lang="en-US" dirty="0"/>
              <a:t>Improve the technical review of PARs </a:t>
            </a:r>
          </a:p>
          <a:p>
            <a:pPr lvl="1"/>
            <a:r>
              <a:rPr lang="en-US" dirty="0"/>
              <a:t>Better define the scope of review process for better focus</a:t>
            </a:r>
          </a:p>
          <a:p>
            <a:pPr lvl="1"/>
            <a:r>
              <a:rPr lang="en-US" dirty="0"/>
              <a:t>Establish a process and forum for handing out of scope and/or persistent issues </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0CC757C1-DCF7-4ED4-93E5-E9B70AE50E34}"/>
              </a:ext>
            </a:extLst>
          </p:cNvPr>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Date Placeholder 4">
            <a:extLst>
              <a:ext uri="{FF2B5EF4-FFF2-40B4-BE49-F238E27FC236}">
                <a16:creationId xmlns:a16="http://schemas.microsoft.com/office/drawing/2014/main" id="{AC5FDBAB-D153-45FC-A1CB-13181AF66E45}"/>
              </a:ext>
            </a:extLst>
          </p:cNvPr>
          <p:cNvSpPr>
            <a:spLocks noGrp="1"/>
          </p:cNvSpPr>
          <p:nvPr>
            <p:ph type="dt" sz="half" idx="10"/>
          </p:nvPr>
        </p:nvSpPr>
        <p:spPr/>
        <p:txBody>
          <a:bodyPr/>
          <a:lstStyle/>
          <a:p>
            <a:pPr>
              <a:defRPr/>
            </a:pPr>
            <a:fld id="{98FAE467-C7AA-4312-857F-D117424D939A}" type="datetime1">
              <a:rPr lang="en-US" smtClean="0"/>
              <a:t>10/4/2021</a:t>
            </a:fld>
            <a:endParaRPr lang="en-US"/>
          </a:p>
        </p:txBody>
      </p:sp>
      <p:sp>
        <p:nvSpPr>
          <p:cNvPr id="6" name="Footer Placeholder 5">
            <a:extLst>
              <a:ext uri="{FF2B5EF4-FFF2-40B4-BE49-F238E27FC236}">
                <a16:creationId xmlns:a16="http://schemas.microsoft.com/office/drawing/2014/main" id="{B89BA2AE-AED5-45BC-8195-5BC151B795C8}"/>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4075707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6208-506F-4BBF-B9EC-DDA6DCF981F0}"/>
              </a:ext>
            </a:extLst>
          </p:cNvPr>
          <p:cNvSpPr>
            <a:spLocks noGrp="1"/>
          </p:cNvSpPr>
          <p:nvPr>
            <p:ph type="title"/>
          </p:nvPr>
        </p:nvSpPr>
        <p:spPr/>
        <p:txBody>
          <a:bodyPr/>
          <a:lstStyle/>
          <a:p>
            <a:r>
              <a:rPr lang="en-US" dirty="0"/>
              <a:t>Phase 2: Improve PAR review process</a:t>
            </a:r>
            <a:br>
              <a:rPr lang="en-US" dirty="0"/>
            </a:br>
            <a:r>
              <a:rPr lang="en-US" dirty="0"/>
              <a:t>Additional Work to Consider (continued)</a:t>
            </a:r>
          </a:p>
        </p:txBody>
      </p:sp>
      <p:sp>
        <p:nvSpPr>
          <p:cNvPr id="3" name="Content Placeholder 2">
            <a:extLst>
              <a:ext uri="{FF2B5EF4-FFF2-40B4-BE49-F238E27FC236}">
                <a16:creationId xmlns:a16="http://schemas.microsoft.com/office/drawing/2014/main" id="{71EBD6DB-8FA1-4B0A-84C2-1660F0A8267F}"/>
              </a:ext>
            </a:extLst>
          </p:cNvPr>
          <p:cNvSpPr>
            <a:spLocks noGrp="1"/>
          </p:cNvSpPr>
          <p:nvPr>
            <p:ph idx="1"/>
          </p:nvPr>
        </p:nvSpPr>
        <p:spPr/>
        <p:txBody>
          <a:bodyPr>
            <a:normAutofit fontScale="77500" lnSpcReduction="20000"/>
          </a:bodyPr>
          <a:lstStyle/>
          <a:p>
            <a:r>
              <a:rPr lang="en-US" dirty="0"/>
              <a:t>Review and consider changes to formation of Study Groups (LMSC P&amp;P 5.5.5)</a:t>
            </a:r>
          </a:p>
          <a:p>
            <a:pPr lvl="1"/>
            <a:r>
              <a:rPr lang="en-US" dirty="0"/>
              <a:t>Currently practice is only at plenaries</a:t>
            </a:r>
          </a:p>
          <a:p>
            <a:pPr lvl="1"/>
            <a:r>
              <a:rPr lang="en-US" dirty="0"/>
              <a:t>Some projects move faster than that</a:t>
            </a:r>
          </a:p>
          <a:p>
            <a:pPr lvl="1"/>
            <a:r>
              <a:rPr lang="en-US" dirty="0"/>
              <a:t>Current rules to not require a Study Group to develop PAR and CSD (work-around)</a:t>
            </a:r>
          </a:p>
          <a:p>
            <a:pPr lvl="1"/>
            <a:endParaRPr lang="en-US" dirty="0"/>
          </a:p>
          <a:p>
            <a:r>
              <a:rPr lang="en-US" dirty="0"/>
              <a:t>Review and consider changes to the 5 criteria</a:t>
            </a:r>
          </a:p>
          <a:p>
            <a:pPr lvl="1"/>
            <a:r>
              <a:rPr lang="en-US" dirty="0"/>
              <a:t>Are all criteria current and useful?</a:t>
            </a:r>
          </a:p>
          <a:p>
            <a:pPr lvl="1"/>
            <a:r>
              <a:rPr lang="en-US" dirty="0"/>
              <a:t>Are all criteria consistently understood and applied?</a:t>
            </a:r>
          </a:p>
          <a:p>
            <a:pPr lvl="2"/>
            <a:r>
              <a:rPr lang="en-US" dirty="0"/>
              <a:t>Some criteria not well understood or applicable to all (e.g. “balanced cost”)</a:t>
            </a:r>
          </a:p>
          <a:p>
            <a:pPr lvl="1"/>
            <a:r>
              <a:rPr lang="en-US" dirty="0"/>
              <a:t>Typical “boilerplate” answers (limited information value) </a:t>
            </a:r>
          </a:p>
          <a:p>
            <a:pPr lvl="1"/>
            <a:r>
              <a:rPr lang="en-US" dirty="0"/>
              <a:t>Variety of use of 802 standards continues to expand and diversify</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0CC757C1-DCF7-4ED4-93E5-E9B70AE50E34}"/>
              </a:ext>
            </a:extLst>
          </p:cNvPr>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
        <p:nvSpPr>
          <p:cNvPr id="5" name="Date Placeholder 4">
            <a:extLst>
              <a:ext uri="{FF2B5EF4-FFF2-40B4-BE49-F238E27FC236}">
                <a16:creationId xmlns:a16="http://schemas.microsoft.com/office/drawing/2014/main" id="{8E32DACB-A6FE-4EE0-A40D-DCF080B3276C}"/>
              </a:ext>
            </a:extLst>
          </p:cNvPr>
          <p:cNvSpPr>
            <a:spLocks noGrp="1"/>
          </p:cNvSpPr>
          <p:nvPr>
            <p:ph type="dt" sz="half" idx="10"/>
          </p:nvPr>
        </p:nvSpPr>
        <p:spPr/>
        <p:txBody>
          <a:bodyPr/>
          <a:lstStyle/>
          <a:p>
            <a:pPr>
              <a:defRPr/>
            </a:pPr>
            <a:fld id="{9EEC213C-E260-47AC-B77F-4BE7B997E109}" type="datetime1">
              <a:rPr lang="en-US" smtClean="0"/>
              <a:t>10/4/2021</a:t>
            </a:fld>
            <a:endParaRPr lang="en-US"/>
          </a:p>
        </p:txBody>
      </p:sp>
      <p:sp>
        <p:nvSpPr>
          <p:cNvPr id="6" name="Footer Placeholder 5">
            <a:extLst>
              <a:ext uri="{FF2B5EF4-FFF2-40B4-BE49-F238E27FC236}">
                <a16:creationId xmlns:a16="http://schemas.microsoft.com/office/drawing/2014/main" id="{2E8D572F-C6D4-4D1C-8F17-9C820EF5DB1B}"/>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1915510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65DA3-E947-4303-BE77-63E7593C3A42}"/>
              </a:ext>
            </a:extLst>
          </p:cNvPr>
          <p:cNvSpPr>
            <a:spLocks noGrp="1"/>
          </p:cNvSpPr>
          <p:nvPr>
            <p:ph type="title"/>
          </p:nvPr>
        </p:nvSpPr>
        <p:spPr/>
        <p:txBody>
          <a:bodyPr/>
          <a:lstStyle/>
          <a:p>
            <a:r>
              <a:rPr lang="en-US" b="1" dirty="0"/>
              <a:t>Training </a:t>
            </a:r>
          </a:p>
        </p:txBody>
      </p:sp>
      <p:sp>
        <p:nvSpPr>
          <p:cNvPr id="3" name="Content Placeholder 2">
            <a:extLst>
              <a:ext uri="{FF2B5EF4-FFF2-40B4-BE49-F238E27FC236}">
                <a16:creationId xmlns:a16="http://schemas.microsoft.com/office/drawing/2014/main" id="{8F0CD853-F8FA-4EEC-94F1-E2EFC16D08E1}"/>
              </a:ext>
            </a:extLst>
          </p:cNvPr>
          <p:cNvSpPr>
            <a:spLocks noGrp="1"/>
          </p:cNvSpPr>
          <p:nvPr>
            <p:ph idx="1"/>
          </p:nvPr>
        </p:nvSpPr>
        <p:spPr/>
        <p:txBody>
          <a:bodyPr>
            <a:normAutofit fontScale="85000" lnSpcReduction="20000"/>
          </a:bodyPr>
          <a:lstStyle/>
          <a:p>
            <a:r>
              <a:rPr lang="en-US" dirty="0"/>
              <a:t>Discussed problem statement</a:t>
            </a:r>
          </a:p>
          <a:p>
            <a:pPr lvl="1"/>
            <a:r>
              <a:rPr lang="en-US" dirty="0"/>
              <a:t>Better training of leadership (TG/TF)</a:t>
            </a:r>
          </a:p>
          <a:p>
            <a:pPr lvl="1"/>
            <a:r>
              <a:rPr lang="en-US" dirty="0"/>
              <a:t>Improved efficiency through knowledge</a:t>
            </a:r>
          </a:p>
          <a:p>
            <a:r>
              <a:rPr lang="en-US" dirty="0"/>
              <a:t>Defined a suggested approach</a:t>
            </a:r>
          </a:p>
          <a:p>
            <a:pPr lvl="1"/>
            <a:r>
              <a:rPr lang="en-US" dirty="0"/>
              <a:t>Training material and mentorship</a:t>
            </a:r>
          </a:p>
          <a:p>
            <a:r>
              <a:rPr lang="en-US" dirty="0"/>
              <a:t>Working on list of relevant SA materials and 802 specific aps</a:t>
            </a:r>
          </a:p>
          <a:p>
            <a:pPr lvl="1"/>
            <a:r>
              <a:rPr lang="en-US" dirty="0"/>
              <a:t>WIP (need volunteer)</a:t>
            </a:r>
          </a:p>
          <a:p>
            <a:r>
              <a:rPr lang="en-US" dirty="0"/>
              <a:t>Further developing the concept of mentorship across operational, technical, architectural and procedural skills </a:t>
            </a:r>
          </a:p>
          <a:p>
            <a:pPr lvl="1"/>
            <a:r>
              <a:rPr lang="en-US" dirty="0"/>
              <a:t>WIP (need volunteer)</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38AA6C2F-4B8D-4F99-A2BB-0DF6D3BFD8D3}"/>
              </a:ext>
            </a:extLst>
          </p:cNvPr>
          <p:cNvSpPr>
            <a:spLocks noGrp="1"/>
          </p:cNvSpPr>
          <p:nvPr>
            <p:ph type="sldNum" sz="quarter" idx="12"/>
          </p:nvPr>
        </p:nvSpPr>
        <p:spPr/>
        <p:txBody>
          <a:bodyPr/>
          <a:lstStyle/>
          <a:p>
            <a:pPr>
              <a:defRPr/>
            </a:pPr>
            <a:fld id="{C8910AE4-85DC-4894-8AA6-C2187499416B}" type="slidenum">
              <a:rPr lang="en-US" smtClean="0"/>
              <a:pPr>
                <a:defRPr/>
              </a:pPr>
              <a:t>24</a:t>
            </a:fld>
            <a:endParaRPr lang="en-US"/>
          </a:p>
        </p:txBody>
      </p:sp>
      <p:sp>
        <p:nvSpPr>
          <p:cNvPr id="5" name="Date Placeholder 4">
            <a:extLst>
              <a:ext uri="{FF2B5EF4-FFF2-40B4-BE49-F238E27FC236}">
                <a16:creationId xmlns:a16="http://schemas.microsoft.com/office/drawing/2014/main" id="{91E287ED-2D52-4540-A94C-5E76B1E1283F}"/>
              </a:ext>
            </a:extLst>
          </p:cNvPr>
          <p:cNvSpPr>
            <a:spLocks noGrp="1"/>
          </p:cNvSpPr>
          <p:nvPr>
            <p:ph type="dt" sz="half" idx="10"/>
          </p:nvPr>
        </p:nvSpPr>
        <p:spPr/>
        <p:txBody>
          <a:bodyPr/>
          <a:lstStyle/>
          <a:p>
            <a:pPr>
              <a:defRPr/>
            </a:pPr>
            <a:fld id="{D7009645-8C37-4B2B-9417-5865DB93F7BF}" type="datetime1">
              <a:rPr lang="en-US" smtClean="0"/>
              <a:t>10/4/2021</a:t>
            </a:fld>
            <a:endParaRPr lang="en-US"/>
          </a:p>
        </p:txBody>
      </p:sp>
      <p:sp>
        <p:nvSpPr>
          <p:cNvPr id="6" name="Footer Placeholder 5">
            <a:extLst>
              <a:ext uri="{FF2B5EF4-FFF2-40B4-BE49-F238E27FC236}">
                <a16:creationId xmlns:a16="http://schemas.microsoft.com/office/drawing/2014/main" id="{C4FC4448-3C61-45A1-BB09-3E939EE1C6E7}"/>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198990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378C-0D79-4C59-BBC7-835CD0FAD9C6}"/>
              </a:ext>
            </a:extLst>
          </p:cNvPr>
          <p:cNvSpPr>
            <a:spLocks noGrp="1"/>
          </p:cNvSpPr>
          <p:nvPr>
            <p:ph type="title"/>
          </p:nvPr>
        </p:nvSpPr>
        <p:spPr/>
        <p:txBody>
          <a:bodyPr/>
          <a:lstStyle/>
          <a:p>
            <a:r>
              <a:rPr lang="en-US" dirty="0"/>
              <a:t>Status relative to Goals</a:t>
            </a:r>
          </a:p>
        </p:txBody>
      </p:sp>
      <p:sp>
        <p:nvSpPr>
          <p:cNvPr id="3" name="Content Placeholder 2">
            <a:extLst>
              <a:ext uri="{FF2B5EF4-FFF2-40B4-BE49-F238E27FC236}">
                <a16:creationId xmlns:a16="http://schemas.microsoft.com/office/drawing/2014/main" id="{F2D6180E-863B-48BA-8EC2-34E857C9606A}"/>
              </a:ext>
            </a:extLst>
          </p:cNvPr>
          <p:cNvSpPr>
            <a:spLocks noGrp="1"/>
          </p:cNvSpPr>
          <p:nvPr>
            <p:ph idx="1"/>
          </p:nvPr>
        </p:nvSpPr>
        <p:spPr>
          <a:xfrm>
            <a:off x="914400" y="1600200"/>
            <a:ext cx="10363200" cy="4114800"/>
          </a:xfrm>
        </p:spPr>
        <p:txBody>
          <a:bodyPr>
            <a:normAutofit fontScale="70000" lnSpcReduction="20000"/>
          </a:bodyPr>
          <a:lstStyle/>
          <a:p>
            <a:r>
              <a:rPr lang="en-US" dirty="0"/>
              <a:t>PAR Process: </a:t>
            </a:r>
          </a:p>
          <a:p>
            <a:pPr lvl="1"/>
            <a:r>
              <a:rPr lang="en-US" dirty="0"/>
              <a:t>Document a proposed review process to present to the EC</a:t>
            </a:r>
          </a:p>
          <a:p>
            <a:pPr lvl="2"/>
            <a:r>
              <a:rPr lang="en-US" dirty="0"/>
              <a:t>Have reviewed the LMSC P&amp;P, Operations Manual, WG P&amp;P and Chairs Guidelines for required changes</a:t>
            </a:r>
          </a:p>
          <a:p>
            <a:pPr lvl="2"/>
            <a:r>
              <a:rPr lang="en-US" dirty="0"/>
              <a:t>Identified changes in the LMSC operations manual and drafted proposed changes</a:t>
            </a:r>
          </a:p>
          <a:p>
            <a:pPr lvl="3"/>
            <a:endParaRPr lang="en-US" dirty="0"/>
          </a:p>
          <a:p>
            <a:pPr lvl="1"/>
            <a:r>
              <a:rPr lang="en-US" dirty="0"/>
              <a:t>Identify other efficiency improvement in PAR/CSD for further development</a:t>
            </a:r>
          </a:p>
          <a:p>
            <a:endParaRPr lang="en-US" dirty="0"/>
          </a:p>
          <a:p>
            <a:r>
              <a:rPr lang="en-US" dirty="0"/>
              <a:t>Training:  </a:t>
            </a:r>
          </a:p>
          <a:p>
            <a:pPr lvl="1"/>
            <a:r>
              <a:rPr lang="en-US" dirty="0"/>
              <a:t>Characterized some issues in the current process (define the problem)</a:t>
            </a:r>
          </a:p>
          <a:p>
            <a:pPr lvl="1"/>
            <a:r>
              <a:rPr lang="en-US" dirty="0"/>
              <a:t>Have initial concept to better use IEEE-SA training available</a:t>
            </a:r>
          </a:p>
          <a:p>
            <a:pPr lvl="2"/>
            <a:r>
              <a:rPr lang="en-US" dirty="0"/>
              <a:t>Need a specific list and plan</a:t>
            </a:r>
          </a:p>
          <a:p>
            <a:pPr lvl="2"/>
            <a:r>
              <a:rPr lang="en-US" dirty="0"/>
              <a:t>Need to identify 802 specific training </a:t>
            </a:r>
          </a:p>
          <a:p>
            <a:pPr lvl="2"/>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B1FD055-F2F2-4999-AA97-094CBF001048}"/>
              </a:ext>
            </a:extLst>
          </p:cNvPr>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
        <p:nvSpPr>
          <p:cNvPr id="5" name="Date Placeholder 4">
            <a:extLst>
              <a:ext uri="{FF2B5EF4-FFF2-40B4-BE49-F238E27FC236}">
                <a16:creationId xmlns:a16="http://schemas.microsoft.com/office/drawing/2014/main" id="{009F59A1-B683-46AA-AB69-694178D893C7}"/>
              </a:ext>
            </a:extLst>
          </p:cNvPr>
          <p:cNvSpPr>
            <a:spLocks noGrp="1"/>
          </p:cNvSpPr>
          <p:nvPr>
            <p:ph type="dt" sz="half" idx="10"/>
          </p:nvPr>
        </p:nvSpPr>
        <p:spPr/>
        <p:txBody>
          <a:bodyPr/>
          <a:lstStyle/>
          <a:p>
            <a:pPr>
              <a:defRPr/>
            </a:pPr>
            <a:fld id="{7B161ECE-6C93-4FC7-AEC1-60060F702D6F}" type="datetime1">
              <a:rPr lang="en-US" smtClean="0"/>
              <a:t>10/4/2021</a:t>
            </a:fld>
            <a:endParaRPr lang="en-US"/>
          </a:p>
        </p:txBody>
      </p:sp>
      <p:sp>
        <p:nvSpPr>
          <p:cNvPr id="6" name="Footer Placeholder 5">
            <a:extLst>
              <a:ext uri="{FF2B5EF4-FFF2-40B4-BE49-F238E27FC236}">
                <a16:creationId xmlns:a16="http://schemas.microsoft.com/office/drawing/2014/main" id="{DA8BCF4C-58EC-413D-B20C-1061E6FABF98}"/>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3594081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07E1F-01E1-4713-B9A4-1E8E4CF51577}"/>
              </a:ext>
            </a:extLst>
          </p:cNvPr>
          <p:cNvSpPr>
            <a:spLocks noGrp="1"/>
          </p:cNvSpPr>
          <p:nvPr>
            <p:ph type="title"/>
          </p:nvPr>
        </p:nvSpPr>
        <p:spPr/>
        <p:txBody>
          <a:bodyPr/>
          <a:lstStyle/>
          <a:p>
            <a:r>
              <a:rPr lang="en-US" dirty="0"/>
              <a:t>Proposed Recommendation	</a:t>
            </a:r>
          </a:p>
        </p:txBody>
      </p:sp>
      <p:sp>
        <p:nvSpPr>
          <p:cNvPr id="3" name="Content Placeholder 2">
            <a:extLst>
              <a:ext uri="{FF2B5EF4-FFF2-40B4-BE49-F238E27FC236}">
                <a16:creationId xmlns:a16="http://schemas.microsoft.com/office/drawing/2014/main" id="{CF84F1AC-2683-4B37-88D3-7B2E383158A6}"/>
              </a:ext>
            </a:extLst>
          </p:cNvPr>
          <p:cNvSpPr>
            <a:spLocks noGrp="1"/>
          </p:cNvSpPr>
          <p:nvPr>
            <p:ph idx="1"/>
          </p:nvPr>
        </p:nvSpPr>
        <p:spPr>
          <a:xfrm>
            <a:off x="914400" y="1828800"/>
            <a:ext cx="10363200" cy="4267200"/>
          </a:xfrm>
        </p:spPr>
        <p:txBody>
          <a:bodyPr>
            <a:normAutofit fontScale="77500" lnSpcReduction="20000"/>
          </a:bodyPr>
          <a:lstStyle/>
          <a:p>
            <a:r>
              <a:rPr lang="en-US" dirty="0"/>
              <a:t>Develop PAR submission and review schedule aligned with NESCOM and SASB schedule (annually)</a:t>
            </a:r>
          </a:p>
          <a:p>
            <a:pPr lvl="1"/>
            <a:r>
              <a:rPr lang="en-US" dirty="0"/>
              <a:t>Posting (submission) deadlines, comment deadline, Response / revision deadline</a:t>
            </a:r>
          </a:p>
          <a:p>
            <a:pPr lvl="1"/>
            <a:r>
              <a:rPr lang="en-US" dirty="0"/>
              <a:t>Depends on IEEE-SA Standards Board (SASB) calendar </a:t>
            </a:r>
          </a:p>
          <a:p>
            <a:pPr lvl="1"/>
            <a:r>
              <a:rPr lang="en-US" dirty="0"/>
              <a:t>Use what has been learned about remote work in 2020-21</a:t>
            </a:r>
          </a:p>
          <a:p>
            <a:pPr lvl="1"/>
            <a:endParaRPr lang="en-US" dirty="0"/>
          </a:p>
          <a:p>
            <a:r>
              <a:rPr lang="en-US" dirty="0"/>
              <a:t>Notes: </a:t>
            </a:r>
          </a:p>
          <a:p>
            <a:pPr lvl="1"/>
            <a:r>
              <a:rPr lang="en-US" dirty="0"/>
              <a:t>Proposed rule changes </a:t>
            </a:r>
            <a:r>
              <a:rPr lang="en-US" i="1" dirty="0">
                <a:highlight>
                  <a:srgbClr val="FFFF00"/>
                </a:highlight>
              </a:rPr>
              <a:t>enable</a:t>
            </a:r>
            <a:r>
              <a:rPr lang="en-US" dirty="0"/>
              <a:t> the EC flexibility but does not </a:t>
            </a:r>
            <a:r>
              <a:rPr lang="en-US" i="1" dirty="0"/>
              <a:t>require</a:t>
            </a:r>
            <a:r>
              <a:rPr lang="en-US" dirty="0"/>
              <a:t> adopting a particular schedule (or more frequent review than pre-2020)</a:t>
            </a:r>
          </a:p>
          <a:p>
            <a:pPr lvl="1"/>
            <a:r>
              <a:rPr lang="en-US" dirty="0"/>
              <a:t>Only requirement is that the schedule be developed each year</a:t>
            </a:r>
          </a:p>
          <a:p>
            <a:pPr lvl="1"/>
            <a:r>
              <a:rPr lang="en-US" dirty="0"/>
              <a:t>Allows that the schedule can be updated as things change </a:t>
            </a:r>
          </a:p>
          <a:p>
            <a:pPr lvl="1"/>
            <a:r>
              <a:rPr lang="en-US" dirty="0"/>
              <a:t>Thus will not require suspension of rules to adapt (e.g. next 2020)</a:t>
            </a:r>
          </a:p>
        </p:txBody>
      </p:sp>
      <p:sp>
        <p:nvSpPr>
          <p:cNvPr id="4" name="Slide Number Placeholder 3">
            <a:extLst>
              <a:ext uri="{FF2B5EF4-FFF2-40B4-BE49-F238E27FC236}">
                <a16:creationId xmlns:a16="http://schemas.microsoft.com/office/drawing/2014/main" id="{95B3F678-DF93-42D2-A07C-01573CB2DDF2}"/>
              </a:ext>
            </a:extLst>
          </p:cNvPr>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
        <p:nvSpPr>
          <p:cNvPr id="5" name="Date Placeholder 4">
            <a:extLst>
              <a:ext uri="{FF2B5EF4-FFF2-40B4-BE49-F238E27FC236}">
                <a16:creationId xmlns:a16="http://schemas.microsoft.com/office/drawing/2014/main" id="{3572A9A1-C1A1-4AA9-ADA6-BBE103352061}"/>
              </a:ext>
            </a:extLst>
          </p:cNvPr>
          <p:cNvSpPr>
            <a:spLocks noGrp="1"/>
          </p:cNvSpPr>
          <p:nvPr>
            <p:ph type="dt" sz="half" idx="10"/>
          </p:nvPr>
        </p:nvSpPr>
        <p:spPr/>
        <p:txBody>
          <a:bodyPr/>
          <a:lstStyle/>
          <a:p>
            <a:pPr>
              <a:defRPr/>
            </a:pPr>
            <a:fld id="{F1D4A9EB-741B-40E8-9730-0758146862C7}" type="datetime1">
              <a:rPr lang="en-US" smtClean="0"/>
              <a:t>10/4/2021</a:t>
            </a:fld>
            <a:endParaRPr lang="en-US"/>
          </a:p>
        </p:txBody>
      </p:sp>
      <p:sp>
        <p:nvSpPr>
          <p:cNvPr id="6" name="Footer Placeholder 5">
            <a:extLst>
              <a:ext uri="{FF2B5EF4-FFF2-40B4-BE49-F238E27FC236}">
                <a16:creationId xmlns:a16="http://schemas.microsoft.com/office/drawing/2014/main" id="{ED07B82D-B97E-4B6F-BD9D-6FCE6839A734}"/>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143375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326BD-853F-4F95-9F17-1B6C848D4BAC}"/>
              </a:ext>
            </a:extLst>
          </p:cNvPr>
          <p:cNvSpPr>
            <a:spLocks noGrp="1"/>
          </p:cNvSpPr>
          <p:nvPr>
            <p:ph type="title"/>
          </p:nvPr>
        </p:nvSpPr>
        <p:spPr/>
        <p:txBody>
          <a:bodyPr/>
          <a:lstStyle/>
          <a:p>
            <a:r>
              <a:rPr lang="en-US" dirty="0"/>
              <a:t>Objection Heard</a:t>
            </a:r>
          </a:p>
        </p:txBody>
      </p:sp>
      <p:sp>
        <p:nvSpPr>
          <p:cNvPr id="3" name="Content Placeholder 2">
            <a:extLst>
              <a:ext uri="{FF2B5EF4-FFF2-40B4-BE49-F238E27FC236}">
                <a16:creationId xmlns:a16="http://schemas.microsoft.com/office/drawing/2014/main" id="{9A683FB7-0BB8-4CC4-9C43-2DD3F2924C7F}"/>
              </a:ext>
            </a:extLst>
          </p:cNvPr>
          <p:cNvSpPr>
            <a:spLocks noGrp="1"/>
          </p:cNvSpPr>
          <p:nvPr>
            <p:ph idx="1"/>
          </p:nvPr>
        </p:nvSpPr>
        <p:spPr/>
        <p:txBody>
          <a:bodyPr>
            <a:normAutofit fontScale="92500" lnSpcReduction="20000"/>
          </a:bodyPr>
          <a:lstStyle/>
          <a:p>
            <a:r>
              <a:rPr lang="en-US" dirty="0"/>
              <a:t>Objection: we do no need to review PARs more than 3 times per year.   </a:t>
            </a:r>
          </a:p>
          <a:p>
            <a:r>
              <a:rPr lang="en-US" dirty="0"/>
              <a:t>Thus the proposed rule changes do not require more frequent review just allow review schedule to be flexible.  EC will set the schedule as it agrees each year and/or update as needed.</a:t>
            </a:r>
          </a:p>
          <a:p>
            <a:pPr lvl="1"/>
            <a:r>
              <a:rPr lang="en-US" dirty="0"/>
              <a:t>The way “we always have done it” didn’t work for 2020-21, That’s why we had to suspended rules to accommodate a different schedule of virtual review </a:t>
            </a:r>
          </a:p>
          <a:p>
            <a:pPr lvl="1"/>
            <a:r>
              <a:rPr lang="en-US" dirty="0"/>
              <a:t>Under the proposed changes we could have accommodated the 2020 circumstances without suspending (or breaking) the rules</a:t>
            </a:r>
          </a:p>
          <a:p>
            <a:pPr marL="457200" lvl="1" indent="0">
              <a:buNone/>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09F6C00-6486-49A2-AC73-810C26595C0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
        <p:nvSpPr>
          <p:cNvPr id="5" name="Date Placeholder 4">
            <a:extLst>
              <a:ext uri="{FF2B5EF4-FFF2-40B4-BE49-F238E27FC236}">
                <a16:creationId xmlns:a16="http://schemas.microsoft.com/office/drawing/2014/main" id="{6BE3BECA-6615-4F45-A916-209859D62470}"/>
              </a:ext>
            </a:extLst>
          </p:cNvPr>
          <p:cNvSpPr>
            <a:spLocks noGrp="1"/>
          </p:cNvSpPr>
          <p:nvPr>
            <p:ph type="dt" sz="half" idx="10"/>
          </p:nvPr>
        </p:nvSpPr>
        <p:spPr/>
        <p:txBody>
          <a:bodyPr/>
          <a:lstStyle/>
          <a:p>
            <a:pPr>
              <a:defRPr/>
            </a:pPr>
            <a:fld id="{AF29B9D9-5F49-42B6-94B0-A37C771DF0F3}" type="datetime1">
              <a:rPr lang="en-US" smtClean="0"/>
              <a:t>10/4/2021</a:t>
            </a:fld>
            <a:endParaRPr lang="en-US"/>
          </a:p>
        </p:txBody>
      </p:sp>
      <p:sp>
        <p:nvSpPr>
          <p:cNvPr id="6" name="Footer Placeholder 5">
            <a:extLst>
              <a:ext uri="{FF2B5EF4-FFF2-40B4-BE49-F238E27FC236}">
                <a16:creationId xmlns:a16="http://schemas.microsoft.com/office/drawing/2014/main" id="{1E70F840-B86C-4646-A42A-947FAB04906D}"/>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1639747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10896600" cy="4800600"/>
          </a:xfrm>
        </p:spPr>
        <p:txBody>
          <a:bodyPr>
            <a:normAutofit lnSpcReduction="10000"/>
          </a:bodyPr>
          <a:lstStyle/>
          <a:p>
            <a:pPr marL="57150" indent="0">
              <a:buNone/>
            </a:pPr>
            <a:r>
              <a:rPr lang="en-US" sz="2600" dirty="0"/>
              <a:t>Adopt handling PARs in between plenary sessions</a:t>
            </a:r>
          </a:p>
          <a:p>
            <a:pPr marL="800100" lvl="1" indent="-342900">
              <a:buFont typeface="+mj-lt"/>
              <a:buAutoNum type="arabicPeriod"/>
            </a:pPr>
            <a:r>
              <a:rPr lang="en-US" sz="2200" dirty="0"/>
              <a:t>Amend rules to allow consideration at any properly noticed EC meeting</a:t>
            </a:r>
          </a:p>
          <a:p>
            <a:pPr marL="800100" lvl="1" indent="-342900">
              <a:buFont typeface="+mj-lt"/>
              <a:buAutoNum type="arabicPeriod"/>
            </a:pPr>
            <a:r>
              <a:rPr lang="en-US" sz="2200" dirty="0"/>
              <a:t>Enables aligning PAR process schedule with NESCOM and SASB meetings</a:t>
            </a:r>
            <a:r>
              <a:rPr lang="en-US" sz="1800" dirty="0"/>
              <a:t> </a:t>
            </a:r>
          </a:p>
          <a:p>
            <a:pPr marL="1200150" lvl="2" indent="-342900"/>
            <a:r>
              <a:rPr lang="en-US" sz="1800" dirty="0"/>
              <a:t>Schedule to be developed for the year upon publication of NESCOM schedule</a:t>
            </a:r>
          </a:p>
          <a:p>
            <a:pPr marL="1200150" lvl="2" indent="-342900"/>
            <a:r>
              <a:rPr lang="en-US" sz="1800" dirty="0"/>
              <a:t>Schedule to include the review submission and review completion schedule</a:t>
            </a:r>
          </a:p>
          <a:p>
            <a:pPr marL="1200150" lvl="2" indent="-342900"/>
            <a:r>
              <a:rPr lang="en-US" sz="1800" dirty="0"/>
              <a:t>Adopted and amended by EC motion</a:t>
            </a:r>
          </a:p>
          <a:p>
            <a:pPr marL="1200150" lvl="2" indent="-342900"/>
            <a:r>
              <a:rPr lang="en-US" sz="1800" dirty="0"/>
              <a:t>Schedule (plan) </a:t>
            </a:r>
            <a:r>
              <a:rPr lang="en-US" sz="1800" dirty="0">
                <a:highlight>
                  <a:srgbClr val="FFFF00"/>
                </a:highlight>
              </a:rPr>
              <a:t>adjusted during the year as things change</a:t>
            </a:r>
          </a:p>
          <a:p>
            <a:pPr marL="1200150" lvl="2" indent="-342900"/>
            <a:r>
              <a:rPr lang="en-US" sz="1800" dirty="0"/>
              <a:t>Provide flexibility in rules to adapt schedule </a:t>
            </a:r>
            <a:r>
              <a:rPr lang="en-US" sz="1800" dirty="0">
                <a:highlight>
                  <a:srgbClr val="FFFF00"/>
                </a:highlight>
              </a:rPr>
              <a:t>as needed </a:t>
            </a:r>
            <a:r>
              <a:rPr lang="en-US" sz="1800" dirty="0"/>
              <a:t>without rule change</a:t>
            </a:r>
          </a:p>
          <a:p>
            <a:pPr marL="800100" lvl="1" indent="-342900">
              <a:buFont typeface="+mj-lt"/>
              <a:buAutoNum type="arabicPeriod"/>
            </a:pPr>
            <a:r>
              <a:rPr lang="en-US" sz="2200" dirty="0"/>
              <a:t>Provide </a:t>
            </a:r>
            <a:r>
              <a:rPr lang="en-US" sz="2200" u="sng" dirty="0"/>
              <a:t>at least 30 day </a:t>
            </a:r>
            <a:r>
              <a:rPr lang="en-US" sz="2200" dirty="0"/>
              <a:t>review period and up to </a:t>
            </a:r>
            <a:r>
              <a:rPr lang="en-US" sz="2200" u="sng" dirty="0"/>
              <a:t>14 day</a:t>
            </a:r>
            <a:r>
              <a:rPr lang="en-US" sz="2200" dirty="0"/>
              <a:t> response period</a:t>
            </a:r>
            <a:endParaRPr lang="en-US" sz="1800" dirty="0"/>
          </a:p>
          <a:p>
            <a:pPr marL="1200150" lvl="2" indent="-342900"/>
            <a:r>
              <a:rPr lang="en-US" sz="1800" dirty="0"/>
              <a:t>Allow the process used at virtual plenaries</a:t>
            </a:r>
          </a:p>
          <a:p>
            <a:pPr marL="1200150" lvl="2" indent="-342900"/>
            <a:r>
              <a:rPr lang="en-US" sz="1800" dirty="0"/>
              <a:t>Notice is given upon publication of the schedule (annually)</a:t>
            </a:r>
          </a:p>
          <a:p>
            <a:pPr marL="1200150" lvl="2" indent="-342900"/>
            <a:r>
              <a:rPr lang="en-US" sz="1800" dirty="0"/>
              <a:t>Reminder given at EC meeting preceding submission deadline</a:t>
            </a:r>
          </a:p>
          <a:p>
            <a:pPr marL="1200150" lvl="2" indent="-342900"/>
            <a:r>
              <a:rPr lang="en-US" sz="1800" dirty="0"/>
              <a:t>Reminder given at EC meeting preceding review completion deadline</a:t>
            </a:r>
          </a:p>
          <a:p>
            <a:pPr marL="1200150" lvl="2" indent="-342900"/>
            <a:r>
              <a:rPr lang="en-US" sz="1800" dirty="0"/>
              <a:t>Reminder given &lt; 1 week ahead of each deadline</a:t>
            </a:r>
          </a:p>
          <a:p>
            <a:pPr marL="914400" lvl="1" indent="-457200">
              <a:buFont typeface="+mj-lt"/>
              <a:buAutoNum type="arabicPeriod"/>
            </a:pPr>
            <a:endParaRPr lang="en-US" sz="2200" dirty="0"/>
          </a:p>
          <a:p>
            <a:pPr marL="1200150" lvl="2" indent="-342900"/>
            <a:endParaRPr lang="en-US" sz="1800" dirty="0"/>
          </a:p>
          <a:p>
            <a:pPr marL="400050">
              <a:buFont typeface="+mj-lt"/>
              <a:buAutoNum type="arabicPeriod"/>
            </a:pPr>
            <a:endParaRPr lang="en-US" sz="2600" dirty="0"/>
          </a:p>
          <a:p>
            <a:pPr lvl="1"/>
            <a:endParaRPr lang="en-US" sz="2400" dirty="0"/>
          </a:p>
          <a:p>
            <a:pPr lvl="2"/>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marL="57150" indent="0">
              <a:buNone/>
            </a:pPr>
            <a:r>
              <a:rPr lang="en-US" sz="3600" dirty="0"/>
              <a:t>Operational Efficiency Proposed </a:t>
            </a:r>
            <a:r>
              <a:rPr lang="en-US" sz="3600" b="1" dirty="0"/>
              <a:t>Recommendation</a:t>
            </a:r>
            <a:r>
              <a:rPr lang="en-US" sz="3600" dirty="0"/>
              <a:t>: </a:t>
            </a:r>
            <a:br>
              <a:rPr lang="en-US" sz="3600" dirty="0"/>
            </a:br>
            <a:r>
              <a:rPr lang="en-US" sz="3600" dirty="0"/>
              <a:t>PAR process, Phase 1 (summary)</a:t>
            </a:r>
          </a:p>
        </p:txBody>
      </p:sp>
      <p:sp>
        <p:nvSpPr>
          <p:cNvPr id="2" name="Date Placeholder 1">
            <a:extLst>
              <a:ext uri="{FF2B5EF4-FFF2-40B4-BE49-F238E27FC236}">
                <a16:creationId xmlns:a16="http://schemas.microsoft.com/office/drawing/2014/main" id="{BD710D22-E0B3-40EC-8A6D-EFF2B9C6E80F}"/>
              </a:ext>
            </a:extLst>
          </p:cNvPr>
          <p:cNvSpPr>
            <a:spLocks noGrp="1"/>
          </p:cNvSpPr>
          <p:nvPr>
            <p:ph type="dt" sz="half" idx="10"/>
          </p:nvPr>
        </p:nvSpPr>
        <p:spPr/>
        <p:txBody>
          <a:bodyPr/>
          <a:lstStyle/>
          <a:p>
            <a:pPr>
              <a:defRPr/>
            </a:pPr>
            <a:fld id="{C53191FD-7879-47B8-AF6C-BAADC25630E7}" type="datetime1">
              <a:rPr lang="en-US" smtClean="0"/>
              <a:t>10/4/2021</a:t>
            </a:fld>
            <a:endParaRPr lang="en-US"/>
          </a:p>
        </p:txBody>
      </p:sp>
      <p:sp>
        <p:nvSpPr>
          <p:cNvPr id="5" name="Footer Placeholder 4">
            <a:extLst>
              <a:ext uri="{FF2B5EF4-FFF2-40B4-BE49-F238E27FC236}">
                <a16:creationId xmlns:a16="http://schemas.microsoft.com/office/drawing/2014/main" id="{8AEB8F08-898A-452B-BB5B-2236E38A639E}"/>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3460476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6208-506F-4BBF-B9EC-DDA6DCF981F0}"/>
              </a:ext>
            </a:extLst>
          </p:cNvPr>
          <p:cNvSpPr>
            <a:spLocks noGrp="1"/>
          </p:cNvSpPr>
          <p:nvPr>
            <p:ph type="title"/>
          </p:nvPr>
        </p:nvSpPr>
        <p:spPr/>
        <p:txBody>
          <a:bodyPr/>
          <a:lstStyle/>
          <a:p>
            <a:r>
              <a:rPr lang="en-US" dirty="0"/>
              <a:t>Phase 2: Improve PAR review process</a:t>
            </a:r>
            <a:br>
              <a:rPr lang="en-US" dirty="0"/>
            </a:br>
            <a:r>
              <a:rPr lang="en-US" dirty="0"/>
              <a:t>Additional Work to Consider</a:t>
            </a:r>
          </a:p>
        </p:txBody>
      </p:sp>
      <p:sp>
        <p:nvSpPr>
          <p:cNvPr id="3" name="Content Placeholder 2">
            <a:extLst>
              <a:ext uri="{FF2B5EF4-FFF2-40B4-BE49-F238E27FC236}">
                <a16:creationId xmlns:a16="http://schemas.microsoft.com/office/drawing/2014/main" id="{71EBD6DB-8FA1-4B0A-84C2-1660F0A8267F}"/>
              </a:ext>
            </a:extLst>
          </p:cNvPr>
          <p:cNvSpPr>
            <a:spLocks noGrp="1"/>
          </p:cNvSpPr>
          <p:nvPr>
            <p:ph idx="1"/>
          </p:nvPr>
        </p:nvSpPr>
        <p:spPr/>
        <p:txBody>
          <a:bodyPr>
            <a:normAutofit fontScale="92500" lnSpcReduction="10000"/>
          </a:bodyPr>
          <a:lstStyle/>
          <a:p>
            <a:r>
              <a:rPr lang="en-US" dirty="0"/>
              <a:t>Goals: </a:t>
            </a:r>
          </a:p>
          <a:p>
            <a:pPr lvl="1"/>
            <a:r>
              <a:rPr lang="en-US" dirty="0"/>
              <a:t>Maintain and improve upon current level of review quality</a:t>
            </a:r>
          </a:p>
          <a:p>
            <a:pPr lvl="1"/>
            <a:r>
              <a:rPr lang="en-US" dirty="0"/>
              <a:t>Improve efficiency of the review process</a:t>
            </a:r>
          </a:p>
          <a:p>
            <a:pPr lvl="1"/>
            <a:endParaRPr lang="en-US" dirty="0"/>
          </a:p>
          <a:p>
            <a:r>
              <a:rPr lang="en-US" dirty="0"/>
              <a:t>Possible improvements:</a:t>
            </a:r>
          </a:p>
          <a:p>
            <a:pPr lvl="1"/>
            <a:r>
              <a:rPr lang="en-US" dirty="0"/>
              <a:t>Improve the technical review of PARs </a:t>
            </a:r>
          </a:p>
          <a:p>
            <a:pPr lvl="1"/>
            <a:r>
              <a:rPr lang="en-US" dirty="0"/>
              <a:t>Better define the scope of review process for better focus</a:t>
            </a:r>
          </a:p>
          <a:p>
            <a:pPr lvl="1"/>
            <a:r>
              <a:rPr lang="en-US" dirty="0"/>
              <a:t>Establish a process and forum for handing out of scope and/or persistent issues </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0CC757C1-DCF7-4ED4-93E5-E9B70AE50E34}"/>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
        <p:nvSpPr>
          <p:cNvPr id="5" name="Date Placeholder 4">
            <a:extLst>
              <a:ext uri="{FF2B5EF4-FFF2-40B4-BE49-F238E27FC236}">
                <a16:creationId xmlns:a16="http://schemas.microsoft.com/office/drawing/2014/main" id="{B7BE60D2-DD0A-46A1-A97E-D55261996EEF}"/>
              </a:ext>
            </a:extLst>
          </p:cNvPr>
          <p:cNvSpPr>
            <a:spLocks noGrp="1"/>
          </p:cNvSpPr>
          <p:nvPr>
            <p:ph type="dt" sz="half" idx="10"/>
          </p:nvPr>
        </p:nvSpPr>
        <p:spPr/>
        <p:txBody>
          <a:bodyPr/>
          <a:lstStyle/>
          <a:p>
            <a:pPr>
              <a:defRPr/>
            </a:pPr>
            <a:fld id="{FDFB6974-EC41-48B2-9B09-E3FECD5129A3}" type="datetime1">
              <a:rPr lang="en-US" smtClean="0"/>
              <a:t>10/4/2021</a:t>
            </a:fld>
            <a:endParaRPr lang="en-US"/>
          </a:p>
        </p:txBody>
      </p:sp>
      <p:sp>
        <p:nvSpPr>
          <p:cNvPr id="6" name="Footer Placeholder 5">
            <a:extLst>
              <a:ext uri="{FF2B5EF4-FFF2-40B4-BE49-F238E27FC236}">
                <a16:creationId xmlns:a16="http://schemas.microsoft.com/office/drawing/2014/main" id="{011F7EDE-1228-477A-AFCE-B4E51D1A4B22}"/>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2827276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65DA3-E947-4303-BE77-63E7593C3A42}"/>
              </a:ext>
            </a:extLst>
          </p:cNvPr>
          <p:cNvSpPr>
            <a:spLocks noGrp="1"/>
          </p:cNvSpPr>
          <p:nvPr>
            <p:ph type="title"/>
          </p:nvPr>
        </p:nvSpPr>
        <p:spPr/>
        <p:txBody>
          <a:bodyPr/>
          <a:lstStyle/>
          <a:p>
            <a:r>
              <a:rPr lang="en-US" b="1" dirty="0"/>
              <a:t>Training </a:t>
            </a:r>
          </a:p>
        </p:txBody>
      </p:sp>
      <p:sp>
        <p:nvSpPr>
          <p:cNvPr id="3" name="Content Placeholder 2">
            <a:extLst>
              <a:ext uri="{FF2B5EF4-FFF2-40B4-BE49-F238E27FC236}">
                <a16:creationId xmlns:a16="http://schemas.microsoft.com/office/drawing/2014/main" id="{8F0CD853-F8FA-4EEC-94F1-E2EFC16D08E1}"/>
              </a:ext>
            </a:extLst>
          </p:cNvPr>
          <p:cNvSpPr>
            <a:spLocks noGrp="1"/>
          </p:cNvSpPr>
          <p:nvPr>
            <p:ph idx="1"/>
          </p:nvPr>
        </p:nvSpPr>
        <p:spPr/>
        <p:txBody>
          <a:bodyPr>
            <a:normAutofit fontScale="85000" lnSpcReduction="20000"/>
          </a:bodyPr>
          <a:lstStyle/>
          <a:p>
            <a:r>
              <a:rPr lang="en-US" dirty="0"/>
              <a:t>Discussed problem statement</a:t>
            </a:r>
          </a:p>
          <a:p>
            <a:pPr lvl="1"/>
            <a:r>
              <a:rPr lang="en-US" dirty="0"/>
              <a:t>Better training of leadership (TG/TF)</a:t>
            </a:r>
          </a:p>
          <a:p>
            <a:pPr lvl="1"/>
            <a:r>
              <a:rPr lang="en-US" dirty="0"/>
              <a:t>Improved efficiency through knowledge</a:t>
            </a:r>
          </a:p>
          <a:p>
            <a:r>
              <a:rPr lang="en-US" dirty="0"/>
              <a:t>Defined a suggested approach</a:t>
            </a:r>
          </a:p>
          <a:p>
            <a:pPr lvl="1"/>
            <a:r>
              <a:rPr lang="en-US" dirty="0"/>
              <a:t>Training material and mentorship</a:t>
            </a:r>
          </a:p>
          <a:p>
            <a:r>
              <a:rPr lang="en-US" dirty="0"/>
              <a:t>Working on list of relevant SA materials and 802 specific aps</a:t>
            </a:r>
          </a:p>
          <a:p>
            <a:pPr lvl="1"/>
            <a:r>
              <a:rPr lang="en-US" dirty="0"/>
              <a:t>WIP (need volunteer)</a:t>
            </a:r>
          </a:p>
          <a:p>
            <a:r>
              <a:rPr lang="en-US" dirty="0"/>
              <a:t>Further developing the concept of mentorship across operational, technical, architectural and procedural skills </a:t>
            </a:r>
          </a:p>
          <a:p>
            <a:pPr lvl="1"/>
            <a:r>
              <a:rPr lang="en-US" dirty="0"/>
              <a:t>WIP (need volunteer)</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38AA6C2F-4B8D-4F99-A2BB-0DF6D3BFD8D3}"/>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
        <p:nvSpPr>
          <p:cNvPr id="5" name="Date Placeholder 4">
            <a:extLst>
              <a:ext uri="{FF2B5EF4-FFF2-40B4-BE49-F238E27FC236}">
                <a16:creationId xmlns:a16="http://schemas.microsoft.com/office/drawing/2014/main" id="{ABE7E290-1EC7-4542-ADE5-F4733518E051}"/>
              </a:ext>
            </a:extLst>
          </p:cNvPr>
          <p:cNvSpPr>
            <a:spLocks noGrp="1"/>
          </p:cNvSpPr>
          <p:nvPr>
            <p:ph type="dt" sz="half" idx="10"/>
          </p:nvPr>
        </p:nvSpPr>
        <p:spPr/>
        <p:txBody>
          <a:bodyPr/>
          <a:lstStyle/>
          <a:p>
            <a:pPr>
              <a:defRPr/>
            </a:pPr>
            <a:fld id="{A28DF6A1-9770-45AE-BC31-FD720A16D22F}" type="datetime1">
              <a:rPr lang="en-US" smtClean="0"/>
              <a:t>10/4/2021</a:t>
            </a:fld>
            <a:endParaRPr lang="en-US"/>
          </a:p>
        </p:txBody>
      </p:sp>
      <p:sp>
        <p:nvSpPr>
          <p:cNvPr id="6" name="Footer Placeholder 5">
            <a:extLst>
              <a:ext uri="{FF2B5EF4-FFF2-40B4-BE49-F238E27FC236}">
                <a16:creationId xmlns:a16="http://schemas.microsoft.com/office/drawing/2014/main" id="{CF27CB71-CEB1-41CC-BF97-C325ADCC037D}"/>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312221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B4558-0DE4-490F-A47A-4C1EACE676C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C900F077-A84D-4AB8-BA95-FFBEAC3C9FAA}"/>
              </a:ext>
            </a:extLst>
          </p:cNvPr>
          <p:cNvSpPr>
            <a:spLocks noGrp="1"/>
          </p:cNvSpPr>
          <p:nvPr>
            <p:ph idx="1"/>
          </p:nvPr>
        </p:nvSpPr>
        <p:spPr/>
        <p:txBody>
          <a:bodyPr>
            <a:normAutofit fontScale="92500" lnSpcReduction="20000"/>
          </a:bodyPr>
          <a:lstStyle/>
          <a:p>
            <a:r>
              <a:rPr lang="en-US" dirty="0"/>
              <a:t>Submit rule change recommendation to the EC for approval to forward to the LMSC Rules committee </a:t>
            </a:r>
          </a:p>
          <a:p>
            <a:r>
              <a:rPr lang="en-US" dirty="0"/>
              <a:t>Work with Rules committee on proposed changes</a:t>
            </a:r>
          </a:p>
          <a:p>
            <a:r>
              <a:rPr lang="en-US" dirty="0"/>
              <a:t>Continue review and consideration of further improvements to the PAR review process</a:t>
            </a:r>
          </a:p>
          <a:p>
            <a:pPr lvl="1"/>
            <a:r>
              <a:rPr lang="en-US" dirty="0"/>
              <a:t>Guidelines for efficient WG PAR review</a:t>
            </a:r>
          </a:p>
          <a:p>
            <a:r>
              <a:rPr lang="en-US" dirty="0"/>
              <a:t>Continue work on improved training</a:t>
            </a:r>
          </a:p>
          <a:p>
            <a:r>
              <a:rPr lang="en-US" dirty="0"/>
              <a:t>Identify and consider other areas for operational efficiency improvement</a:t>
            </a:r>
          </a:p>
        </p:txBody>
      </p:sp>
      <p:sp>
        <p:nvSpPr>
          <p:cNvPr id="4" name="Slide Number Placeholder 3">
            <a:extLst>
              <a:ext uri="{FF2B5EF4-FFF2-40B4-BE49-F238E27FC236}">
                <a16:creationId xmlns:a16="http://schemas.microsoft.com/office/drawing/2014/main" id="{0396FA1C-770E-485E-ACC1-8A037A7141B3}"/>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
        <p:nvSpPr>
          <p:cNvPr id="5" name="Date Placeholder 4">
            <a:extLst>
              <a:ext uri="{FF2B5EF4-FFF2-40B4-BE49-F238E27FC236}">
                <a16:creationId xmlns:a16="http://schemas.microsoft.com/office/drawing/2014/main" id="{59882001-AD75-44B2-A3FB-CA8995084EA8}"/>
              </a:ext>
            </a:extLst>
          </p:cNvPr>
          <p:cNvSpPr>
            <a:spLocks noGrp="1"/>
          </p:cNvSpPr>
          <p:nvPr>
            <p:ph type="dt" sz="half" idx="10"/>
          </p:nvPr>
        </p:nvSpPr>
        <p:spPr/>
        <p:txBody>
          <a:bodyPr/>
          <a:lstStyle/>
          <a:p>
            <a:pPr>
              <a:defRPr/>
            </a:pPr>
            <a:fld id="{C133A862-1478-4505-9F9D-27A344F59771}" type="datetime1">
              <a:rPr lang="en-US" smtClean="0"/>
              <a:t>10/4/2021</a:t>
            </a:fld>
            <a:endParaRPr lang="en-US"/>
          </a:p>
        </p:txBody>
      </p:sp>
      <p:sp>
        <p:nvSpPr>
          <p:cNvPr id="6" name="Footer Placeholder 5">
            <a:extLst>
              <a:ext uri="{FF2B5EF4-FFF2-40B4-BE49-F238E27FC236}">
                <a16:creationId xmlns:a16="http://schemas.microsoft.com/office/drawing/2014/main" id="{F7C877C4-301B-4605-A56D-9BEA285768A9}"/>
              </a:ext>
            </a:extLst>
          </p:cNvPr>
          <p:cNvSpPr>
            <a:spLocks noGrp="1"/>
          </p:cNvSpPr>
          <p:nvPr>
            <p:ph type="ftr" sz="quarter" idx="11"/>
          </p:nvPr>
        </p:nvSpPr>
        <p:spPr/>
        <p:txBody>
          <a:bodyPr/>
          <a:lstStyle/>
          <a:p>
            <a:pPr>
              <a:defRPr/>
            </a:pPr>
            <a:r>
              <a:rPr lang="en-US"/>
              <a:t>DCN ec-21-0218-01-00EC</a:t>
            </a:r>
          </a:p>
        </p:txBody>
      </p:sp>
    </p:spTree>
    <p:extLst>
      <p:ext uri="{BB962C8B-B14F-4D97-AF65-F5344CB8AC3E}">
        <p14:creationId xmlns:p14="http://schemas.microsoft.com/office/powerpoint/2010/main" val="70659510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247856</TotalTime>
  <Words>2896</Words>
  <Application>Microsoft Office PowerPoint</Application>
  <PresentationFormat>Widescreen</PresentationFormat>
  <Paragraphs>286</Paragraphs>
  <Slides>24</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24</vt:i4>
      </vt:variant>
    </vt:vector>
  </HeadingPairs>
  <TitlesOfParts>
    <vt:vector size="26" baseType="lpstr">
      <vt:lpstr>Times New Roman</vt:lpstr>
      <vt:lpstr>Default Design</vt:lpstr>
      <vt:lpstr>IEEE 802 LMSC Restructuring ad hoc Operational Efficiency Sub-ad hoc Status  Submitted: 21Sept 2021 Updated: 04-Oct-2021  </vt:lpstr>
      <vt:lpstr>Goals for the sub ad hoc group</vt:lpstr>
      <vt:lpstr>Status relative to Goals</vt:lpstr>
      <vt:lpstr>Proposed Recommendation </vt:lpstr>
      <vt:lpstr>Objection Heard</vt:lpstr>
      <vt:lpstr>Operational Efficiency Proposed Recommendation:  PAR process, Phase 1 (summary)</vt:lpstr>
      <vt:lpstr>Phase 2: Improve PAR review process Additional Work to Consider</vt:lpstr>
      <vt:lpstr>Training </vt:lpstr>
      <vt:lpstr>Next Steps</vt:lpstr>
      <vt:lpstr>Proposed Rule Changes</vt:lpstr>
      <vt:lpstr>Rule Changes Required: Phase 1</vt:lpstr>
      <vt:lpstr>Rule Changes Required: Phase 1</vt:lpstr>
      <vt:lpstr>Rule Changes Required: Phase 1</vt:lpstr>
      <vt:lpstr>Rule Changes Required: Phase 1</vt:lpstr>
      <vt:lpstr>Rule Changes Required: Phase 1</vt:lpstr>
      <vt:lpstr>Rule Changes Required: Phase 1</vt:lpstr>
      <vt:lpstr>Rule Changes Required: Phase 1</vt:lpstr>
      <vt:lpstr>Rule Changes Required: Phase 1</vt:lpstr>
      <vt:lpstr>Rule Changes Required: Phase 1</vt:lpstr>
      <vt:lpstr>Rule Changes Required: Phase 1</vt:lpstr>
      <vt:lpstr>Next Steps</vt:lpstr>
      <vt:lpstr>Phase 2: Improve PAR review process Additional Work to Consider</vt:lpstr>
      <vt:lpstr>Phase 2: Improve PAR review process Additional Work to Consider (continued)</vt:lpstr>
      <vt:lpstr>Training </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Benjamin Rolfe</cp:lastModifiedBy>
  <cp:revision>3961</cp:revision>
  <cp:lastPrinted>2021-01-19T17:00:57Z</cp:lastPrinted>
  <dcterms:created xsi:type="dcterms:W3CDTF">2002-03-10T15:43:16Z</dcterms:created>
  <dcterms:modified xsi:type="dcterms:W3CDTF">2021-10-04T15:41:00Z</dcterms:modified>
</cp:coreProperties>
</file>