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61" r:id="rId2"/>
    <p:sldId id="691" r:id="rId3"/>
    <p:sldId id="672" r:id="rId4"/>
    <p:sldId id="695" r:id="rId5"/>
    <p:sldId id="699" r:id="rId6"/>
    <p:sldId id="698" r:id="rId7"/>
    <p:sldId id="359" r:id="rId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2" autoAdjust="0"/>
    <p:restoredTop sz="95488" autoAdjust="0"/>
  </p:normalViewPr>
  <p:slideViewPr>
    <p:cSldViewPr>
      <p:cViewPr varScale="1">
        <p:scale>
          <a:sx n="87" d="100"/>
          <a:sy n="87" d="100"/>
        </p:scale>
        <p:origin x="108" y="55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tandards.ieee.org/content/dam/ieee-standards/standards/web/documents/other/Participant-Behavior-Individual-Metho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5283132" cy="1143000"/>
          </a:xfrm>
        </p:spPr>
        <p:txBody>
          <a:bodyPr/>
          <a:lstStyle/>
          <a:p>
            <a:pPr eaLnBrk="1" hangingPunct="1"/>
            <a:r>
              <a:rPr lang="en-US" sz="4000" dirty="0"/>
              <a:t>IEEE 802 LMSC</a:t>
            </a:r>
            <a:br>
              <a:rPr lang="en-US" sz="4000" dirty="0"/>
            </a:br>
            <a:r>
              <a:rPr lang="en-US" sz="4000" dirty="0"/>
              <a:t>Executive Committee </a:t>
            </a:r>
            <a:br>
              <a:rPr lang="en-US" sz="4000" dirty="0"/>
            </a:br>
            <a:br>
              <a:rPr lang="en-US" sz="4000" dirty="0"/>
            </a:br>
            <a:r>
              <a:rPr lang="en-US" sz="4000" dirty="0"/>
              <a:t>07 September 2021</a:t>
            </a:r>
            <a:br>
              <a:rPr lang="en-US" sz="4000" dirty="0"/>
            </a:br>
            <a:r>
              <a:rPr lang="en-US" sz="2800" dirty="0"/>
              <a:t>Electronic Meeting</a:t>
            </a:r>
            <a:br>
              <a:rPr lang="en-US" sz="2800" dirty="0"/>
            </a:br>
            <a:r>
              <a:rPr lang="en-US" sz="2800" dirty="0"/>
              <a:t>19:00-21:00 UTC</a:t>
            </a:r>
            <a:br>
              <a:rPr lang="en-US" sz="2800" dirty="0"/>
            </a:br>
            <a:r>
              <a:rPr lang="en-US" sz="2800" dirty="0"/>
              <a:t>15:00-17:00 ET</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ec-21-0211-01-00EC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DAC9C6-36EA-4C1E-92FE-FED0C5A082D4}"/>
              </a:ext>
            </a:extLst>
          </p:cNvPr>
          <p:cNvSpPr>
            <a:spLocks noGrp="1"/>
          </p:cNvSpPr>
          <p:nvPr>
            <p:ph idx="1"/>
          </p:nvPr>
        </p:nvSpPr>
        <p:spPr>
          <a:xfrm>
            <a:off x="457200" y="1295400"/>
            <a:ext cx="11049000" cy="4800600"/>
          </a:xfrm>
        </p:spPr>
        <p:txBody>
          <a:bodyPr/>
          <a:lstStyle/>
          <a:p>
            <a:r>
              <a:rPr lang="en-US" dirty="0"/>
              <a:t>1.00 Meeting called to order/role call</a:t>
            </a:r>
          </a:p>
          <a:p>
            <a:r>
              <a:rPr lang="en-US" dirty="0"/>
              <a:t>2.00 Review/modify/approve agenda</a:t>
            </a:r>
          </a:p>
          <a:p>
            <a:pPr lvl="0">
              <a:buFont typeface="Arial" panose="020B0604020202020204" pitchFamily="34" charset="0"/>
              <a:buChar char="•"/>
            </a:pPr>
            <a:r>
              <a:rPr lang="en-US" dirty="0"/>
              <a:t>2.01 </a:t>
            </a:r>
            <a:r>
              <a:rPr lang="en-US" dirty="0">
                <a:solidFill>
                  <a:srgbClr val="000000"/>
                </a:solidFill>
              </a:rPr>
              <a:t>Participation Slide Set URLs:</a:t>
            </a:r>
            <a:endParaRPr lang="en-US" sz="2800" dirty="0">
              <a:solidFill>
                <a:srgbClr val="000000"/>
              </a:solidFill>
              <a:hlinkClick r:id="rId2">
                <a:extLst>
                  <a:ext uri="{A12FA001-AC4F-418D-AE19-62706E023703}">
                    <ahyp:hlinkClr xmlns:ahyp="http://schemas.microsoft.com/office/drawing/2018/hyperlinkcolor" val="tx"/>
                  </a:ext>
                </a:extLst>
              </a:hlinkClick>
            </a:endParaRP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https://ieee802.org/sapolicies.shtml </a:t>
            </a: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https://standards.ieee.org/content/dam/ieee-standards/standards/web/documents/other/Participant-Behavior-Individual-Method.pdf</a:t>
            </a:r>
            <a:endParaRPr lang="en-US" sz="1600" dirty="0">
              <a:solidFill>
                <a:srgbClr val="000000"/>
              </a:solidFill>
            </a:endParaRPr>
          </a:p>
          <a:p>
            <a:pPr lvl="0"/>
            <a:endParaRPr lang="en-US" sz="1600" dirty="0">
              <a:solidFill>
                <a:srgbClr val="000000"/>
              </a:solidFill>
            </a:endParaRPr>
          </a:p>
          <a:p>
            <a:pPr lvl="0"/>
            <a:r>
              <a:rPr lang="en-US" sz="1600" dirty="0">
                <a:solidFill>
                  <a:srgbClr val="000000"/>
                </a:solidFill>
              </a:rPr>
              <a:t>Participant behavior is guided by IEEE Code of Ethics &amp; Conduct</a:t>
            </a:r>
          </a:p>
          <a:p>
            <a:pPr lvl="0"/>
            <a:r>
              <a:rPr lang="en-US" sz="1600" dirty="0">
                <a:solidFill>
                  <a:srgbClr val="000000"/>
                </a:solidFill>
              </a:rPr>
              <a:t>Participants shall act independently of others, including employers</a:t>
            </a:r>
          </a:p>
          <a:p>
            <a:pPr lvl="0"/>
            <a:r>
              <a:rPr lang="en-US" sz="1600" dirty="0">
                <a:solidFill>
                  <a:srgbClr val="000000"/>
                </a:solidFill>
              </a:rPr>
              <a:t>Standards activities shall allow the fair &amp; equitable consideration of all viewpoints</a:t>
            </a:r>
            <a:endParaRPr lang="en-US" dirty="0"/>
          </a:p>
        </p:txBody>
      </p:sp>
      <p:sp>
        <p:nvSpPr>
          <p:cNvPr id="4" name="Slide Number Placeholder 3">
            <a:extLst>
              <a:ext uri="{FF2B5EF4-FFF2-40B4-BE49-F238E27FC236}">
                <a16:creationId xmlns:a16="http://schemas.microsoft.com/office/drawing/2014/main" id="{539153D1-5C5D-456F-969E-A7D21AF83969}"/>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34111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1066800" y="1905000"/>
            <a:ext cx="10515600" cy="4114800"/>
          </a:xfrm>
        </p:spPr>
        <p:txBody>
          <a:bodyPr/>
          <a:lstStyle/>
          <a:p>
            <a:pPr marL="457200" lvl="1" indent="0">
              <a:spcBef>
                <a:spcPts val="0"/>
              </a:spcBef>
              <a:spcAft>
                <a:spcPts val="1200"/>
              </a:spcAft>
              <a:buNone/>
            </a:pPr>
            <a:r>
              <a:rPr lang="en-US" sz="2400" dirty="0"/>
              <a:t>Reminder #1: Use IMAT to log your attendance</a:t>
            </a:r>
          </a:p>
          <a:p>
            <a:pPr marL="457200" lvl="1" indent="0">
              <a:spcBef>
                <a:spcPts val="0"/>
              </a:spcBef>
              <a:spcAft>
                <a:spcPts val="1200"/>
              </a:spcAft>
              <a:buNone/>
            </a:pPr>
            <a:r>
              <a:rPr lang="en-US" sz="2400" dirty="0"/>
              <a:t>Reminder #2: Please enable mute when you are not speaking</a:t>
            </a:r>
          </a:p>
          <a:p>
            <a:pPr marL="457200" lvl="1" indent="0">
              <a:spcBef>
                <a:spcPts val="0"/>
              </a:spcBef>
              <a:spcAft>
                <a:spcPts val="1200"/>
              </a:spcAft>
              <a:buNone/>
            </a:pPr>
            <a:r>
              <a:rPr lang="en-US" sz="2400" dirty="0"/>
              <a:t>Reminder #3: Please use the Chat function to request being put in the queue</a:t>
            </a:r>
          </a:p>
          <a:p>
            <a:pPr marL="2170113" lvl="1" indent="-1712913">
              <a:spcBef>
                <a:spcPts val="0"/>
              </a:spcBef>
              <a:spcAft>
                <a:spcPts val="1200"/>
              </a:spcAft>
              <a:buNone/>
            </a:pPr>
            <a:r>
              <a:rPr lang="en-US" sz="2400" dirty="0"/>
              <a:t>Reminder #4: Next 802 EC telecon 19:00-21:00 UTC Tuesday 05 OCT 2021</a:t>
            </a:r>
          </a:p>
          <a:p>
            <a:pPr marL="2170113" lvl="1" indent="-1712913">
              <a:spcBef>
                <a:spcPts val="0"/>
              </a:spcBef>
              <a:spcAft>
                <a:spcPts val="1200"/>
              </a:spcAft>
              <a:buNone/>
            </a:pPr>
            <a:r>
              <a:rPr lang="en-US" sz="2400" dirty="0"/>
              <a:t>Reminder #5: Next 802/SA Task Force meeting:</a:t>
            </a:r>
            <a:br>
              <a:rPr lang="en-US" sz="2400" dirty="0"/>
            </a:br>
            <a:r>
              <a:rPr lang="en-US" sz="2400" dirty="0"/>
              <a:t>tentatively 4-5pm ET Monday 18 OCT 2021</a:t>
            </a:r>
          </a:p>
          <a:p>
            <a:pPr marL="2170113" lvl="1" indent="-1712913">
              <a:spcBef>
                <a:spcPts val="0"/>
              </a:spcBef>
              <a:spcAft>
                <a:spcPts val="1200"/>
              </a:spcAft>
              <a:buNone/>
            </a:pPr>
            <a:r>
              <a:rPr lang="en-US" sz="2400" dirty="0"/>
              <a:t>Reminder #6: Please remind your group’s participants to vote in the IEEE general election prior to the 01 October deadline: https://www.ieee.org/about/corporate/election/index.html</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54298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8EC4-4D30-4A64-8A33-94101D622B48}"/>
              </a:ext>
            </a:extLst>
          </p:cNvPr>
          <p:cNvSpPr>
            <a:spLocks noGrp="1"/>
          </p:cNvSpPr>
          <p:nvPr>
            <p:ph type="title"/>
          </p:nvPr>
        </p:nvSpPr>
        <p:spPr>
          <a:xfrm>
            <a:off x="919566" y="257014"/>
            <a:ext cx="10363200" cy="1143000"/>
          </a:xfrm>
        </p:spPr>
        <p:txBody>
          <a:bodyPr/>
          <a:lstStyle/>
          <a:p>
            <a:r>
              <a:rPr lang="en-US" dirty="0"/>
              <a:t>3.05 802 Restructuring Ad Hoc update</a:t>
            </a:r>
          </a:p>
        </p:txBody>
      </p:sp>
      <p:sp>
        <p:nvSpPr>
          <p:cNvPr id="3" name="Content Placeholder 2">
            <a:extLst>
              <a:ext uri="{FF2B5EF4-FFF2-40B4-BE49-F238E27FC236}">
                <a16:creationId xmlns:a16="http://schemas.microsoft.com/office/drawing/2014/main" id="{FF120645-3C63-435D-8F05-2EAA1A691820}"/>
              </a:ext>
            </a:extLst>
          </p:cNvPr>
          <p:cNvSpPr>
            <a:spLocks noGrp="1"/>
          </p:cNvSpPr>
          <p:nvPr>
            <p:ph idx="1"/>
          </p:nvPr>
        </p:nvSpPr>
        <p:spPr>
          <a:xfrm>
            <a:off x="457200" y="1524000"/>
            <a:ext cx="10744200" cy="4114800"/>
          </a:xfrm>
        </p:spPr>
        <p:txBody>
          <a:bodyPr/>
          <a:lstStyle/>
          <a:p>
            <a:r>
              <a:rPr lang="en-US" sz="2400" dirty="0"/>
              <a:t>Next meeting: 1-2pm ET Tuesday 21 September 2021</a:t>
            </a:r>
          </a:p>
          <a:p>
            <a:r>
              <a:rPr lang="en-US" sz="2400" dirty="0"/>
              <a:t>Encourage participation on Restructuring 802 ad hoc topics </a:t>
            </a:r>
          </a:p>
          <a:p>
            <a:pPr lvl="0">
              <a:lnSpc>
                <a:spcPct val="107000"/>
              </a:lnSpc>
              <a:spcBef>
                <a:spcPts val="0"/>
              </a:spcBef>
              <a:spcAft>
                <a:spcPts val="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Operational Efficiency sub-ad hoc.  </a:t>
            </a:r>
            <a:r>
              <a:rPr lang="en-US" sz="1600" dirty="0" err="1">
                <a:latin typeface="Calibri" panose="020F0502020204030204" pitchFamily="34" charset="0"/>
                <a:ea typeface="Calibri" panose="020F0502020204030204" pitchFamily="34" charset="0"/>
                <a:cs typeface="Times New Roman" panose="02020603050405020304" pitchFamily="18" charset="0"/>
              </a:rPr>
              <a:t>BenR</a:t>
            </a:r>
            <a:r>
              <a:rPr lang="en-US" sz="1600" dirty="0">
                <a:latin typeface="Calibri" panose="020F0502020204030204" pitchFamily="34" charset="0"/>
                <a:ea typeface="Calibri" panose="020F0502020204030204" pitchFamily="34" charset="0"/>
                <a:cs typeface="Times New Roman" panose="02020603050405020304" pitchFamily="18" charset="0"/>
              </a:rPr>
              <a:t> to host further discussion via EC reflector or telecon and report status at next ad hoc meeting.</a:t>
            </a:r>
          </a:p>
          <a:p>
            <a:pPr lvl="0">
              <a:lnSpc>
                <a:spcPct val="107000"/>
              </a:lnSpc>
              <a:spcBef>
                <a:spcPts val="0"/>
              </a:spcBef>
              <a:spcAft>
                <a:spcPts val="0"/>
              </a:spcAft>
              <a:buClr>
                <a:srgbClr val="000000"/>
              </a:buClr>
              <a:buFont typeface="+mj-lt"/>
              <a:buAutoNum type="arabicPeriod"/>
            </a:pPr>
            <a:r>
              <a:rPr lang="en-US" sz="1600" strike="sngStrike" dirty="0">
                <a:latin typeface="Calibri" panose="020F0502020204030204" pitchFamily="34" charset="0"/>
                <a:ea typeface="Calibri" panose="020F0502020204030204" pitchFamily="34" charset="0"/>
                <a:cs typeface="Times New Roman" panose="02020603050405020304" pitchFamily="18" charset="0"/>
              </a:rPr>
              <a:t>Quality Standards sub-ad hoc.  </a:t>
            </a:r>
            <a:r>
              <a:rPr lang="en-US" sz="1600" strike="sngStrike" dirty="0" err="1">
                <a:latin typeface="Calibri" panose="020F0502020204030204" pitchFamily="34" charset="0"/>
                <a:ea typeface="Calibri" panose="020F0502020204030204" pitchFamily="34" charset="0"/>
                <a:cs typeface="Times New Roman" panose="02020603050405020304" pitchFamily="18" charset="0"/>
              </a:rPr>
              <a:t>GeoffT</a:t>
            </a:r>
            <a:r>
              <a:rPr lang="en-US" sz="1600" strike="sngStrike" dirty="0">
                <a:latin typeface="Calibri" panose="020F0502020204030204" pitchFamily="34" charset="0"/>
                <a:ea typeface="Calibri" panose="020F0502020204030204" pitchFamily="34" charset="0"/>
                <a:cs typeface="Times New Roman" panose="02020603050405020304" pitchFamily="18" charset="0"/>
              </a:rPr>
              <a:t> and </a:t>
            </a:r>
            <a:r>
              <a:rPr lang="en-US" sz="1600" strike="sngStrike" dirty="0" err="1">
                <a:latin typeface="Calibri" panose="020F0502020204030204" pitchFamily="34" charset="0"/>
                <a:ea typeface="Calibri" panose="020F0502020204030204" pitchFamily="34" charset="0"/>
                <a:cs typeface="Times New Roman" panose="02020603050405020304" pitchFamily="18" charset="0"/>
              </a:rPr>
              <a:t>ApurvaM</a:t>
            </a:r>
            <a:r>
              <a:rPr lang="en-US" sz="1600" strike="sngStrike" dirty="0">
                <a:latin typeface="Calibri" panose="020F0502020204030204" pitchFamily="34" charset="0"/>
                <a:ea typeface="Calibri" panose="020F0502020204030204" pitchFamily="34" charset="0"/>
                <a:cs typeface="Times New Roman" panose="02020603050405020304" pitchFamily="18" charset="0"/>
              </a:rPr>
              <a:t> to host further discussion via EC reflector or telecon and report status at next ad hoc meeting.</a:t>
            </a:r>
          </a:p>
          <a:p>
            <a:pPr lvl="0">
              <a:lnSpc>
                <a:spcPct val="107000"/>
              </a:lnSpc>
              <a:spcBef>
                <a:spcPts val="0"/>
              </a:spcBef>
              <a:spcAft>
                <a:spcPts val="0"/>
              </a:spcAft>
              <a:buClr>
                <a:srgbClr val="000000"/>
              </a:buClr>
              <a:buFont typeface="+mj-lt"/>
              <a:buAutoNum type="arabicPeriod"/>
            </a:pPr>
            <a:r>
              <a:rPr lang="en-US" sz="1600" strike="sngStrike" dirty="0">
                <a:latin typeface="Calibri" panose="020F0502020204030204" pitchFamily="34" charset="0"/>
                <a:ea typeface="Calibri" panose="020F0502020204030204" pitchFamily="34" charset="0"/>
                <a:cs typeface="Times New Roman" panose="02020603050405020304" pitchFamily="18" charset="0"/>
              </a:rPr>
              <a:t>External Influence ad hoc. </a:t>
            </a:r>
            <a:r>
              <a:rPr lang="en-US" sz="1600" strike="sngStrike" dirty="0" err="1">
                <a:latin typeface="Calibri" panose="020F0502020204030204" pitchFamily="34" charset="0"/>
                <a:ea typeface="Calibri" panose="020F0502020204030204" pitchFamily="34" charset="0"/>
                <a:cs typeface="Times New Roman" panose="02020603050405020304" pitchFamily="18" charset="0"/>
              </a:rPr>
              <a:t>TuncerB</a:t>
            </a:r>
            <a:r>
              <a:rPr lang="en-US" sz="1600" strike="sngStrike" dirty="0">
                <a:latin typeface="Calibri" panose="020F0502020204030204" pitchFamily="34" charset="0"/>
                <a:ea typeface="Calibri" panose="020F0502020204030204" pitchFamily="34" charset="0"/>
                <a:cs typeface="Times New Roman" panose="02020603050405020304" pitchFamily="18" charset="0"/>
              </a:rPr>
              <a:t> and </a:t>
            </a:r>
            <a:r>
              <a:rPr lang="en-US" sz="1600" strike="sngStrike" dirty="0" err="1">
                <a:latin typeface="Calibri" panose="020F0502020204030204" pitchFamily="34" charset="0"/>
                <a:ea typeface="Calibri" panose="020F0502020204030204" pitchFamily="34" charset="0"/>
                <a:cs typeface="Times New Roman" panose="02020603050405020304" pitchFamily="18" charset="0"/>
              </a:rPr>
              <a:t>JayH</a:t>
            </a:r>
            <a:r>
              <a:rPr lang="en-US" sz="1600" strike="sngStrike" dirty="0">
                <a:latin typeface="Calibri" panose="020F0502020204030204" pitchFamily="34" charset="0"/>
                <a:ea typeface="Calibri" panose="020F0502020204030204" pitchFamily="34" charset="0"/>
                <a:cs typeface="Times New Roman" panose="02020603050405020304" pitchFamily="18" charset="0"/>
              </a:rPr>
              <a:t> volunteered to lead discussion topic prior to the next restructuring ad hoc meeting.</a:t>
            </a:r>
          </a:p>
          <a:p>
            <a:pPr lvl="0">
              <a:lnSpc>
                <a:spcPct val="107000"/>
              </a:lnSpc>
              <a:spcBef>
                <a:spcPts val="0"/>
              </a:spcBef>
              <a:spcAft>
                <a:spcPts val="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Strategy sub-ad hoc. </a:t>
            </a:r>
            <a:r>
              <a:rPr lang="en-US" sz="1600" dirty="0" err="1">
                <a:latin typeface="Calibri" panose="020F0502020204030204" pitchFamily="34" charset="0"/>
                <a:ea typeface="Calibri" panose="020F0502020204030204" pitchFamily="34" charset="0"/>
                <a:cs typeface="Times New Roman" panose="02020603050405020304" pitchFamily="18" charset="0"/>
              </a:rPr>
              <a:t>PaulN</a:t>
            </a:r>
            <a:r>
              <a:rPr lang="en-US" sz="1600" dirty="0">
                <a:latin typeface="Calibri" panose="020F0502020204030204" pitchFamily="34" charset="0"/>
                <a:ea typeface="Calibri" panose="020F0502020204030204" pitchFamily="34" charset="0"/>
                <a:cs typeface="Times New Roman" panose="02020603050405020304" pitchFamily="18" charset="0"/>
              </a:rPr>
              <a:t> leading discussion on this topic.</a:t>
            </a:r>
          </a:p>
          <a:p>
            <a:pPr lvl="0">
              <a:lnSpc>
                <a:spcPct val="107000"/>
              </a:lnSpc>
              <a:spcBef>
                <a:spcPts val="0"/>
              </a:spcBef>
              <a:spcAft>
                <a:spcPts val="0"/>
              </a:spcAft>
              <a:buClr>
                <a:srgbClr val="000000"/>
              </a:buClr>
              <a:buFont typeface="+mj-lt"/>
              <a:buAutoNum type="arabicPeriod"/>
            </a:pPr>
            <a:r>
              <a:rPr lang="en-US" sz="1600" strike="sngStrike" dirty="0">
                <a:latin typeface="Calibri" panose="020F0502020204030204" pitchFamily="34" charset="0"/>
                <a:ea typeface="Calibri" panose="020F0502020204030204" pitchFamily="34" charset="0"/>
                <a:cs typeface="Times New Roman" panose="02020603050405020304" pitchFamily="18" charset="0"/>
              </a:rPr>
              <a:t>Technical Coherence sub-ad hoc, </a:t>
            </a:r>
            <a:r>
              <a:rPr lang="en-US" sz="1600" strike="sngStrike" dirty="0" err="1">
                <a:latin typeface="Calibri" panose="020F0502020204030204" pitchFamily="34" charset="0"/>
                <a:ea typeface="Calibri" panose="020F0502020204030204" pitchFamily="34" charset="0"/>
                <a:cs typeface="Times New Roman" panose="02020603050405020304" pitchFamily="18" charset="0"/>
              </a:rPr>
              <a:t>RogerM</a:t>
            </a:r>
            <a:r>
              <a:rPr lang="en-US" sz="1600" strike="sngStrike" dirty="0">
                <a:latin typeface="Calibri" panose="020F0502020204030204" pitchFamily="34" charset="0"/>
                <a:ea typeface="Calibri" panose="020F0502020204030204" pitchFamily="34" charset="0"/>
                <a:cs typeface="Times New Roman" panose="02020603050405020304" pitchFamily="18" charset="0"/>
              </a:rPr>
              <a:t> to lead discussion on this topic prior to the next restructuring ad hoc meeting.</a:t>
            </a:r>
          </a:p>
          <a:p>
            <a:pPr lvl="0">
              <a:lnSpc>
                <a:spcPct val="107000"/>
              </a:lnSpc>
              <a:spcBef>
                <a:spcPts val="0"/>
              </a:spcBef>
              <a:spcAft>
                <a:spcPts val="80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Mixed Mode Meeting Evaluation sub-ad hoc split into two tracks </a:t>
            </a:r>
            <a:br>
              <a:rPr lang="en-US" sz="1600" dirty="0">
                <a:latin typeface="Calibri" panose="020F0502020204030204" pitchFamily="34" charset="0"/>
                <a:ea typeface="Calibri" panose="020F0502020204030204" pitchFamily="34" charset="0"/>
                <a:cs typeface="Times New Roman" panose="02020603050405020304" pitchFamily="18" charset="0"/>
              </a:rPr>
            </a:br>
            <a:r>
              <a:rPr lang="en-US" sz="1600" dirty="0">
                <a:latin typeface="Calibri" panose="020F0502020204030204" pitchFamily="34" charset="0"/>
                <a:ea typeface="Calibri" panose="020F0502020204030204" pitchFamily="34" charset="0"/>
                <a:cs typeface="Times New Roman" panose="02020603050405020304" pitchFamily="18" charset="0"/>
              </a:rPr>
              <a:t>- Near Term Transition options led by George Zimmerman </a:t>
            </a:r>
            <a:br>
              <a:rPr lang="en-US" sz="1600" dirty="0">
                <a:latin typeface="Calibri" panose="020F0502020204030204" pitchFamily="34" charset="0"/>
                <a:ea typeface="Calibri" panose="020F0502020204030204" pitchFamily="34" charset="0"/>
                <a:cs typeface="Times New Roman" panose="02020603050405020304" pitchFamily="18" charset="0"/>
              </a:rPr>
            </a:br>
            <a:r>
              <a:rPr lang="en-US" sz="1600" dirty="0">
                <a:latin typeface="Calibri" panose="020F0502020204030204" pitchFamily="34" charset="0"/>
                <a:ea typeface="Calibri" panose="020F0502020204030204" pitchFamily="34" charset="0"/>
                <a:cs typeface="Times New Roman" panose="02020603050405020304" pitchFamily="18" charset="0"/>
              </a:rPr>
              <a:t>- Long Term Future Meeting options led by Andrew Myles.</a:t>
            </a:r>
          </a:p>
          <a:p>
            <a:pPr lvl="0">
              <a:lnSpc>
                <a:spcPct val="107000"/>
              </a:lnSpc>
              <a:spcBef>
                <a:spcPts val="0"/>
              </a:spcBef>
              <a:spcAft>
                <a:spcPts val="800"/>
              </a:spcAft>
              <a:buClr>
                <a:srgbClr val="000000"/>
              </a:buClr>
              <a:buFont typeface="+mj-lt"/>
              <a:buAutoNum type="arabicPeriod"/>
            </a:pPr>
            <a:r>
              <a:rPr lang="en-US" sz="1600" strike="sngStrike" dirty="0" err="1">
                <a:latin typeface="Calibri" panose="020F0502020204030204" pitchFamily="34" charset="0"/>
                <a:ea typeface="Calibri" panose="020F0502020204030204" pitchFamily="34" charset="0"/>
                <a:cs typeface="Times New Roman" panose="02020603050405020304" pitchFamily="18" charset="0"/>
              </a:rPr>
              <a:t>PaulN</a:t>
            </a:r>
            <a:r>
              <a:rPr lang="en-US" sz="1600" strike="sngStrike" dirty="0">
                <a:latin typeface="Calibri" panose="020F0502020204030204" pitchFamily="34" charset="0"/>
                <a:ea typeface="Calibri" panose="020F0502020204030204" pitchFamily="34" charset="0"/>
                <a:cs typeface="Times New Roman" panose="02020603050405020304" pitchFamily="18" charset="0"/>
              </a:rPr>
              <a:t> to capture the mission/purposed statement in the 802 Chair’s Guideline, with the direction that it be made publicly visible (e.g., on the www.ieee802.org home page).</a:t>
            </a:r>
            <a:endParaRPr lang="en-US" sz="2000" strike="sngStrike" dirty="0"/>
          </a:p>
        </p:txBody>
      </p:sp>
      <p:sp>
        <p:nvSpPr>
          <p:cNvPr id="4" name="Slide Number Placeholder 3">
            <a:extLst>
              <a:ext uri="{FF2B5EF4-FFF2-40B4-BE49-F238E27FC236}">
                <a16:creationId xmlns:a16="http://schemas.microsoft.com/office/drawing/2014/main" id="{1CC7BE20-9B6F-4E98-8511-303B0133E76A}"/>
              </a:ext>
            </a:extLst>
          </p:cNvPr>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152031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68C927-7BDB-4016-984C-95BED25C3376}"/>
              </a:ext>
            </a:extLst>
          </p:cNvPr>
          <p:cNvSpPr>
            <a:spLocks noGrp="1"/>
          </p:cNvSpPr>
          <p:nvPr>
            <p:ph idx="1"/>
          </p:nvPr>
        </p:nvSpPr>
        <p:spPr>
          <a:xfrm>
            <a:off x="914400" y="1066800"/>
            <a:ext cx="10363200" cy="4114800"/>
          </a:xfrm>
        </p:spPr>
        <p:txBody>
          <a:bodyPr/>
          <a:lstStyle/>
          <a:p>
            <a:r>
              <a:rPr lang="en-US" sz="2000" dirty="0"/>
              <a:t>Name: Future meeting vision ad hoc</a:t>
            </a:r>
          </a:p>
          <a:p>
            <a:endParaRPr lang="en-US" sz="2000" dirty="0"/>
          </a:p>
          <a:p>
            <a:r>
              <a:rPr lang="en-US" sz="2000" dirty="0"/>
              <a:t>Chair: Andrew Myles</a:t>
            </a:r>
          </a:p>
          <a:p>
            <a:endParaRPr lang="en-US" sz="2000" dirty="0"/>
          </a:p>
          <a:p>
            <a:r>
              <a:rPr lang="en-US" sz="2000" dirty="0"/>
              <a:t>Scope:  Establish a long term vision for how IEEE 802 meetings might operate effectively in the future, possibly challenging the historical assumption that IEEE 802 WGs meeting F2F six times per year is optimal. The immediate goal of the ad hoc will be to understand what has worked well and what has not worked well with remote meetings over the last 18 months, and what would be needed to allow remote meetings to operate better in the future. This understanding will then assist the ad hoc explore the longer term question of how often IEEE 802 WGs should meet F2F, remotely or in a hybrid mode in the future. </a:t>
            </a:r>
          </a:p>
          <a:p>
            <a:endParaRPr lang="en-US" sz="2000" dirty="0"/>
          </a:p>
          <a:p>
            <a:r>
              <a:rPr lang="en-US" sz="2000" dirty="0"/>
              <a:t>Membership: Volunteers requested, with a  goal of at least one member from each IEEE 802 WG and at least one IEEE 802 EC member involved in meeting operation</a:t>
            </a:r>
          </a:p>
          <a:p>
            <a:endParaRPr lang="en-US" sz="2000" dirty="0"/>
          </a:p>
        </p:txBody>
      </p:sp>
      <p:sp>
        <p:nvSpPr>
          <p:cNvPr id="4" name="Slide Number Placeholder 3">
            <a:extLst>
              <a:ext uri="{FF2B5EF4-FFF2-40B4-BE49-F238E27FC236}">
                <a16:creationId xmlns:a16="http://schemas.microsoft.com/office/drawing/2014/main" id="{42B0E7F0-52B5-4714-A42D-9502B5C1823E}"/>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193850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40BA2-5E0E-4B1F-8938-E5A958808414}"/>
              </a:ext>
            </a:extLst>
          </p:cNvPr>
          <p:cNvSpPr>
            <a:spLocks noGrp="1"/>
          </p:cNvSpPr>
          <p:nvPr>
            <p:ph type="title"/>
          </p:nvPr>
        </p:nvSpPr>
        <p:spPr/>
        <p:txBody>
          <a:bodyPr/>
          <a:lstStyle/>
          <a:p>
            <a:r>
              <a:rPr lang="en-US" dirty="0"/>
              <a:t>9.0 EC Action Item Status Review</a:t>
            </a:r>
          </a:p>
        </p:txBody>
      </p:sp>
      <p:sp>
        <p:nvSpPr>
          <p:cNvPr id="3" name="Content Placeholder 2">
            <a:extLst>
              <a:ext uri="{FF2B5EF4-FFF2-40B4-BE49-F238E27FC236}">
                <a16:creationId xmlns:a16="http://schemas.microsoft.com/office/drawing/2014/main" id="{EA6CA8C6-97BC-40FB-9E02-15B44FA77F10}"/>
              </a:ext>
            </a:extLst>
          </p:cNvPr>
          <p:cNvSpPr>
            <a:spLocks noGrp="1"/>
          </p:cNvSpPr>
          <p:nvPr>
            <p:ph idx="1"/>
          </p:nvPr>
        </p:nvSpPr>
        <p:spPr/>
        <p:txBody>
          <a:bodyPr/>
          <a:lstStyle/>
          <a:p>
            <a:pPr marL="0" indent="0">
              <a:buNone/>
            </a:pPr>
            <a:r>
              <a:rPr lang="en-US" sz="2000" dirty="0"/>
              <a:t>07 Sept 2021 Action item review</a:t>
            </a:r>
          </a:p>
          <a:p>
            <a:pPr marL="514350" indent="-514350">
              <a:buFont typeface="+mj-lt"/>
              <a:buAutoNum type="arabicPeriod"/>
            </a:pPr>
            <a:r>
              <a:rPr lang="en-US" sz="2000" dirty="0" err="1">
                <a:latin typeface="+mj-lt"/>
              </a:rPr>
              <a:t>Nikolich</a:t>
            </a:r>
            <a:r>
              <a:rPr lang="en-US" sz="2000" dirty="0">
                <a:latin typeface="+mj-lt"/>
              </a:rPr>
              <a:t> to publish notice of November 2021 becoming an all electronic plenary session</a:t>
            </a:r>
          </a:p>
          <a:p>
            <a:pPr marL="514350" indent="-514350">
              <a:buFont typeface="+mj-lt"/>
              <a:buAutoNum type="arabicPeriod"/>
            </a:pPr>
            <a:r>
              <a:rPr lang="en-US" sz="2000" b="0" i="0" u="none" strike="noStrike" baseline="0" dirty="0">
                <a:solidFill>
                  <a:srgbClr val="000000"/>
                </a:solidFill>
                <a:latin typeface="+mj-lt"/>
              </a:rPr>
              <a:t>Rolfe to provide update by Oct 802 EC telecon regarding the Operating </a:t>
            </a:r>
            <a:r>
              <a:rPr lang="en-US" sz="2000" b="0" i="0" u="none" strike="noStrike" baseline="0">
                <a:solidFill>
                  <a:srgbClr val="000000"/>
                </a:solidFill>
                <a:latin typeface="+mj-lt"/>
              </a:rPr>
              <a:t>Efficiency sub ad hoc</a:t>
            </a:r>
            <a:r>
              <a:rPr lang="en-US" sz="2000" b="0" i="0" u="none" strike="noStrike" baseline="0" dirty="0">
                <a:solidFill>
                  <a:srgbClr val="000000"/>
                </a:solidFill>
                <a:latin typeface="+mj-lt"/>
              </a:rPr>
              <a:t>	</a:t>
            </a:r>
          </a:p>
        </p:txBody>
      </p:sp>
      <p:sp>
        <p:nvSpPr>
          <p:cNvPr id="4" name="Slide Number Placeholder 3">
            <a:extLst>
              <a:ext uri="{FF2B5EF4-FFF2-40B4-BE49-F238E27FC236}">
                <a16:creationId xmlns:a16="http://schemas.microsoft.com/office/drawing/2014/main" id="{731F008D-F1E1-4F8D-8B0B-293DE55C22EC}"/>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6645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7</a:t>
            </a:fld>
            <a:endParaRPr lang="en-US"/>
          </a:p>
        </p:txBody>
      </p:sp>
      <p:sp>
        <p:nvSpPr>
          <p:cNvPr id="21507" name="Rectangle 2"/>
          <p:cNvSpPr>
            <a:spLocks noGrp="1" noChangeArrowheads="1"/>
          </p:cNvSpPr>
          <p:nvPr>
            <p:ph type="title"/>
          </p:nvPr>
        </p:nvSpPr>
        <p:spPr/>
        <p:txBody>
          <a:bodyPr/>
          <a:lstStyle/>
          <a:p>
            <a:pPr eaLnBrk="1" hangingPunct="1"/>
            <a:r>
              <a:rPr lang="en-US" sz="4000" dirty="0"/>
              <a:t>Adjourn EC Meeting</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248550</TotalTime>
  <Words>633</Words>
  <Application>Microsoft Office PowerPoint</Application>
  <PresentationFormat>Widescreen</PresentationFormat>
  <Paragraphs>48</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Default Design</vt:lpstr>
      <vt:lpstr>IEEE 802 LMSC Executive Committee   07 September 2021 Electronic Meeting 19:00-21:00 UTC 15:00-17:00 ET  </vt:lpstr>
      <vt:lpstr>PowerPoint Presentation</vt:lpstr>
      <vt:lpstr>3.00 Chair’s Announcements</vt:lpstr>
      <vt:lpstr>3.05 802 Restructuring Ad Hoc update</vt:lpstr>
      <vt:lpstr>PowerPoint Presentation</vt:lpstr>
      <vt:lpstr>9.0 EC Action Item Status Review</vt:lpstr>
      <vt:lpstr>Adjourn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3901</cp:revision>
  <cp:lastPrinted>2021-06-01T18:46:03Z</cp:lastPrinted>
  <dcterms:created xsi:type="dcterms:W3CDTF">2002-03-10T15:43:16Z</dcterms:created>
  <dcterms:modified xsi:type="dcterms:W3CDTF">2021-09-07T20:57:46Z</dcterms:modified>
</cp:coreProperties>
</file>