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66"/>
  </p:notesMasterIdLst>
  <p:handoutMasterIdLst>
    <p:handoutMasterId r:id="rId67"/>
  </p:handoutMasterIdLst>
  <p:sldIdLst>
    <p:sldId id="269" r:id="rId2"/>
    <p:sldId id="2481" r:id="rId3"/>
    <p:sldId id="2447" r:id="rId4"/>
    <p:sldId id="2073" r:id="rId5"/>
    <p:sldId id="1101" r:id="rId6"/>
    <p:sldId id="1581" r:id="rId7"/>
    <p:sldId id="2279" r:id="rId8"/>
    <p:sldId id="2062" r:id="rId9"/>
    <p:sldId id="2280" r:id="rId10"/>
    <p:sldId id="1981" r:id="rId11"/>
    <p:sldId id="2074" r:id="rId12"/>
    <p:sldId id="2102" r:id="rId13"/>
    <p:sldId id="2465" r:id="rId14"/>
    <p:sldId id="2107" r:id="rId15"/>
    <p:sldId id="2075" r:id="rId16"/>
    <p:sldId id="1164" r:id="rId17"/>
    <p:sldId id="1657" r:id="rId18"/>
    <p:sldId id="2439" r:id="rId19"/>
    <p:sldId id="1967" r:id="rId20"/>
    <p:sldId id="1968" r:id="rId21"/>
    <p:sldId id="2104" r:id="rId22"/>
    <p:sldId id="2167" r:id="rId23"/>
    <p:sldId id="2317" r:id="rId24"/>
    <p:sldId id="2331" r:id="rId25"/>
    <p:sldId id="2429" r:id="rId26"/>
    <p:sldId id="2332" r:id="rId27"/>
    <p:sldId id="2351" r:id="rId28"/>
    <p:sldId id="2431" r:id="rId29"/>
    <p:sldId id="2436" r:id="rId30"/>
    <p:sldId id="2437" r:id="rId31"/>
    <p:sldId id="2438" r:id="rId32"/>
    <p:sldId id="2464" r:id="rId33"/>
    <p:sldId id="2008" r:id="rId34"/>
    <p:sldId id="2462" r:id="rId35"/>
    <p:sldId id="1945" r:id="rId36"/>
    <p:sldId id="2071" r:id="rId37"/>
    <p:sldId id="2036" r:id="rId38"/>
    <p:sldId id="2333" r:id="rId39"/>
    <p:sldId id="2323" r:id="rId40"/>
    <p:sldId id="2335" r:id="rId41"/>
    <p:sldId id="2334" r:id="rId42"/>
    <p:sldId id="2352" r:id="rId43"/>
    <p:sldId id="2353" r:id="rId44"/>
    <p:sldId id="2218" r:id="rId45"/>
    <p:sldId id="2426" r:id="rId46"/>
    <p:sldId id="2427" r:id="rId47"/>
    <p:sldId id="2460" r:id="rId48"/>
    <p:sldId id="2461" r:id="rId49"/>
    <p:sldId id="2463" r:id="rId50"/>
    <p:sldId id="1688" r:id="rId51"/>
    <p:sldId id="1708" r:id="rId52"/>
    <p:sldId id="1709" r:id="rId53"/>
    <p:sldId id="1710" r:id="rId54"/>
    <p:sldId id="1790" r:id="rId55"/>
    <p:sldId id="2199" r:id="rId56"/>
    <p:sldId id="2319" r:id="rId57"/>
    <p:sldId id="2320" r:id="rId58"/>
    <p:sldId id="2321" r:id="rId59"/>
    <p:sldId id="2355" r:id="rId60"/>
    <p:sldId id="2354" r:id="rId61"/>
    <p:sldId id="2466" r:id="rId62"/>
    <p:sldId id="2468" r:id="rId63"/>
    <p:sldId id="1679" r:id="rId64"/>
    <p:sldId id="2328" r:id="rId6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43434"/>
    <a:srgbClr val="FA661C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98" autoAdjust="0"/>
    <p:restoredTop sz="94660" autoAdjust="0"/>
  </p:normalViewPr>
  <p:slideViewPr>
    <p:cSldViewPr>
      <p:cViewPr varScale="1">
        <p:scale>
          <a:sx n="113" d="100"/>
          <a:sy n="113" d="100"/>
        </p:scale>
        <p:origin x="1932" y="69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536" y="-145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8" y="177284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802.11-18/0605r5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May 2018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1" y="97909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802.11-18/0605r5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May 2018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222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222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19B6D425-D6D0-4B30-A6C8-1418EA409DD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96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96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6090688" y="363379"/>
            <a:ext cx="23548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ec-21-0165-00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0951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Jul 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1/ec-21-0104-00-00EC-communication-to-jtc1-sc6-new-study-groups.pdf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/>
              <a:t>IEEE 802 status report to ISO/IEC JTC 1/SC 6</a:t>
            </a:r>
            <a:br>
              <a:rPr lang="en-US" dirty="0"/>
            </a:br>
            <a:r>
              <a:rPr lang="en-US" dirty="0"/>
              <a:t>for SC 6 meeting in August/September 2021 online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20 July 2021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100171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WG has sent 12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7454337"/>
              </p:ext>
            </p:extLst>
          </p:nvPr>
        </p:nvGraphicFramePr>
        <p:xfrm>
          <a:off x="761999" y="1571037"/>
          <a:ext cx="7696200" cy="482976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Nov 2013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802.11aa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802.11ad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802.11ae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802.11af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802.11-2016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8617346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802.11ai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Sep 17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2019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712582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20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Jul 17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Feb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Mar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0253941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802.11aj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Feb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26 Jun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6154551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802.11ak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Feb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26 Jun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21272867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Feb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26 Jun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803791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209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802.15 WG has sent three standards 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1786702"/>
              </p:ext>
            </p:extLst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4853476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23 Nov 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7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</a:t>
                      </a: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Sep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19</a:t>
                      </a:r>
                      <a:endParaRPr lang="en-AU" sz="1600" b="0" baseline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262288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18001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802.16 WG has sent zero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372848"/>
              </p:ext>
            </p:extLst>
          </p:nvPr>
        </p:nvGraphicFramePr>
        <p:xfrm>
          <a:off x="761999" y="1712148"/>
          <a:ext cx="7696200" cy="9595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baseline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870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802.19 WG has sent zero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61999" y="1712148"/>
          <a:ext cx="7696200" cy="9595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baseline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240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802.21 WG has sent three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3587851"/>
              </p:ext>
            </p:extLst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802.21-2017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3192279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802.21/Cor1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Jun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2018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956146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0759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802.22 WG has sent three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8882654"/>
              </p:ext>
            </p:extLst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802.22a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April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3283699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802.22b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April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July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14153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08022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continues to notify SC 6 of various new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IEEE 802 has agreed to notify SC 6 when IEEE 802 starts new projects</a:t>
            </a:r>
          </a:p>
          <a:p>
            <a:pPr lvl="1"/>
            <a:r>
              <a:rPr lang="en-AU" dirty="0"/>
              <a:t>The benefit to IEEE 802 is that it might cause SC 6 members to participate in or contribute to IEEE 802 activities</a:t>
            </a:r>
          </a:p>
          <a:p>
            <a:pPr lvl="1"/>
            <a:r>
              <a:rPr lang="en-AU" dirty="0"/>
              <a:t>The liaison (</a:t>
            </a:r>
            <a:r>
              <a:rPr lang="en-AU" dirty="0">
                <a:hlinkClick r:id="rId2"/>
              </a:rPr>
              <a:t>ec-20-104-00</a:t>
            </a:r>
            <a:r>
              <a:rPr lang="en-AU" dirty="0"/>
              <a:t> / N17504) after Mar 2021 plenary</a:t>
            </a:r>
            <a:r>
              <a:rPr lang="en-AU" b="0" dirty="0"/>
              <a:t> included:</a:t>
            </a:r>
          </a:p>
          <a:p>
            <a:pPr lvl="2"/>
            <a:r>
              <a:rPr lang="en-AU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IEEE 802.3 Enhancements to point-to-point Single Pair Ethernet Study Group </a:t>
            </a:r>
          </a:p>
          <a:p>
            <a:pPr lvl="2"/>
            <a:r>
              <a:rPr lang="en-AU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IEEE 802.15 Study Group DEP (SG 6a) BAN Enhanced Dependability </a:t>
            </a:r>
          </a:p>
          <a:p>
            <a:pPr lvl="2"/>
            <a:r>
              <a:rPr lang="en-AU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IEEE 802.15 Study Group NS-UWB (SG 14) Ultra Wide-Band </a:t>
            </a:r>
          </a:p>
          <a:p>
            <a:pPr lvl="2"/>
            <a:r>
              <a:rPr lang="en-AU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IEEE 802.15 Study Group NGUWB (SG 4ab) Enhanced UWB Features </a:t>
            </a:r>
          </a:p>
          <a:p>
            <a:pPr lvl="2"/>
            <a:r>
              <a:rPr lang="en-AU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IEEE 802.15 Study Group NS-NB (SG 15) Narrow Band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9532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 has 14 standards in the pipeline for adoption under the PSDO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2820739"/>
              </p:ext>
            </p:extLst>
          </p:nvPr>
        </p:nvGraphicFramePr>
        <p:xfrm>
          <a:off x="152399" y="1828800"/>
          <a:ext cx="8839199" cy="3931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8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1963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.1Qcc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 Jul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 Sep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Oct 20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8570500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.1Qcp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 Jul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29 Jul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1797204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.1Qcy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 Jul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 Jul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46974359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.1AS-Rev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D8.0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22 Aug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 Sep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Oct 20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61413773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.1AX-Rev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l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22 Aug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 Jul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9573843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61734239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.1Qcx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3403683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.1X-2020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Aug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 Dec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17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21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9696097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.1CMde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 Jan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 Sep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0126596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.1AE/Cor1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Aug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 Jan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2328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884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 has 14 standards in the pipeline for adoption under the PSDO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2362748"/>
              </p:ext>
            </p:extLst>
          </p:nvPr>
        </p:nvGraphicFramePr>
        <p:xfrm>
          <a:off x="152399" y="1828800"/>
          <a:ext cx="8839199" cy="1920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8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1963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.1Qcr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Aug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1793905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.1CS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Aug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 Jul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8570500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.1Qcz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D1.2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Aug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1797204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.1ABcu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960128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78123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802.1Qcc FDIS ballot</a:t>
            </a:r>
            <a:r>
              <a:rPr lang="en-AU" dirty="0">
                <a:solidFill>
                  <a:schemeClr val="accent2"/>
                </a:solidFill>
              </a:rPr>
              <a:t> closes 8 Sep 2021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D2.0 liaised in Dec 2017 (WG1-N119)</a:t>
            </a:r>
          </a:p>
          <a:p>
            <a:pPr lvl="1"/>
            <a:r>
              <a:rPr lang="en-AU" dirty="0"/>
              <a:t>802.1Qcc was approved by </a:t>
            </a:r>
            <a:r>
              <a:rPr lang="en-AU" dirty="0" err="1"/>
              <a:t>RevCom</a:t>
            </a:r>
            <a:r>
              <a:rPr lang="en-AU" dirty="0"/>
              <a:t> in June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802.1Qcc 60-day ballot passed on 16 July 2020 (N17244)</a:t>
            </a:r>
          </a:p>
          <a:p>
            <a:pPr lvl="2"/>
            <a:r>
              <a:rPr lang="en-AU" dirty="0"/>
              <a:t>Passed 8/0/10 on need for ISO standard</a:t>
            </a:r>
          </a:p>
          <a:p>
            <a:pPr lvl="2"/>
            <a:r>
              <a:rPr lang="en-AU" dirty="0"/>
              <a:t>Passed 6/1/9 on support for submission to FDIS</a:t>
            </a:r>
          </a:p>
          <a:p>
            <a:pPr lvl="1"/>
            <a:r>
              <a:rPr lang="en-AU" dirty="0"/>
              <a:t>China voted “no” with 2 comments</a:t>
            </a:r>
          </a:p>
          <a:p>
            <a:pPr lvl="2"/>
            <a:r>
              <a:rPr lang="en-AU" dirty="0"/>
              <a:t>Response sent in Oct 2020 (N17443)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8 Sep 2021</a:t>
            </a:r>
          </a:p>
          <a:p>
            <a:pPr lvl="1"/>
            <a:r>
              <a:rPr lang="en-AU" dirty="0">
                <a:latin typeface="+mj-lt"/>
              </a:rPr>
              <a:t>Will be called </a:t>
            </a:r>
            <a:r>
              <a:rPr lang="en-AU" sz="1800" dirty="0">
                <a:effectLst/>
                <a:latin typeface="+mj-lt"/>
                <a:ea typeface="Calibri" panose="020F0502020204030204" pitchFamily="34" charset="0"/>
              </a:rPr>
              <a:t>ISO/IEC/IEEE 8802-1Q:2020/AMD 31:2021</a:t>
            </a:r>
          </a:p>
          <a:p>
            <a:pPr lvl="1"/>
            <a:r>
              <a:rPr lang="en-AU" dirty="0">
                <a:solidFill>
                  <a:srgbClr val="FF0000"/>
                </a:solidFill>
                <a:latin typeface="+mj-lt"/>
                <a:ea typeface="Calibri" panose="020F0502020204030204" pitchFamily="34" charset="0"/>
              </a:rPr>
              <a:t>(May 2021) 802.1 Maintenance may address any comments in Sep 2021</a:t>
            </a:r>
            <a:endParaRPr lang="en-AU" sz="1800" dirty="0">
              <a:solidFill>
                <a:srgbClr val="FF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058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This report from IEEE 802 summarises issues of mutual interest to SC 6</a:t>
            </a:r>
            <a:endParaRPr lang="en-US" dirty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Items included in this report</a:t>
            </a:r>
          </a:p>
          <a:p>
            <a:pPr lvl="1"/>
            <a:r>
              <a:rPr lang="en-AU" dirty="0"/>
              <a:t>Summary of IEEE 802 standards administered through the PSDO process</a:t>
            </a:r>
          </a:p>
          <a:p>
            <a:pPr lvl="1"/>
            <a:r>
              <a:rPr lang="en-AU" dirty="0"/>
              <a:t>Summary of standards currently in the PSDO process</a:t>
            </a:r>
          </a:p>
          <a:p>
            <a:pPr lvl="2"/>
            <a:r>
              <a:rPr lang="en-AU" dirty="0"/>
              <a:t>802.1</a:t>
            </a:r>
          </a:p>
          <a:p>
            <a:pPr lvl="2"/>
            <a:r>
              <a:rPr lang="en-AU" dirty="0"/>
              <a:t>802.3</a:t>
            </a:r>
          </a:p>
          <a:p>
            <a:pPr lvl="2"/>
            <a:r>
              <a:rPr lang="en-AU" dirty="0"/>
              <a:t>803.11</a:t>
            </a:r>
          </a:p>
          <a:p>
            <a:pPr lvl="2"/>
            <a:r>
              <a:rPr lang="en-AU" dirty="0"/>
              <a:t>802.15</a:t>
            </a:r>
          </a:p>
          <a:p>
            <a:pPr lvl="2"/>
            <a:r>
              <a:rPr lang="en-AU" dirty="0"/>
              <a:t>802.19</a:t>
            </a:r>
          </a:p>
          <a:p>
            <a:pPr lvl="2"/>
            <a:r>
              <a:rPr lang="en-AU" dirty="0"/>
              <a:t>802.22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81B19452-AD8F-4A10-B8E5-1701707FC4D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802.1Qcp-2018 FDIS ballot closes 29 July 2021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D2.6 liaised in Dec 2017 (WG1-N119)</a:t>
            </a:r>
          </a:p>
          <a:p>
            <a:pPr lvl="1"/>
            <a:r>
              <a:rPr lang="en-AU" dirty="0"/>
              <a:t>802.1Qcp was published in Sept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802.1Qcp-2018 60-day ballot passed on 16 July 2020 (N17245)</a:t>
            </a:r>
          </a:p>
          <a:p>
            <a:pPr lvl="2"/>
            <a:r>
              <a:rPr lang="en-AU" dirty="0"/>
              <a:t>Passed 8/0/10 on need for ISO standard</a:t>
            </a:r>
          </a:p>
          <a:p>
            <a:pPr lvl="2"/>
            <a:r>
              <a:rPr lang="en-AU" dirty="0"/>
              <a:t>Passed 6/0/12 on support for submission to FDIS</a:t>
            </a:r>
          </a:p>
          <a:p>
            <a:pPr lvl="2"/>
            <a:r>
              <a:rPr lang="en-AU" dirty="0"/>
              <a:t>There were no comments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closed 29 July 2021</a:t>
            </a:r>
          </a:p>
          <a:p>
            <a:pPr lvl="1"/>
            <a:r>
              <a:rPr lang="en-AU" dirty="0"/>
              <a:t>Will be </a:t>
            </a:r>
            <a:r>
              <a:rPr lang="en-AU" dirty="0">
                <a:latin typeface="+mj-lt"/>
              </a:rPr>
              <a:t>called </a:t>
            </a:r>
            <a:r>
              <a:rPr lang="en-AU" sz="1800" dirty="0">
                <a:effectLst/>
                <a:latin typeface="+mj-lt"/>
                <a:ea typeface="Calibri" panose="020F0502020204030204" pitchFamily="34" charset="0"/>
              </a:rPr>
              <a:t>ISO/IEC/IEEE 8802-1Q:2020/AMD 2:2021</a:t>
            </a:r>
          </a:p>
          <a:p>
            <a:pPr marL="1588" lvl="1" indent="0">
              <a:buNone/>
            </a:pPr>
            <a:endParaRPr lang="en-AU" sz="1800" dirty="0">
              <a:effectLst/>
              <a:latin typeface="+mj-lt"/>
              <a:ea typeface="Calibri" panose="020F0502020204030204" pitchFamily="34" charset="0"/>
            </a:endParaRPr>
          </a:p>
          <a:p>
            <a:pPr lvl="1"/>
            <a:endParaRPr lang="en-AU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6431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1Qcy-2019</a:t>
            </a:r>
            <a:r>
              <a:rPr lang="en-AU" dirty="0"/>
              <a:t> FDIS ballot closes 29 July 2021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D2.1 was liaised in Apr 2018 (WG1N124)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802.1Qcy-2019 60-day ballot passed on 16 July 2020 (N17246)</a:t>
            </a:r>
          </a:p>
          <a:p>
            <a:pPr lvl="2"/>
            <a:r>
              <a:rPr lang="en-AU" dirty="0"/>
              <a:t>Passed 8/0/10 on need for ISO standard</a:t>
            </a:r>
          </a:p>
          <a:p>
            <a:pPr lvl="2"/>
            <a:r>
              <a:rPr lang="en-AU" dirty="0"/>
              <a:t>Passed 6/0/12 on support for submission to FDIS</a:t>
            </a:r>
          </a:p>
          <a:p>
            <a:pPr lvl="2"/>
            <a:r>
              <a:rPr lang="en-AU" dirty="0"/>
              <a:t>There were no comments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closed 29 July 2021</a:t>
            </a:r>
          </a:p>
          <a:p>
            <a:pPr lvl="1"/>
            <a:r>
              <a:rPr lang="en-AU" dirty="0"/>
              <a:t>Will be called ISO/IEC/IEEE 8802-1Q:2020/AMD 3:2021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5117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1AS-Rev</a:t>
            </a:r>
            <a:r>
              <a:rPr lang="en-AU" dirty="0"/>
              <a:t> FDIS ballot closes 16 Sep 2021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1AS-Rev </a:t>
            </a:r>
            <a:r>
              <a:rPr lang="en-US" dirty="0"/>
              <a:t>D8 was liaised in Mar 2019 (N17089 in Jan 2020)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1AS-Rev</a:t>
            </a:r>
            <a:r>
              <a:rPr lang="en-AU" dirty="0"/>
              <a:t> 60-day ballot passed on 22 August 2020 (N17268)</a:t>
            </a:r>
          </a:p>
          <a:p>
            <a:pPr lvl="2"/>
            <a:r>
              <a:rPr lang="en-AU" dirty="0"/>
              <a:t>Passed 9/0/9 on need for ISO standard</a:t>
            </a:r>
          </a:p>
          <a:p>
            <a:pPr lvl="2"/>
            <a:r>
              <a:rPr lang="en-AU" dirty="0"/>
              <a:t>Passed 7/1/10 on support for submission to FDIS</a:t>
            </a:r>
          </a:p>
          <a:p>
            <a:pPr lvl="2"/>
            <a:r>
              <a:rPr lang="en-AU" dirty="0"/>
              <a:t>China voted “no” with one comment; response sent in Oct 2020 (N17442)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16 Sep 2021</a:t>
            </a:r>
          </a:p>
          <a:p>
            <a:pPr lvl="1"/>
            <a:r>
              <a:rPr lang="en-AU" dirty="0"/>
              <a:t>IEEE 802.1AS will be known as ISO/IEC/IEEE 8802-1AS:2021</a:t>
            </a:r>
          </a:p>
          <a:p>
            <a:pPr lvl="1"/>
            <a:r>
              <a:rPr lang="en-AU" dirty="0">
                <a:solidFill>
                  <a:srgbClr val="FF0000"/>
                </a:solidFill>
                <a:latin typeface="+mj-lt"/>
                <a:ea typeface="Calibri" panose="020F0502020204030204" pitchFamily="34" charset="0"/>
              </a:rPr>
              <a:t>(May 2021) 802.1 Maintenance may address any comments in Sep 2021</a:t>
            </a:r>
            <a:endParaRPr lang="en-AU" sz="1800" dirty="0">
              <a:solidFill>
                <a:srgbClr val="FF0000"/>
              </a:solidFill>
              <a:effectLst/>
              <a:latin typeface="+mj-lt"/>
              <a:ea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516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1AX-REV </a:t>
            </a:r>
            <a:r>
              <a:rPr lang="en-AU" dirty="0"/>
              <a:t>FDIS ballot closes 29 July 2021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1AX-Rev </a:t>
            </a:r>
            <a:r>
              <a:rPr lang="en-US" dirty="0"/>
              <a:t>D2.0 was liaised in Jul 2019 (N</a:t>
            </a:r>
            <a:r>
              <a:rPr lang="en-AU" dirty="0"/>
              <a:t>16984)</a:t>
            </a:r>
            <a:endParaRPr lang="en-US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A motion to submit was approved by IEEE 802 EC in Hawaii in Nov 2019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1AX-Rev</a:t>
            </a:r>
            <a:r>
              <a:rPr lang="en-AU" dirty="0"/>
              <a:t> 60-day ballot passed on 22 August 2020 (N17267)</a:t>
            </a:r>
          </a:p>
          <a:p>
            <a:pPr lvl="2"/>
            <a:r>
              <a:rPr lang="en-AU" dirty="0"/>
              <a:t>Passed 9/0/9 on need for ISO standard</a:t>
            </a:r>
          </a:p>
          <a:p>
            <a:pPr lvl="2"/>
            <a:r>
              <a:rPr lang="en-AU" dirty="0"/>
              <a:t>Passed 7/0/11 on support for submission to FDIS</a:t>
            </a:r>
          </a:p>
          <a:p>
            <a:pPr lvl="2"/>
            <a:r>
              <a:rPr lang="en-AU" dirty="0"/>
              <a:t>There were no comments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closed 29 July 2021</a:t>
            </a:r>
          </a:p>
          <a:p>
            <a:pPr lvl="1"/>
            <a:r>
              <a:rPr lang="en-AU" dirty="0"/>
              <a:t>IEEE 802.1AX will be known as ISO/IEC/IEEE 8802-1AX:2021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879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802.1Q-REV will liaised soon …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US" dirty="0"/>
              <a:t>(Sep 2020) Note: any amendments included in IEEE 802.1Q-Rev will not be sent independently</a:t>
            </a:r>
          </a:p>
          <a:p>
            <a:pPr lvl="1"/>
            <a:r>
              <a:rPr lang="en-US" dirty="0"/>
              <a:t>(Jul 2021) </a:t>
            </a:r>
            <a:r>
              <a:rPr lang="en-AU" dirty="0"/>
              <a:t>The updated IEEE 802.1Q-Rev is not ready yet and the SA Ballot has not opened yet (probably Sept), so still waiting to liaise draft </a:t>
            </a:r>
            <a:endParaRPr lang="en-US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7334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802.1Qcx will be included in IEEE 802.1Q-Rev rather than a separate submission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802.1Qcx</a:t>
            </a:r>
            <a:r>
              <a:rPr lang="en-AU" dirty="0">
                <a:cs typeface="Arial" panose="020B0604020202020204" pitchFamily="34" charset="0"/>
              </a:rPr>
              <a:t> </a:t>
            </a:r>
            <a:r>
              <a:rPr lang="en-US" dirty="0"/>
              <a:t>D2.0 was liaised in Jan 2020 (N</a:t>
            </a:r>
            <a:r>
              <a:rPr lang="en-AU" dirty="0"/>
              <a:t>17095)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on hold</a:t>
            </a:r>
          </a:p>
          <a:p>
            <a:pPr lvl="1"/>
            <a:r>
              <a:rPr lang="en-AU" dirty="0"/>
              <a:t>(Jul 2020)</a:t>
            </a:r>
          </a:p>
          <a:p>
            <a:pPr lvl="2"/>
            <a:r>
              <a:rPr lang="en-AU" i="1" dirty="0"/>
              <a:t>P802.1Qcx/D2.0 was sent to ISO/IEC JTC1 SC 6 for information in January, however we are considering NOT sending 802.1Qcx-2020 for adoption because it will be included in the IEEE 802.1Q-Revision project that is planning to start WG balloting very soon (and is expected to progress quickly). 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452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802.1X-2020 FDIS ballot closes 17 Nov 2021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802.1X-2020 was liaised for information in Aug 2020 (N17251)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1X-2020</a:t>
            </a:r>
            <a:r>
              <a:rPr lang="en-AU" dirty="0"/>
              <a:t> 60-day ballot passed on 14 Dec 2020 (N17450)</a:t>
            </a:r>
          </a:p>
          <a:p>
            <a:pPr lvl="2"/>
            <a:r>
              <a:rPr lang="en-AU" dirty="0"/>
              <a:t>Passed 9/0/9 on need for ISO standard</a:t>
            </a:r>
          </a:p>
          <a:p>
            <a:pPr lvl="2"/>
            <a:r>
              <a:rPr lang="en-AU" dirty="0"/>
              <a:t>Passed 8/1/9 on support for submission to FDIS</a:t>
            </a:r>
          </a:p>
          <a:p>
            <a:pPr lvl="1"/>
            <a:r>
              <a:rPr lang="en-AU" dirty="0"/>
              <a:t>China NB voted “no” with two comments</a:t>
            </a:r>
          </a:p>
          <a:p>
            <a:pPr lvl="2"/>
            <a:r>
              <a:rPr lang="en-AU" dirty="0">
                <a:latin typeface="+mj-lt"/>
              </a:rPr>
              <a:t>Response (N17493) was approved in Mar 2021 &amp; sent in Apr 2021</a:t>
            </a:r>
          </a:p>
          <a:p>
            <a:r>
              <a:rPr lang="en-AU" dirty="0">
                <a:latin typeface="+mj-lt"/>
              </a:rPr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17 Nov 2021</a:t>
            </a:r>
          </a:p>
          <a:p>
            <a:pPr lvl="1"/>
            <a:r>
              <a:rPr lang="en-AU" dirty="0">
                <a:latin typeface="+mj-lt"/>
              </a:rPr>
              <a:t>Will be called </a:t>
            </a:r>
            <a:r>
              <a:rPr lang="en-AU" dirty="0">
                <a:latin typeface="+mj-lt"/>
                <a:ea typeface="Calibri" panose="020F0502020204030204" pitchFamily="34" charset="0"/>
              </a:rPr>
              <a:t>ISO/IEC/IEEE 8802-1X:2021</a:t>
            </a:r>
          </a:p>
          <a:p>
            <a:endParaRPr lang="en-AU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1053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802.1CMde </a:t>
            </a:r>
            <a:r>
              <a:rPr lang="en-AU" dirty="0"/>
              <a:t>FDIS ballot closes 8 Sep 2021</a:t>
            </a:r>
            <a:endParaRPr lang="en-AU" b="0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802.1CMde</a:t>
            </a:r>
            <a:r>
              <a:rPr lang="en-AU" dirty="0">
                <a:cs typeface="Arial" panose="020B0604020202020204" pitchFamily="34" charset="0"/>
              </a:rPr>
              <a:t> </a:t>
            </a:r>
            <a:r>
              <a:rPr lang="en-US" dirty="0"/>
              <a:t>D2.0 was liaised in Jan 2020 (</a:t>
            </a:r>
            <a:r>
              <a:rPr lang="en-AU" dirty="0"/>
              <a:t>N17094)</a:t>
            </a:r>
            <a:endParaRPr lang="en-US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/>
              <a:t>IEEE 802.1CMde  60-day ballot passed on 22 Jan 2021 (N17470)</a:t>
            </a:r>
          </a:p>
          <a:p>
            <a:pPr lvl="2"/>
            <a:r>
              <a:rPr lang="en-AU" dirty="0"/>
              <a:t>Passed 8/0/9 on need for ISO standard</a:t>
            </a:r>
          </a:p>
          <a:p>
            <a:pPr lvl="2"/>
            <a:r>
              <a:rPr lang="en-AU" dirty="0"/>
              <a:t>Passed 7/0/10 on support for submission to FDIS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8 Sep 2021</a:t>
            </a:r>
          </a:p>
          <a:p>
            <a:pPr lvl="1"/>
            <a:r>
              <a:rPr lang="en-US" dirty="0"/>
              <a:t>Will be published as ISO/IEC/IEEE 8802-1:2019/</a:t>
            </a:r>
            <a:r>
              <a:rPr lang="en-US" dirty="0" err="1"/>
              <a:t>Amd</a:t>
            </a:r>
            <a:r>
              <a:rPr lang="en-US" dirty="0"/>
              <a:t> 1:2021</a:t>
            </a:r>
          </a:p>
          <a:p>
            <a:pPr lvl="1"/>
            <a:r>
              <a:rPr lang="en-AU" dirty="0">
                <a:solidFill>
                  <a:srgbClr val="FF0000"/>
                </a:solidFill>
                <a:latin typeface="+mj-lt"/>
                <a:ea typeface="Calibri" panose="020F0502020204030204" pitchFamily="34" charset="0"/>
              </a:rPr>
              <a:t>(May 2021) 802.1 Maintenance may address any comments in Sep 2021</a:t>
            </a:r>
            <a:endParaRPr lang="en-AU" sz="1800" dirty="0">
              <a:solidFill>
                <a:srgbClr val="FF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lvl="1"/>
            <a:endParaRPr lang="en-AU" dirty="0">
              <a:solidFill>
                <a:schemeClr val="accent2"/>
              </a:solidFill>
            </a:endParaRPr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9606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802.1AE-2018/Cor1-2020 was published in June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802.1AE-2018/Cor1-2020 was liaised in Aug 2020 (N17252)</a:t>
            </a:r>
          </a:p>
          <a:p>
            <a:r>
              <a:rPr lang="en-US" dirty="0"/>
              <a:t>90-day</a:t>
            </a:r>
            <a:r>
              <a:rPr lang="en-AU" dirty="0"/>
              <a:t> FDIS: </a:t>
            </a:r>
            <a:r>
              <a:rPr lang="en-AU" dirty="0">
                <a:solidFill>
                  <a:srgbClr val="00B050"/>
                </a:solidFill>
              </a:rPr>
              <a:t>passed &amp; published</a:t>
            </a:r>
          </a:p>
          <a:p>
            <a:pPr lvl="1"/>
            <a:r>
              <a:rPr lang="en-AU" dirty="0">
                <a:latin typeface="+mj-lt"/>
              </a:rPr>
              <a:t>IEEE 802.1AE-2018/Cor1-2020 90-day FDIS ballot (N17321) passed on 13 Jan 2021</a:t>
            </a:r>
          </a:p>
          <a:p>
            <a:pPr lvl="2"/>
            <a:r>
              <a:rPr lang="en-AU" dirty="0">
                <a:latin typeface="+mj-lt"/>
              </a:rPr>
              <a:t>Passed 7/0/10 (N17471)</a:t>
            </a:r>
          </a:p>
          <a:p>
            <a:pPr lvl="1"/>
            <a:r>
              <a:rPr lang="en-AU" dirty="0">
                <a:latin typeface="+mj-lt"/>
              </a:rPr>
              <a:t>Published as </a:t>
            </a:r>
            <a:r>
              <a:rPr lang="en-AU" sz="2000" dirty="0">
                <a:effectLst/>
                <a:latin typeface="+mj-lt"/>
                <a:ea typeface="Calibri" panose="020F0502020204030204" pitchFamily="34" charset="0"/>
              </a:rPr>
              <a:t>ISO/IEC/IEEE 8802-1AE:2020/COR 1:2021</a:t>
            </a:r>
            <a:r>
              <a:rPr lang="en-AU" dirty="0">
                <a:latin typeface="+mj-lt"/>
              </a:rPr>
              <a:t> in June 2021</a:t>
            </a:r>
          </a:p>
          <a:p>
            <a:pPr lvl="2"/>
            <a:endParaRPr lang="en-AU" dirty="0">
              <a:solidFill>
                <a:schemeClr val="accent2"/>
              </a:solidFill>
              <a:latin typeface="+mj-lt"/>
            </a:endParaRPr>
          </a:p>
          <a:p>
            <a:pPr lvl="2"/>
            <a:endParaRPr lang="en-AU" dirty="0">
              <a:solidFill>
                <a:schemeClr val="accent2"/>
              </a:solidFill>
            </a:endParaRPr>
          </a:p>
          <a:p>
            <a:pPr lvl="1"/>
            <a:endParaRPr lang="en-AU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2461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802.1Qcr will be included in IEEE 802.1Q-Rev rather than a separate submission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802.1Qcr D2.3 was liaised in Aug 2020 (N17269)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on hold</a:t>
            </a:r>
          </a:p>
          <a:p>
            <a:pPr lvl="1"/>
            <a:r>
              <a:rPr lang="en-AU" dirty="0"/>
              <a:t>(Nov 2020) Will be part of 802.1Q-Rev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75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5000"/>
          </a:xfrm>
        </p:spPr>
        <p:txBody>
          <a:bodyPr anchor="ctr" anchorCtr="0"/>
          <a:lstStyle/>
          <a:p>
            <a:pPr algn="ctr"/>
            <a:r>
              <a:rPr lang="en-AU" sz="3200" dirty="0"/>
              <a:t>Summary of IEEE 802 standards administered through the PSDO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0200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802.1CS 60-day ballot closes 31 Jul 2021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802.1CS D3.0 was liaised in Aug 2020 (N17269)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closed 31 Jul 2021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116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802.1Qcz was liaised in Aug 2020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802.1Qcz D1.2 was liaised in Aug 2020 (N17269)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There was a WG/EC motion in Nov 2020 to submit into the PSDO adoption process once approved &amp; published </a:t>
            </a:r>
          </a:p>
          <a:p>
            <a:pPr lvl="2"/>
            <a:r>
              <a:rPr lang="en-US" dirty="0">
                <a:effectLst/>
                <a:latin typeface="+mj-lt"/>
                <a:ea typeface="Calibri" panose="020F0502020204030204" pitchFamily="34" charset="0"/>
              </a:rPr>
              <a:t>(Jul 2021) </a:t>
            </a:r>
            <a:r>
              <a:rPr lang="en-AU" dirty="0">
                <a:latin typeface="+mj-lt"/>
              </a:rPr>
              <a:t>IEEE 802.1Qcz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</a:rPr>
              <a:t> is waiting on IEEE 802.1Q-Rev, but it is also dependent on IEEE 802.1ABcu for the YANG; no more amendments of IEEE 802.1Q-Rev can be published until it is published</a:t>
            </a:r>
            <a:endParaRPr lang="en-AU" dirty="0">
              <a:latin typeface="+mj-lt"/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0222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802.1ABcu (LLDP YANG Data Model) will be  liaised soon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/>
              <a:t>Motion approving IEEE 802.1ABcu liaison to SC 6 for information when the SA Ballot starts approved by EC in Mar 2021</a:t>
            </a:r>
          </a:p>
          <a:p>
            <a:pPr lvl="1"/>
            <a:r>
              <a:rPr lang="en-AU" dirty="0"/>
              <a:t>(Jul 2021) Will be sent this week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8913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802.3 has 15 standards in the pipeline for adoption under the PSDO process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7975071"/>
              </p:ext>
            </p:extLst>
          </p:nvPr>
        </p:nvGraphicFramePr>
        <p:xfrm>
          <a:off x="152399" y="1524000"/>
          <a:ext cx="8839199" cy="3931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5615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2"/>
                          </a:solidFill>
                          <a:latin typeface="+mj-lt"/>
                        </a:rPr>
                        <a:t>Jun 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en-AU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Apr 19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Jun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862799127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D3.2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Feb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 Oct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1553744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Feb</a:t>
                      </a:r>
                      <a:r>
                        <a:rPr lang="en-GB" sz="1600" baseline="0" dirty="0">
                          <a:solidFill>
                            <a:schemeClr val="tx1"/>
                          </a:solidFill>
                          <a:latin typeface="+mj-lt"/>
                        </a:rPr>
                        <a:t> 18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 Oct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123489169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D3.1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Dec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 Dec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 Sep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819191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D3.1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Jun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 Dec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17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48305813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D3.2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 Dec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 Sep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40938077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D3.1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 Dec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 Sep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53138593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 Dec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 Sep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15387355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 Dec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17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350181145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Feb</a:t>
                      </a:r>
                      <a:r>
                        <a:rPr lang="en-GB" sz="1600" baseline="0" dirty="0">
                          <a:solidFill>
                            <a:schemeClr val="tx1"/>
                          </a:solidFill>
                          <a:latin typeface="+mj-lt"/>
                        </a:rPr>
                        <a:t> 19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 Dec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18 Oct 21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70987547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085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802.3 has 15 standards in the pipeline for adoption under the PSDO process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0472166"/>
              </p:ext>
            </p:extLst>
          </p:nvPr>
        </p:nvGraphicFramePr>
        <p:xfrm>
          <a:off x="152399" y="1524000"/>
          <a:ext cx="8839199" cy="2255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5615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D3.1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 20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Jun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873636707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 20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Jun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948364455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D3.1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Jan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21173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38328745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356061284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0886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802.3cb-2018 FDIS ballot closes on 11 Nov 2021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802.3cb D3.0 was liaised in June 2017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3cb-2018</a:t>
            </a:r>
            <a:r>
              <a:rPr lang="en-AU" dirty="0"/>
              <a:t> 60-day ballot passed on 8 April 2019 (N16914)</a:t>
            </a:r>
          </a:p>
          <a:p>
            <a:pPr lvl="2"/>
            <a:r>
              <a:rPr lang="en-AU" dirty="0"/>
              <a:t>Passed 8/0/9 on need for ISO standard</a:t>
            </a:r>
          </a:p>
          <a:p>
            <a:pPr lvl="2"/>
            <a:r>
              <a:rPr lang="en-AU" dirty="0"/>
              <a:t>Passed 6/1/10 on support for submission to FDIS</a:t>
            </a:r>
          </a:p>
          <a:p>
            <a:pPr lvl="2"/>
            <a:r>
              <a:rPr lang="en-AU" dirty="0"/>
              <a:t>China NB voted “no” with comments; response was sent in June 2019 (N16971)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11 Nov 2021</a:t>
            </a:r>
          </a:p>
          <a:p>
            <a:pPr lvl="1"/>
            <a:r>
              <a:rPr lang="en-AU" dirty="0"/>
              <a:t>Was holding off until FDIS approval of IEEE Std 802.3-2018, but was submitted for restart by Jodi Haasz (IEEE Staff) in Aug 2020</a:t>
            </a:r>
          </a:p>
          <a:p>
            <a:pPr lvl="1"/>
            <a:r>
              <a:rPr lang="en-US" dirty="0"/>
              <a:t>Will be published as ISO/IEC/IEEE 8802-3:2020/</a:t>
            </a:r>
            <a:r>
              <a:rPr lang="en-US" dirty="0" err="1"/>
              <a:t>Amd</a:t>
            </a:r>
            <a:r>
              <a:rPr lang="en-US" dirty="0"/>
              <a:t> 1</a:t>
            </a:r>
            <a:endParaRPr lang="en-AU" dirty="0"/>
          </a:p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3208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802.3bt-2018 FDIS ballot closes on 11 Nov 2021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802.3bt D3.2 was liaised in Feb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/>
              <a:t>Submission approved in Mar 2019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3cd-2018</a:t>
            </a:r>
            <a:r>
              <a:rPr lang="en-AU" dirty="0"/>
              <a:t> 60-day ballot passed on 17 Oct 2020 (N17340)</a:t>
            </a:r>
          </a:p>
          <a:p>
            <a:pPr lvl="2"/>
            <a:r>
              <a:rPr lang="en-AU" dirty="0"/>
              <a:t>Passed 7/0/10 on need for ISO standard</a:t>
            </a:r>
          </a:p>
          <a:p>
            <a:pPr lvl="2"/>
            <a:r>
              <a:rPr lang="en-AU" dirty="0"/>
              <a:t>Passed 6/0/11 on support for submission to FDIS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11 Nov 2021</a:t>
            </a:r>
          </a:p>
          <a:p>
            <a:pPr lvl="1"/>
            <a:r>
              <a:rPr lang="en-US" dirty="0"/>
              <a:t>Will be published as ISO/IEC/IEEE 8802-3:2020/</a:t>
            </a:r>
            <a:r>
              <a:rPr lang="en-US" dirty="0" err="1"/>
              <a:t>Amd</a:t>
            </a:r>
            <a:r>
              <a:rPr lang="en-US" dirty="0"/>
              <a:t> 2</a:t>
            </a:r>
            <a:endParaRPr lang="en-AU" dirty="0"/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674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802.3cd-2018 FDIS ballot closes on 11 Nov 2021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802.3cd D3.0 was liaised in Feb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3bt-2018</a:t>
            </a:r>
            <a:r>
              <a:rPr lang="en-AU" dirty="0"/>
              <a:t> 60-day ballot passed on 17 Oct 2020 (N17339)</a:t>
            </a:r>
          </a:p>
          <a:p>
            <a:pPr lvl="2"/>
            <a:r>
              <a:rPr lang="en-AU" dirty="0"/>
              <a:t>Passed 7/0/10 on need for ISO standard</a:t>
            </a:r>
          </a:p>
          <a:p>
            <a:pPr lvl="2"/>
            <a:r>
              <a:rPr lang="en-AU" dirty="0"/>
              <a:t>Passed 6/0/11 on support for submission to FDIS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11 Nov 2021</a:t>
            </a:r>
          </a:p>
          <a:p>
            <a:pPr lvl="1"/>
            <a:r>
              <a:rPr lang="en-US" dirty="0"/>
              <a:t>Will be published as ISO/IEC/IEEE 8802-3:2020/</a:t>
            </a:r>
            <a:r>
              <a:rPr lang="en-US" dirty="0" err="1"/>
              <a:t>Amd</a:t>
            </a:r>
            <a:r>
              <a:rPr lang="en-US" dirty="0"/>
              <a:t> 3</a:t>
            </a:r>
            <a:endParaRPr lang="en-AU" dirty="0">
              <a:solidFill>
                <a:srgbClr val="FF0000"/>
              </a:solidFill>
            </a:endParaRPr>
          </a:p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002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802.3cn-2019 FDIS ballot closes 8 Sep 2021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802.3cn D3.1 was liaised for information in Dec 2019 (N17086)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3cn-2019</a:t>
            </a:r>
            <a:r>
              <a:rPr lang="en-AU" dirty="0"/>
              <a:t> 60-day ballot passed on 14 Dec 2020 (N17447)</a:t>
            </a:r>
          </a:p>
          <a:p>
            <a:pPr lvl="2"/>
            <a:r>
              <a:rPr lang="en-AU" dirty="0"/>
              <a:t>Passed 9/0/9 on need for ISO standard</a:t>
            </a:r>
          </a:p>
          <a:p>
            <a:pPr lvl="2"/>
            <a:r>
              <a:rPr lang="en-AU" dirty="0"/>
              <a:t>Passed 9/0/9 on support for submission to FDIS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8 Sep 2021</a:t>
            </a:r>
          </a:p>
          <a:p>
            <a:pPr lvl="1"/>
            <a:r>
              <a:rPr lang="en-US" dirty="0"/>
              <a:t>Will be published as ISO/IEC/IEEE 8802-3:2020/</a:t>
            </a:r>
            <a:r>
              <a:rPr lang="en-US" dirty="0" err="1"/>
              <a:t>Amd</a:t>
            </a:r>
            <a:r>
              <a:rPr lang="en-US" dirty="0"/>
              <a:t> 4:2021</a:t>
            </a:r>
            <a:endParaRPr lang="en-AU" dirty="0">
              <a:solidFill>
                <a:srgbClr val="FF0000"/>
              </a:solidFill>
            </a:endParaRPr>
          </a:p>
          <a:p>
            <a:pPr lvl="1"/>
            <a:endParaRPr lang="en-AU" dirty="0">
              <a:solidFill>
                <a:srgbClr val="FF0000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95835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802.3cg-2019 FDIS ballot closes </a:t>
            </a:r>
            <a:r>
              <a:rPr lang="en-AU" dirty="0">
                <a:solidFill>
                  <a:schemeClr val="accent2"/>
                </a:solidFill>
              </a:rPr>
              <a:t>17 Nov 2021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802.3cg D3.1 was liaised for information in Jun 2019 (N16973)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3cg-2019</a:t>
            </a:r>
            <a:r>
              <a:rPr lang="en-AU" dirty="0"/>
              <a:t> 60-day ballot passed on 14 Dec 2020 (N17444)</a:t>
            </a:r>
          </a:p>
          <a:p>
            <a:pPr lvl="2"/>
            <a:r>
              <a:rPr lang="en-AU" dirty="0"/>
              <a:t>Passed 9/0/9 on need for ISO standard</a:t>
            </a:r>
          </a:p>
          <a:p>
            <a:pPr lvl="2"/>
            <a:r>
              <a:rPr lang="en-AU" dirty="0"/>
              <a:t>Passed 9/0/9 on support for submission to FDIS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17 Nov 2021</a:t>
            </a:r>
          </a:p>
          <a:p>
            <a:pPr lvl="1"/>
            <a:r>
              <a:rPr lang="en-US" dirty="0"/>
              <a:t>Will be published as ISO/IEC/IEEE 8802-3:2020/</a:t>
            </a:r>
            <a:r>
              <a:rPr lang="en-US" dirty="0" err="1"/>
              <a:t>Amd</a:t>
            </a:r>
            <a:r>
              <a:rPr lang="en-US" dirty="0"/>
              <a:t> 5</a:t>
            </a:r>
            <a:endParaRPr lang="en-AU" dirty="0">
              <a:solidFill>
                <a:srgbClr val="FF0000"/>
              </a:solidFill>
            </a:endParaRPr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42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72 standards through the PSDO adoption process, with 39 in-process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857078"/>
              </p:ext>
            </p:extLst>
          </p:nvPr>
        </p:nvGraphicFramePr>
        <p:xfrm>
          <a:off x="1714500" y="2148840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72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39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2153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802.3cq-2020 FDIS ballot closes 8 Sep 2021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802.3cq D3.2 was liaised for information in Dec 2019 (N17086)</a:t>
            </a:r>
          </a:p>
          <a:p>
            <a:pPr lvl="2"/>
            <a:r>
              <a:rPr lang="en-AU" dirty="0"/>
              <a:t>D3.1 was approved by EC but D3.2 was available and so was the version liaised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3cq-2020</a:t>
            </a:r>
            <a:r>
              <a:rPr lang="en-AU" dirty="0"/>
              <a:t> 60-day ballot passed on 14 Dec 2020 (N17448)</a:t>
            </a:r>
          </a:p>
          <a:p>
            <a:pPr lvl="2"/>
            <a:r>
              <a:rPr lang="en-AU" dirty="0"/>
              <a:t>Passed 9/0/9 on need for ISO standard</a:t>
            </a:r>
          </a:p>
          <a:p>
            <a:pPr lvl="2"/>
            <a:r>
              <a:rPr lang="en-AU" dirty="0"/>
              <a:t>Passed 9/0/9 on support for submission to FDIS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8 Sep 2021</a:t>
            </a:r>
          </a:p>
          <a:p>
            <a:pPr lvl="1"/>
            <a:r>
              <a:rPr lang="en-US" dirty="0"/>
              <a:t>Will be published as ISO/IEC/IEEE 8802-3:2020/</a:t>
            </a:r>
            <a:r>
              <a:rPr lang="en-US" dirty="0" err="1"/>
              <a:t>Amd</a:t>
            </a:r>
            <a:r>
              <a:rPr lang="en-US" dirty="0"/>
              <a:t> 6:2021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endParaRPr lang="en-AU" dirty="0">
              <a:solidFill>
                <a:srgbClr val="FF0000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28582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802.3cm-2020 FDIS ballot closes 8 Sep 2021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802.3cm D3.1 was liaised for information in Dec 2019 (N17086)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3cm-2020</a:t>
            </a:r>
            <a:r>
              <a:rPr lang="en-AU" dirty="0"/>
              <a:t> 60-day ballot passed on 14 Dec 2020 (N17449)</a:t>
            </a:r>
          </a:p>
          <a:p>
            <a:pPr lvl="2"/>
            <a:r>
              <a:rPr lang="en-AU" dirty="0"/>
              <a:t>Passed 9/0/9 on need for ISO standard</a:t>
            </a:r>
          </a:p>
          <a:p>
            <a:pPr lvl="2"/>
            <a:r>
              <a:rPr lang="en-AU" dirty="0"/>
              <a:t>Passed 9/0/9 on support for submission to FDIS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8 Sep 2021</a:t>
            </a:r>
          </a:p>
          <a:p>
            <a:pPr lvl="1"/>
            <a:r>
              <a:rPr lang="en-US" dirty="0"/>
              <a:t>Will be published as ISO/IEC/IEEE 8802-3:2020/</a:t>
            </a:r>
            <a:r>
              <a:rPr lang="en-US" dirty="0" err="1"/>
              <a:t>Amd</a:t>
            </a:r>
            <a:r>
              <a:rPr lang="en-US" dirty="0"/>
              <a:t> 7:2021</a:t>
            </a:r>
            <a:endParaRPr lang="en-AU" dirty="0">
              <a:solidFill>
                <a:srgbClr val="FF0000"/>
              </a:solidFill>
            </a:endParaRPr>
          </a:p>
          <a:p>
            <a:pPr lvl="1"/>
            <a:endParaRPr lang="en-AU" dirty="0">
              <a:solidFill>
                <a:srgbClr val="FF0000"/>
              </a:solidFill>
            </a:endParaRPr>
          </a:p>
          <a:p>
            <a:endParaRPr lang="en-AU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02843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802.3ch-2020 </a:t>
            </a:r>
            <a:r>
              <a:rPr lang="en-AU" dirty="0"/>
              <a:t>FDIS ballot closes 8 Sep 2021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802.3ch D3.0 was liaised for information in Dec 2019 (N17086)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3ch-2020</a:t>
            </a:r>
            <a:r>
              <a:rPr lang="en-AU" dirty="0"/>
              <a:t> 60-day ballot passed on 14 Dec 2020 (N17446)</a:t>
            </a:r>
          </a:p>
          <a:p>
            <a:pPr lvl="2"/>
            <a:r>
              <a:rPr lang="en-AU" dirty="0"/>
              <a:t>Passed 9/0/9 on need for ISO standard</a:t>
            </a:r>
          </a:p>
          <a:p>
            <a:pPr lvl="2"/>
            <a:r>
              <a:rPr lang="en-AU" dirty="0"/>
              <a:t>Passed 9/0/9 on support for submission to FDIS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8 Sep 2021</a:t>
            </a:r>
          </a:p>
          <a:p>
            <a:pPr lvl="1"/>
            <a:r>
              <a:rPr lang="en-US" dirty="0"/>
              <a:t>Will be published as ISO/IEC/IEEE 8802-3:2020/</a:t>
            </a:r>
            <a:r>
              <a:rPr lang="en-US" dirty="0" err="1"/>
              <a:t>Amd</a:t>
            </a:r>
            <a:r>
              <a:rPr lang="en-US" dirty="0"/>
              <a:t> 8:2021</a:t>
            </a:r>
            <a:endParaRPr lang="en-AU" dirty="0">
              <a:solidFill>
                <a:srgbClr val="FF0000"/>
              </a:solidFill>
            </a:endParaRPr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32832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802.3ca-2020 FDIS ballot closes </a:t>
            </a:r>
            <a:r>
              <a:rPr lang="en-AU" dirty="0">
                <a:solidFill>
                  <a:schemeClr val="accent2"/>
                </a:solidFill>
              </a:rPr>
              <a:t>17 Nov 2021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802.3ca D3.0 was liaised for information in Dec 2019 (N17086)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3ca-2020</a:t>
            </a:r>
            <a:r>
              <a:rPr lang="en-AU" dirty="0"/>
              <a:t> 60-day ballot passed on 14 Dec 2020 (N17445)</a:t>
            </a:r>
          </a:p>
          <a:p>
            <a:pPr lvl="2"/>
            <a:r>
              <a:rPr lang="en-AU" dirty="0"/>
              <a:t>Passed 9/0/9 on need for ISO standard</a:t>
            </a:r>
          </a:p>
          <a:p>
            <a:pPr lvl="2"/>
            <a:r>
              <a:rPr lang="en-AU" dirty="0"/>
              <a:t>Passed 9/0/9 on support for submission to FDIS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6"/>
                </a:solidFill>
              </a:rPr>
              <a:t>closes </a:t>
            </a:r>
            <a:r>
              <a:rPr lang="en-AU" dirty="0">
                <a:solidFill>
                  <a:schemeClr val="accent2"/>
                </a:solidFill>
              </a:rPr>
              <a:t>17 Nov 2021</a:t>
            </a:r>
          </a:p>
          <a:p>
            <a:pPr lvl="1"/>
            <a:r>
              <a:rPr lang="en-US" dirty="0"/>
              <a:t>Will be published as ISO/IEC/IEEE 8802-3:2020/</a:t>
            </a:r>
            <a:r>
              <a:rPr lang="en-US" dirty="0" err="1"/>
              <a:t>Amd</a:t>
            </a:r>
            <a:r>
              <a:rPr lang="en-US" dirty="0"/>
              <a:t> 9</a:t>
            </a:r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95035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802.3.2-2019 FDIS closes 18 Oct 2021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802.3.2 D3.0 was liaised for information in Feb 2019 (N16893)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3.2-2019</a:t>
            </a:r>
            <a:r>
              <a:rPr lang="en-AU" dirty="0"/>
              <a:t> 60-day ballot passed on 14 Dec 2020 (N17451)</a:t>
            </a:r>
          </a:p>
          <a:p>
            <a:pPr lvl="2"/>
            <a:r>
              <a:rPr lang="en-AU" dirty="0"/>
              <a:t>Passed 8/1/9 on need for ISO standard</a:t>
            </a:r>
          </a:p>
          <a:p>
            <a:pPr lvl="2"/>
            <a:r>
              <a:rPr lang="en-AU" dirty="0"/>
              <a:t>Passed 8/1/9 on support for submission to FDIS</a:t>
            </a:r>
          </a:p>
          <a:p>
            <a:pPr lvl="1"/>
            <a:r>
              <a:rPr lang="en-AU" dirty="0"/>
              <a:t>China NB voted “no” with two comments</a:t>
            </a:r>
          </a:p>
          <a:p>
            <a:pPr lvl="2"/>
            <a:r>
              <a:rPr lang="en-AU" dirty="0"/>
              <a:t>Response sent in Feb 2021 (N17474)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18 Oct 2021</a:t>
            </a:r>
          </a:p>
          <a:p>
            <a:pPr lvl="1"/>
            <a:r>
              <a:rPr lang="en-AU" dirty="0">
                <a:latin typeface="+mj-lt"/>
              </a:rPr>
              <a:t>Will be published as ISO/IEC/IEEE 8802-3-2:20XX</a:t>
            </a:r>
          </a:p>
          <a:p>
            <a:endParaRPr lang="en-AU" b="0" dirty="0">
              <a:solidFill>
                <a:schemeClr val="accent2"/>
              </a:solidFill>
            </a:endParaRPr>
          </a:p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29994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802.3cr is waiting for FDIS to start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802.3cr D3.1 was liaised in Oct 2020 (N17346)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/>
              <a:t>IEEE 802.3cr 60-day ballot passed on 11 Jun 2021 (N17517)</a:t>
            </a:r>
          </a:p>
          <a:p>
            <a:pPr lvl="2"/>
            <a:r>
              <a:rPr lang="en-AU" dirty="0"/>
              <a:t>Passed 9/0/10 on need for ISO standard</a:t>
            </a:r>
          </a:p>
          <a:p>
            <a:pPr lvl="2"/>
            <a:r>
              <a:rPr lang="en-AU" dirty="0"/>
              <a:t>Passed 8/0/11 on support for submission to FDIS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65792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802.3cu is waiting for FDIS to start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802.3cu D3.0 was liaised in Oct 2020 (N17346)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IEEE 802.3cu 60-day ballot passed on 11 Jun 2021 (N17515)</a:t>
            </a:r>
          </a:p>
          <a:p>
            <a:pPr lvl="2"/>
            <a:r>
              <a:rPr lang="en-AU" dirty="0"/>
              <a:t>Passed 9/0/10 on need for ISO standard</a:t>
            </a:r>
          </a:p>
          <a:p>
            <a:pPr lvl="2"/>
            <a:r>
              <a:rPr lang="en-AU" dirty="0"/>
              <a:t>Passed 8/0/11 on support for submission to FDIS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05043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802.3ct draft was liaised for information in Jan 2021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802.3ct D3.1 was liaised in Jan 2021 (N17453)</a:t>
            </a:r>
          </a:p>
          <a:p>
            <a:pPr lvl="1"/>
            <a:r>
              <a:rPr lang="en-AU" dirty="0"/>
              <a:t>(Jul 2021) Will forward to ballot out of EC meeting – it is published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88387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802.3cv draft was liaised for information in Jan 2021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802.3cv D3.0 was liaised in Jan 2021 (N17453)</a:t>
            </a:r>
          </a:p>
          <a:p>
            <a:pPr lvl="1"/>
            <a:r>
              <a:rPr lang="en-AU" dirty="0"/>
              <a:t>(Jul 2021) Will forward to ballot out of EC meeting – it is published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87327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802.3cp draft was liaised for information in Feb 2021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802.3cp D3.0 was liaised in Feb 2021 (N17475)</a:t>
            </a:r>
          </a:p>
          <a:p>
            <a:pPr lvl="1"/>
            <a:r>
              <a:rPr lang="en-AU" dirty="0"/>
              <a:t>(Jul 2021) Will forward to ballot out of EC meeting – it is probably published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085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34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1596186"/>
              </p:ext>
            </p:extLst>
          </p:nvPr>
        </p:nvGraphicFramePr>
        <p:xfrm>
          <a:off x="762000" y="1722120"/>
          <a:ext cx="76200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6222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Nov 2015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</a:rPr>
                        <a:t>Jan 2016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802.1AE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802.1AEbw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802.1AEbn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Nov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802.1Xbx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r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802.1Q-Rev</a:t>
                      </a:r>
                    </a:p>
                  </a:txBody>
                  <a:tcPr marL="115147" marR="115147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dirty="0"/>
                        <a:t>802.1BA</a:t>
                      </a:r>
                    </a:p>
                  </a:txBody>
                  <a:tcPr marL="115147" marR="115147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692469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802.11 has 9 standards in the pipeline for adoption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324362"/>
              </p:ext>
            </p:extLst>
          </p:nvPr>
        </p:nvGraphicFramePr>
        <p:xfrm>
          <a:off x="152399" y="2161466"/>
          <a:ext cx="8839199" cy="38155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D6.0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 Aug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Feb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11md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Jun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Waiting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07038953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64221835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Feb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9863662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1804162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9977097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924496195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57317765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5591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802.11ax 60-day pre-ballot closes on 10 Aug 2021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Liaised D4.0 out of March 2019 meeting (N16974)</a:t>
            </a:r>
          </a:p>
          <a:p>
            <a:pPr lvl="1"/>
            <a:r>
              <a:rPr lang="en-AU" dirty="0"/>
              <a:t>Liaised D6.0 out of Jan 2020 meeting (N17096)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closes 10 Aug 2021 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70482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802.11ay is waiting for start of 60-day ballot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Liaised D3.0 out of March 2019 meeting (N16974)</a:t>
            </a:r>
          </a:p>
          <a:p>
            <a:pPr lvl="1"/>
            <a:r>
              <a:rPr lang="en-AU" dirty="0"/>
              <a:t>Liaised D5.0 out of Jan 2020 meeting (N17096)</a:t>
            </a:r>
          </a:p>
          <a:p>
            <a:pPr lvl="1"/>
            <a:r>
              <a:rPr lang="en-AU" dirty="0"/>
              <a:t>Liaised D7.0 out of Jan 2021 meeting (N17479)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pPr lvl="1"/>
            <a:r>
              <a:rPr lang="en-AU" dirty="0"/>
              <a:t>WG motion to enter PSDO process approved in May 2021</a:t>
            </a:r>
          </a:p>
          <a:p>
            <a:pPr lvl="2"/>
            <a:r>
              <a:rPr lang="en-AU" dirty="0"/>
              <a:t>(Jul 2021) EC will consider approving after publication; will be published on 30 July 2021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2633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802.11az will be liaised in the future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Will be liaised in the future</a:t>
            </a:r>
          </a:p>
          <a:p>
            <a:pPr lvl="2"/>
            <a:r>
              <a:rPr lang="en-AU" dirty="0"/>
              <a:t>Draft is not mature as of Mar 2021</a:t>
            </a:r>
          </a:p>
          <a:p>
            <a:pPr lvl="2"/>
            <a:r>
              <a:rPr lang="en-AU" dirty="0"/>
              <a:t>Will send draft when in SA Ballot</a:t>
            </a:r>
          </a:p>
          <a:p>
            <a:pPr lvl="2"/>
            <a:r>
              <a:rPr lang="en-AU" dirty="0"/>
              <a:t>Probably only send at SA stage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0052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802.11ba is waiting for start of 60-day ballot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Liaised D6.0 in March 2020 (N17157)</a:t>
            </a:r>
          </a:p>
          <a:p>
            <a:pPr lvl="1"/>
            <a:r>
              <a:rPr lang="en-AU" dirty="0"/>
              <a:t>Liaised D8.0 in Feb 2021 (N17479)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pPr lvl="1"/>
            <a:r>
              <a:rPr lang="en-AU" dirty="0"/>
              <a:t>WG motion to enter PSDO process approved in May 2021</a:t>
            </a:r>
          </a:p>
          <a:p>
            <a:pPr lvl="2"/>
            <a:r>
              <a:rPr lang="en-AU" dirty="0"/>
              <a:t>(Jul 2021) EC will considered approving after publication; will be published on 16 Aug 2021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24493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802.11bb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No approved draft yet - probably only send at SA ballot stage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7829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802.11bc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At D1.0 - probably only send at SA Ballot stage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626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802.11bd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At D1.0 only – probably only send at SA Ballot stage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26108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802.11be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No approved draft yet – may send after initial WG LB approval (first ballot with versions of all features)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42990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802.11REVmd </a:t>
            </a:r>
            <a:r>
              <a:rPr lang="en-AU" dirty="0"/>
              <a:t>60 day pre-ballot passed but a response is required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802.11REVmd D3.0 was liaised for information in Jan 2020 (N17082)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&amp; response required</a:t>
            </a:r>
            <a:endParaRPr lang="en-AU" dirty="0"/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11REV </a:t>
            </a:r>
            <a:r>
              <a:rPr lang="en-AU" dirty="0"/>
              <a:t>60-day ballot passed on 1 Jun 2021 (N17516)</a:t>
            </a:r>
          </a:p>
          <a:p>
            <a:pPr lvl="2"/>
            <a:r>
              <a:rPr lang="en-AU" dirty="0"/>
              <a:t>Passed 9/0/10 on need for ISO standard</a:t>
            </a:r>
          </a:p>
          <a:p>
            <a:pPr lvl="2"/>
            <a:r>
              <a:rPr lang="en-AU" dirty="0"/>
              <a:t>Passed 8/1/10 on support for submission to FDIS</a:t>
            </a:r>
          </a:p>
          <a:p>
            <a:pPr lvl="1"/>
            <a:r>
              <a:rPr lang="en-AU" dirty="0"/>
              <a:t>The China NB voted “no” with 18 comments</a:t>
            </a:r>
          </a:p>
          <a:p>
            <a:pPr lvl="2"/>
            <a:r>
              <a:rPr lang="en-AU" dirty="0">
                <a:latin typeface="+mj-lt"/>
              </a:rPr>
              <a:t>(Jul 2021) A response has been drafted for approval by the IEEE 802 EC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17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34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6262479"/>
              </p:ext>
            </p:extLst>
          </p:nvPr>
        </p:nvGraphicFramePr>
        <p:xfrm>
          <a:off x="761999" y="1712149"/>
          <a:ext cx="76962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802.1BR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802.1Qbv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802.1AB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802.1Qca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802.1Qbu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9611423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802.1Qbz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59995518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802.1Qcd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1981302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802.1Q-Cor1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02007147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802.1AC-Rev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729895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802d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963094535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GB" sz="1600" dirty="0"/>
                        <a:t>802.1AX/Cor1 </a:t>
                      </a:r>
                      <a:endParaRPr lang="en-AU" sz="1600" b="0" dirty="0"/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2471432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802.1AEcg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Aug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6968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31151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802.15 has zero standards in the pipeline for adoption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1509037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91522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802.19 has not yet considered submissions to the PSDO process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5374068"/>
              </p:ext>
            </p:extLst>
          </p:nvPr>
        </p:nvGraphicFramePr>
        <p:xfrm>
          <a:off x="152399" y="1600200"/>
          <a:ext cx="8839199" cy="914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82472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170BC-2A21-434B-B4B8-793B04EA2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Should IEEE 802.19.3 be submitted into the PSDO process?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A30F2-6BFD-4952-B210-854035FDF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Recently IEEE 802.19.3 was published</a:t>
            </a:r>
          </a:p>
          <a:p>
            <a:pPr lvl="1"/>
            <a:r>
              <a:rPr lang="en-AU" dirty="0"/>
              <a:t>The 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</a:rPr>
              <a:t>Task Group Chair &amp; Task Group Editor expressed interest in submitting it via the PSDO process via the WG Chair</a:t>
            </a:r>
            <a:endParaRPr lang="en-AU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898D6A-0591-43C3-B10B-65E8FBAD5C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D1256B-09D7-4F0D-862B-F412C60A24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32135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802.22 has one standard in the pipeline for adoption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925888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.22-REV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D8.0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Nov 19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 Oct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9 Dec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rgbClr val="00B050"/>
                          </a:solidFill>
                          <a:latin typeface="+mj-lt"/>
                        </a:rPr>
                        <a:t>Dec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7565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802.22-2019 FDIS ballot closes on 9 Dec 2021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D8.0 sent in Nov 2019 (N17064)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&amp; response sent</a:t>
            </a:r>
          </a:p>
          <a:p>
            <a:pPr lvl="1"/>
            <a:r>
              <a:rPr lang="en-AU" dirty="0"/>
              <a:t>IEEE 802.22-2019 passed on 16 Oct 2020 (N17342)</a:t>
            </a:r>
          </a:p>
          <a:p>
            <a:pPr lvl="2"/>
            <a:r>
              <a:rPr lang="en-AU" dirty="0"/>
              <a:t>Passed 6/0/11 on need for ISO standard</a:t>
            </a:r>
          </a:p>
          <a:p>
            <a:pPr lvl="2"/>
            <a:r>
              <a:rPr lang="en-AU" dirty="0"/>
              <a:t>Passed 5/1/11 on support for submission to FDIS</a:t>
            </a:r>
          </a:p>
          <a:p>
            <a:pPr lvl="2"/>
            <a:r>
              <a:rPr lang="en-AU" dirty="0"/>
              <a:t>China NB voted “no” with comments; response was approved in Nov 2020</a:t>
            </a:r>
          </a:p>
          <a:p>
            <a:pPr lvl="1"/>
            <a:r>
              <a:rPr lang="en-AU" dirty="0"/>
              <a:t>Comment resolution was approved by 802 EC in Nov 2020 and sent in late Dec 2020 (N17405)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9 Dec 2021</a:t>
            </a:r>
          </a:p>
          <a:p>
            <a:pPr lvl="1"/>
            <a:r>
              <a:rPr lang="en-US" dirty="0"/>
              <a:t>Will be published as ISO/IEC/IEEE 8802-22:2021</a:t>
            </a:r>
            <a:endParaRPr lang="en-AU" dirty="0"/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014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34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1715786"/>
              </p:ext>
            </p:extLst>
          </p:nvPr>
        </p:nvGraphicFramePr>
        <p:xfrm>
          <a:off x="761999" y="1712149"/>
          <a:ext cx="7696200" cy="3931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802.1CB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26 Dec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802.1Qci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17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 Jan 19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802.1Qch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 Jan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802c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Feb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26 Dec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4211540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802.1CM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27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Jun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0791299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802.1AR-Rev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Nov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9725692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</a:t>
                      </a:r>
                      <a:r>
                        <a:rPr lang="en-AU" sz="1600" dirty="0">
                          <a:cs typeface="Arial" panose="020B0604020202020204" pitchFamily="34" charset="0"/>
                        </a:rPr>
                        <a:t>AC/Cor-1</a:t>
                      </a:r>
                      <a:r>
                        <a:rPr lang="en-AU" sz="1600" dirty="0"/>
                        <a:t> </a:t>
                      </a:r>
                      <a:endParaRPr lang="en-A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Mar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4114107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802.1Q-2018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4 May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Jun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96566975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802.1AE-Rev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 Jun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9520788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</a:t>
                      </a:r>
                      <a:r>
                        <a:rPr lang="en-AU" sz="1600" dirty="0">
                          <a:cs typeface="Arial" panose="020B0604020202020204" pitchFamily="34" charset="0"/>
                        </a:rPr>
                        <a:t>1Xck</a:t>
                      </a:r>
                      <a:r>
                        <a:rPr lang="en-AU" sz="1600" dirty="0"/>
                        <a:t> </a:t>
                      </a:r>
                      <a:endParaRPr lang="en-A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Mar 19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 Jun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14719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4298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17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7170973"/>
              </p:ext>
            </p:extLst>
          </p:nvPr>
        </p:nvGraphicFramePr>
        <p:xfrm>
          <a:off x="761999" y="1817511"/>
          <a:ext cx="7696200" cy="44779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2019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Nov 2020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60952478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Jun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802.3bw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802.3bp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89858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512616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1482755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802.3by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77499073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802.3bz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88425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/>
                        <a:t>802.3/</a:t>
                      </a:r>
                      <a:r>
                        <a:rPr lang="en-AU" sz="1600" dirty="0" err="1"/>
                        <a:t>Cor</a:t>
                      </a:r>
                      <a:r>
                        <a:rPr lang="en-AU" sz="1600" dirty="0"/>
                        <a:t> 1 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62305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8473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17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1295651"/>
              </p:ext>
            </p:extLst>
          </p:nvPr>
        </p:nvGraphicFramePr>
        <p:xfrm>
          <a:off x="761999" y="1828800"/>
          <a:ext cx="7696200" cy="271874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802.3bn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Apr 17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Sep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802.3bv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Aug 17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Sep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802.3bu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17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Sep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802.3cc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6274681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802.3-rev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58611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987052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5167</Words>
  <Application>Microsoft Office PowerPoint</Application>
  <PresentationFormat>On-screen Show (4:3)</PresentationFormat>
  <Paragraphs>1241</Paragraphs>
  <Slides>64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67" baseType="lpstr">
      <vt:lpstr>Arial</vt:lpstr>
      <vt:lpstr>Times New Roman</vt:lpstr>
      <vt:lpstr>802-11-Submission</vt:lpstr>
      <vt:lpstr>IEEE 802 status report to ISO/IEC JTC 1/SC 6 for SC 6 meeting in August/September 2021 online</vt:lpstr>
      <vt:lpstr>This report from IEEE 802 summarises issues of mutual interest to SC 6</vt:lpstr>
      <vt:lpstr>Summary of IEEE 802 standards administered through the PSDO process</vt:lpstr>
      <vt:lpstr>IEEE 802 has sent 72 standards through the PSDO adoption process, with 39 in-process</vt:lpstr>
      <vt:lpstr>IEEE 802.1 WG has sent 34 standards completely through the PSDO adoption process</vt:lpstr>
      <vt:lpstr>IEEE 802.1 WG has sent 34 standards completely through the PSDO adoption process</vt:lpstr>
      <vt:lpstr>IEEE 802.1 WG has sent 34 standards completely through the PSDO adoption process</vt:lpstr>
      <vt:lpstr>IEEE 802.3 WG has sent 17 standards completely through the PSDO adoption process</vt:lpstr>
      <vt:lpstr>IEEE 802.3 WG has sent 17 standards completely through the PSDO adoption process</vt:lpstr>
      <vt:lpstr>IEEE 802.11 WG has sent 12 standards completely through the PSDO adoption process</vt:lpstr>
      <vt:lpstr>IEEE 802.15 WG has sent three standards  completely through the PSDO adoption process</vt:lpstr>
      <vt:lpstr>IEEE 802.16 WG has sent zero standards completely through the PSDO adoption process</vt:lpstr>
      <vt:lpstr>IEEE 802.19 WG has sent zero standards completely through the PSDO adoption process</vt:lpstr>
      <vt:lpstr>IEEE 802.21 WG has sent three standards completely through the PSDO adoption process</vt:lpstr>
      <vt:lpstr>IEEE 802.22 WG has sent three standards completely through the PSDO adoption process</vt:lpstr>
      <vt:lpstr>IEEE 802 continues to notify SC 6 of various new projects</vt:lpstr>
      <vt:lpstr>IEEE 802.1 has 14 standards in the pipeline for adoption under the PSDO</vt:lpstr>
      <vt:lpstr>IEEE 802.1 has 14 standards in the pipeline for adoption under the PSDO</vt:lpstr>
      <vt:lpstr>IEEE 802.1Qcc FDIS ballot closes 8 Sep 2021</vt:lpstr>
      <vt:lpstr>IEEE 802.1Qcp-2018 FDIS ballot closes 29 July 2021</vt:lpstr>
      <vt:lpstr>IEEE 802.1Qcy-2019 FDIS ballot closes 29 July 2021</vt:lpstr>
      <vt:lpstr>IEEE 802.1AS-Rev FDIS ballot closes 16 Sep 2021</vt:lpstr>
      <vt:lpstr>IEEE 802.1AX-REV FDIS ballot closes 29 July 2021</vt:lpstr>
      <vt:lpstr>IEEE 802.1Q-REV will liaised soon …</vt:lpstr>
      <vt:lpstr>IEEE 802.1Qcx will be included in IEEE 802.1Q-Rev rather than a separate submission</vt:lpstr>
      <vt:lpstr>IEEE 802.1X-2020 FDIS ballot closes 17 Nov 2021</vt:lpstr>
      <vt:lpstr>IEEE 802.1CMde FDIS ballot closes 8 Sep 2021</vt:lpstr>
      <vt:lpstr>IEEE 802.1AE-2018/Cor1-2020 was published in June 2021</vt:lpstr>
      <vt:lpstr>IEEE 802.1Qcr will be included in IEEE 802.1Q-Rev rather than a separate submission</vt:lpstr>
      <vt:lpstr>IEEE 802.1CS 60-day ballot closes 31 Jul 2021</vt:lpstr>
      <vt:lpstr>IEEE 802.1Qcz was liaised in Aug 2020</vt:lpstr>
      <vt:lpstr>IEEE 802.1ABcu (LLDP YANG Data Model) will be  liaised soon</vt:lpstr>
      <vt:lpstr>IEEE 802.3 has 15 standards in the pipeline for adoption under the PSDO process</vt:lpstr>
      <vt:lpstr>IEEE 802.3 has 15 standards in the pipeline for adoption under the PSDO process</vt:lpstr>
      <vt:lpstr>IEEE 802.3cb-2018 FDIS ballot closes on 11 Nov 2021</vt:lpstr>
      <vt:lpstr>IEEE 802.3bt-2018 FDIS ballot closes on 11 Nov 2021</vt:lpstr>
      <vt:lpstr>IEEE 802.3cd-2018 FDIS ballot closes on 11 Nov 2021</vt:lpstr>
      <vt:lpstr>IEEE 802.3cn-2019 FDIS ballot closes 8 Sep 2021</vt:lpstr>
      <vt:lpstr>IEEE 802.3cg-2019 FDIS ballot closes 17 Nov 2021</vt:lpstr>
      <vt:lpstr>IEEE 802.3cq-2020 FDIS ballot closes 8 Sep 2021</vt:lpstr>
      <vt:lpstr>IEEE 802.3cm-2020 FDIS ballot closes 8 Sep 2021</vt:lpstr>
      <vt:lpstr>IEEE 802.3ch-2020 FDIS ballot closes 8 Sep 2021</vt:lpstr>
      <vt:lpstr>IEEE 802.3ca-2020 FDIS ballot closes 17 Nov 2021</vt:lpstr>
      <vt:lpstr>IEEE 802.3.2-2019 FDIS closes 18 Oct 2021</vt:lpstr>
      <vt:lpstr>IEEE 802.3cr is waiting for FDIS to start</vt:lpstr>
      <vt:lpstr>IEEE 802.3cu is waiting for FDIS to start</vt:lpstr>
      <vt:lpstr>IEEE 802.3ct draft was liaised for information in Jan 2021</vt:lpstr>
      <vt:lpstr>IEEE 802.3cv draft was liaised for information in Jan 2021</vt:lpstr>
      <vt:lpstr>IEEE 802.3cp draft was liaised for information in Feb 2021</vt:lpstr>
      <vt:lpstr>IEEE 802.11 has 9 standards in the pipeline for adoption under the PSDO</vt:lpstr>
      <vt:lpstr>IEEE 802.11ax 60-day pre-ballot closes on 10 Aug 2021</vt:lpstr>
      <vt:lpstr>IEEE 802.11ay is waiting for start of 60-day ballot</vt:lpstr>
      <vt:lpstr>IEEE 802.11az will be liaised in the future</vt:lpstr>
      <vt:lpstr>IEEE 802.11ba is waiting for start of 60-day ballot</vt:lpstr>
      <vt:lpstr>IEEE 802.11bb will be liaised when appropriate</vt:lpstr>
      <vt:lpstr>IEEE 802.11bc will be liaised when appropriate</vt:lpstr>
      <vt:lpstr>IEEE 802.11bd will be liaised when appropriate</vt:lpstr>
      <vt:lpstr>IEEE 802.11be will be liaised when appropriate</vt:lpstr>
      <vt:lpstr>IEEE 802.11REVmd 60 day pre-ballot passed but a response is required</vt:lpstr>
      <vt:lpstr>IEEE 802.15 has zero standards in the pipeline for adoption under the PSDO</vt:lpstr>
      <vt:lpstr>IEEE 802.19 has not yet considered submissions to the PSDO process</vt:lpstr>
      <vt:lpstr>Should IEEE 802.19.3 be submitted into the PSDO process?</vt:lpstr>
      <vt:lpstr>IEEE 802.22 has one standard in the pipeline for adoption under the PSDO</vt:lpstr>
      <vt:lpstr>IEEE 802.22-2019 FDIS ballot closes on 9 Dec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2021-07-20T02:49:52Z</dcterms:modified>
</cp:coreProperties>
</file>