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9"/>
  </p:notesMasterIdLst>
  <p:handoutMasterIdLst>
    <p:handoutMasterId r:id="rId30"/>
  </p:handoutMasterIdLst>
  <p:sldIdLst>
    <p:sldId id="361" r:id="rId3"/>
    <p:sldId id="287" r:id="rId4"/>
    <p:sldId id="288" r:id="rId5"/>
    <p:sldId id="289" r:id="rId6"/>
    <p:sldId id="619" r:id="rId7"/>
    <p:sldId id="684" r:id="rId8"/>
    <p:sldId id="677" r:id="rId9"/>
    <p:sldId id="682" r:id="rId10"/>
    <p:sldId id="672" r:id="rId11"/>
    <p:sldId id="680" r:id="rId12"/>
    <p:sldId id="685" r:id="rId13"/>
    <p:sldId id="649" r:id="rId14"/>
    <p:sldId id="381" r:id="rId15"/>
    <p:sldId id="366" r:id="rId16"/>
    <p:sldId id="670" r:id="rId17"/>
    <p:sldId id="671" r:id="rId18"/>
    <p:sldId id="293" r:id="rId19"/>
    <p:sldId id="294" r:id="rId20"/>
    <p:sldId id="650" r:id="rId21"/>
    <p:sldId id="310" r:id="rId22"/>
    <p:sldId id="641" r:id="rId23"/>
    <p:sldId id="673" r:id="rId24"/>
    <p:sldId id="661" r:id="rId25"/>
    <p:sldId id="668" r:id="rId26"/>
    <p:sldId id="683" r:id="rId27"/>
    <p:sldId id="359" r:id="rId28"/>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3" autoAdjust="0"/>
    <p:restoredTop sz="95488" autoAdjust="0"/>
  </p:normalViewPr>
  <p:slideViewPr>
    <p:cSldViewPr>
      <p:cViewPr varScale="1">
        <p:scale>
          <a:sx n="155" d="100"/>
          <a:sy n="155" d="100"/>
        </p:scale>
        <p:origin x="162" y="336"/>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8" Type="http://schemas.openxmlformats.org/officeDocument/2006/relationships/hyperlink" Target="mailto:thomas.thompson@ieee.org" TargetMode="External"/><Relationship Id="rId3" Type="http://schemas.openxmlformats.org/officeDocument/2006/relationships/hyperlink" Target="mailto:a.f.moran@ieee.org" TargetMode="External"/><Relationship Id="rId7" Type="http://schemas.openxmlformats.org/officeDocument/2006/relationships/hyperlink" Target="mailto:j.santulli@ieee.org" TargetMode="External"/><Relationship Id="rId2" Type="http://schemas.openxmlformats.org/officeDocument/2006/relationships/hyperlink" Target="mailto:e.spiewak@ieee.org" TargetMode="External"/><Relationship Id="rId1" Type="http://schemas.openxmlformats.org/officeDocument/2006/relationships/slideLayout" Target="../slideLayouts/slideLayout2.xml"/><Relationship Id="rId6" Type="http://schemas.openxmlformats.org/officeDocument/2006/relationships/hyperlink" Target="mailto:m.zaman@ieee.org" TargetMode="External"/><Relationship Id="rId5" Type="http://schemas.openxmlformats.org/officeDocument/2006/relationships/hyperlink" Target="mailto:p.roder@ieee.org" TargetMode="External"/><Relationship Id="rId4" Type="http://schemas.openxmlformats.org/officeDocument/2006/relationships/hyperlink" Target="mailto:c.orlando@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828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6096000" y="3886200"/>
            <a:ext cx="4572000" cy="1143000"/>
          </a:xfrm>
        </p:spPr>
        <p:txBody>
          <a:bodyPr/>
          <a:lstStyle/>
          <a:p>
            <a:pPr eaLnBrk="1" hangingPunct="1"/>
            <a:r>
              <a:rPr lang="en-US" sz="4000" dirty="0"/>
              <a:t>IEEE 802 LMSC </a:t>
            </a:r>
            <a:br>
              <a:rPr lang="en-US" sz="4000" dirty="0"/>
            </a:br>
            <a:br>
              <a:rPr lang="en-US" sz="4000" dirty="0"/>
            </a:br>
            <a:r>
              <a:rPr lang="en-US" sz="4000" dirty="0"/>
              <a:t>09 July 2021 to</a:t>
            </a:r>
            <a:br>
              <a:rPr lang="en-US" sz="4000" dirty="0"/>
            </a:br>
            <a:r>
              <a:rPr lang="en-US" sz="4000" dirty="0"/>
              <a:t>23 July 2021</a:t>
            </a:r>
            <a:br>
              <a:rPr lang="en-US" sz="4000" dirty="0"/>
            </a:br>
            <a:br>
              <a:rPr lang="en-US" sz="4000" dirty="0"/>
            </a:br>
            <a:r>
              <a:rPr lang="en-US" sz="4000" dirty="0"/>
              <a:t>127</a:t>
            </a:r>
            <a:r>
              <a:rPr lang="en-US" sz="4000" baseline="30000" dirty="0"/>
              <a:t>th</a:t>
            </a:r>
            <a:r>
              <a:rPr lang="en-US" sz="4000" dirty="0"/>
              <a:t> Plenary Session</a:t>
            </a:r>
            <a:br>
              <a:rPr lang="en-US" sz="4000" dirty="0"/>
            </a:br>
            <a:r>
              <a:rPr lang="en-US" sz="2400" dirty="0"/>
              <a:t>(4</a:t>
            </a:r>
            <a:r>
              <a:rPr lang="en-US" sz="2400" baseline="30000" dirty="0"/>
              <a:t>th</a:t>
            </a:r>
            <a:r>
              <a:rPr lang="en-US" sz="2400" dirty="0"/>
              <a:t> electronic Plenary Session)</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Draft 01 DCN ec-21-0158-02-00EC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9395CC-B2A4-4D70-A6BA-4C86C3F115F6}"/>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
        <p:nvSpPr>
          <p:cNvPr id="8" name="Rectangle 2">
            <a:extLst>
              <a:ext uri="{FF2B5EF4-FFF2-40B4-BE49-F238E27FC236}">
                <a16:creationId xmlns:a16="http://schemas.microsoft.com/office/drawing/2014/main" id="{EF3CCF6A-119A-4052-8579-ED38E1AFA0BB}"/>
              </a:ext>
            </a:extLst>
          </p:cNvPr>
          <p:cNvSpPr>
            <a:spLocks noGrp="1" noChangeArrowheads="1"/>
          </p:cNvSpPr>
          <p:nvPr>
            <p:ph type="title"/>
          </p:nvPr>
        </p:nvSpPr>
        <p:spPr>
          <a:xfrm>
            <a:off x="1752600" y="265981"/>
            <a:ext cx="8534400" cy="1143000"/>
          </a:xfrm>
        </p:spPr>
        <p:txBody>
          <a:bodyPr/>
          <a:lstStyle/>
          <a:p>
            <a:pPr eaLnBrk="1" hangingPunct="1"/>
            <a:r>
              <a:rPr lang="en-US" sz="4000" dirty="0"/>
              <a:t>5.01 Chair’s Announcements</a:t>
            </a:r>
            <a:br>
              <a:rPr lang="en-US" sz="4000" dirty="0"/>
            </a:br>
            <a:r>
              <a:rPr lang="en-US" sz="4000" dirty="0"/>
              <a:t>EC/WG/TAG meetings for the plenary</a:t>
            </a:r>
            <a:endParaRPr lang="en-US" sz="2400" dirty="0"/>
          </a:p>
        </p:txBody>
      </p:sp>
      <p:pic>
        <p:nvPicPr>
          <p:cNvPr id="2" name="Picture 1">
            <a:extLst>
              <a:ext uri="{FF2B5EF4-FFF2-40B4-BE49-F238E27FC236}">
                <a16:creationId xmlns:a16="http://schemas.microsoft.com/office/drawing/2014/main" id="{664587BA-68B9-4287-948A-C53B52E84BB4}"/>
              </a:ext>
            </a:extLst>
          </p:cNvPr>
          <p:cNvPicPr>
            <a:picLocks noChangeAspect="1"/>
          </p:cNvPicPr>
          <p:nvPr/>
        </p:nvPicPr>
        <p:blipFill>
          <a:blip r:embed="rId2"/>
          <a:stretch>
            <a:fillRect/>
          </a:stretch>
        </p:blipFill>
        <p:spPr>
          <a:xfrm>
            <a:off x="228600" y="1524000"/>
            <a:ext cx="11734800" cy="4356807"/>
          </a:xfrm>
          <a:prstGeom prst="rect">
            <a:avLst/>
          </a:prstGeom>
        </p:spPr>
      </p:pic>
    </p:spTree>
    <p:extLst>
      <p:ext uri="{BB962C8B-B14F-4D97-AF65-F5344CB8AC3E}">
        <p14:creationId xmlns:p14="http://schemas.microsoft.com/office/powerpoint/2010/main" val="302638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A5587-4ADB-46A3-A21D-17BF65A82743}"/>
              </a:ext>
            </a:extLst>
          </p:cNvPr>
          <p:cNvSpPr>
            <a:spLocks noGrp="1"/>
          </p:cNvSpPr>
          <p:nvPr>
            <p:ph type="title"/>
          </p:nvPr>
        </p:nvSpPr>
        <p:spPr>
          <a:xfrm>
            <a:off x="457200" y="609600"/>
            <a:ext cx="11049000" cy="1143000"/>
          </a:xfrm>
        </p:spPr>
        <p:txBody>
          <a:bodyPr/>
          <a:lstStyle/>
          <a:p>
            <a:r>
              <a:rPr lang="en-US" dirty="0"/>
              <a:t>5.02 Mixed Mode 802 Sessions – Best Practices</a:t>
            </a:r>
          </a:p>
        </p:txBody>
      </p:sp>
      <p:sp>
        <p:nvSpPr>
          <p:cNvPr id="3" name="Content Placeholder 2">
            <a:extLst>
              <a:ext uri="{FF2B5EF4-FFF2-40B4-BE49-F238E27FC236}">
                <a16:creationId xmlns:a16="http://schemas.microsoft.com/office/drawing/2014/main" id="{4F421FE0-8136-4543-82EC-0DF32BE84CCD}"/>
              </a:ext>
            </a:extLst>
          </p:cNvPr>
          <p:cNvSpPr>
            <a:spLocks noGrp="1"/>
          </p:cNvSpPr>
          <p:nvPr>
            <p:ph idx="1"/>
          </p:nvPr>
        </p:nvSpPr>
        <p:spPr/>
        <p:txBody>
          <a:bodyPr/>
          <a:lstStyle/>
          <a:p>
            <a:r>
              <a:rPr lang="en-US" dirty="0"/>
              <a:t>Briefly discuss ec-21-0157-00-00EC-best-practices-for-mixed-mode-ieee-802-lmsc-sessions.docx</a:t>
            </a:r>
          </a:p>
          <a:p>
            <a:pPr lvl="1"/>
            <a:r>
              <a:rPr lang="en-US" dirty="0"/>
              <a:t>Definitions, principles, best practices, financial considerations and other considerations</a:t>
            </a:r>
          </a:p>
          <a:p>
            <a:r>
              <a:rPr lang="en-US" dirty="0"/>
              <a:t>Identify a 1 hour time and day for an in depth discussion and consensus recommendation</a:t>
            </a:r>
          </a:p>
          <a:p>
            <a:pPr lvl="1"/>
            <a:r>
              <a:rPr lang="en-US" dirty="0"/>
              <a:t>Tuesday 27 July16:00-17:00 ET</a:t>
            </a:r>
          </a:p>
          <a:p>
            <a:pPr lvl="2"/>
            <a:endParaRPr lang="en-US" dirty="0"/>
          </a:p>
        </p:txBody>
      </p:sp>
      <p:sp>
        <p:nvSpPr>
          <p:cNvPr id="4" name="Slide Number Placeholder 3">
            <a:extLst>
              <a:ext uri="{FF2B5EF4-FFF2-40B4-BE49-F238E27FC236}">
                <a16:creationId xmlns:a16="http://schemas.microsoft.com/office/drawing/2014/main" id="{C51A7DAA-6F8D-41C4-B722-7E09BB2F413C}"/>
              </a:ext>
            </a:extLst>
          </p:cNvPr>
          <p:cNvSpPr>
            <a:spLocks noGrp="1"/>
          </p:cNvSpPr>
          <p:nvPr>
            <p:ph type="sldNum" sz="quarter" idx="12"/>
          </p:nvPr>
        </p:nvSpPr>
        <p:spPr/>
        <p:txBody>
          <a:bodyPr/>
          <a:lstStyle/>
          <a:p>
            <a:pPr>
              <a:defRPr/>
            </a:pPr>
            <a:fld id="{C8910AE4-85DC-4894-8AA6-C2187499416B}" type="slidenum">
              <a:rPr lang="en-US" smtClean="0"/>
              <a:pPr>
                <a:defRPr/>
              </a:pPr>
              <a:t>11</a:t>
            </a:fld>
            <a:endParaRPr lang="en-US"/>
          </a:p>
        </p:txBody>
      </p:sp>
    </p:spTree>
    <p:extLst>
      <p:ext uri="{BB962C8B-B14F-4D97-AF65-F5344CB8AC3E}">
        <p14:creationId xmlns:p14="http://schemas.microsoft.com/office/powerpoint/2010/main" val="148039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4114800"/>
          </a:xfrm>
        </p:spPr>
        <p:txBody>
          <a:bodyPr/>
          <a:lstStyle/>
          <a:p>
            <a:r>
              <a:rPr lang="en-US" sz="2400" dirty="0"/>
              <a:t>SA Standards Board December June 2021</a:t>
            </a:r>
            <a:endParaRPr lang="en-US" sz="1400" dirty="0"/>
          </a:p>
          <a:p>
            <a:pPr lvl="1"/>
            <a:r>
              <a:rPr lang="en-US" sz="1400" dirty="0"/>
              <a:t>recognized the Council on Electronic Design Automation/Standards Committee, to be abbreviated as (CEDA/SC), as an official Standards Committee, in accordance with IEEE SASB Bylaws 5.2.2</a:t>
            </a:r>
          </a:p>
          <a:p>
            <a:r>
              <a:rPr lang="en-US" sz="2400" dirty="0"/>
              <a:t>Computer Society </a:t>
            </a:r>
            <a:r>
              <a:rPr lang="en-US" sz="2400" dirty="0" err="1"/>
              <a:t>BoG</a:t>
            </a:r>
            <a:r>
              <a:rPr lang="en-US" sz="2400" dirty="0"/>
              <a:t> &amp; SAB May 2021 to present</a:t>
            </a:r>
          </a:p>
          <a:p>
            <a:pPr lvl="1"/>
            <a:r>
              <a:rPr lang="en-US" sz="1400" dirty="0"/>
              <a:t>MOU signed with Consumer Technology Society to differentiate their Gaming Standards projects from CS Gaming Standards projects </a:t>
            </a:r>
          </a:p>
          <a:p>
            <a:pPr lvl="1"/>
            <a:r>
              <a:rPr lang="en-US" sz="1400" dirty="0"/>
              <a:t>Differentiating the scopes of the 802.1 Bridging Working Group's P60802 Time-Sensitive Networking Profile for Industrial Automations and the CS Smart Manufacturing </a:t>
            </a:r>
            <a:r>
              <a:rPr lang="en-US" sz="1400" dirty="0" err="1"/>
              <a:t>Stds</a:t>
            </a:r>
            <a:r>
              <a:rPr lang="en-US" sz="1400" dirty="0"/>
              <a:t> </a:t>
            </a:r>
            <a:r>
              <a:rPr lang="en-US" sz="1400" dirty="0" err="1"/>
              <a:t>Cmte</a:t>
            </a:r>
            <a:r>
              <a:rPr lang="en-US" sz="1400" dirty="0"/>
              <a:t> P2971 Standard for the Test Requirements of a Gateway Supporting a Time Sensitive Networking in the Field of Industrial Internet  and P2972 Standard for General Requirements of Gateway Supporting Time Sensitive Networking in Factory Environments projects in process.</a:t>
            </a:r>
          </a:p>
          <a:p>
            <a:pPr lvl="1"/>
            <a:r>
              <a:rPr lang="en-US" sz="1400" dirty="0"/>
              <a:t>Standards Activity Board P&amp;P under revision</a:t>
            </a:r>
          </a:p>
          <a:p>
            <a:pPr lvl="1"/>
            <a:r>
              <a:rPr lang="en-US" sz="1400" dirty="0"/>
              <a:t>Seeking nominations for 2022 </a:t>
            </a:r>
            <a:r>
              <a:rPr lang="en-US" sz="1400" dirty="0" err="1"/>
              <a:t>BoG</a:t>
            </a:r>
            <a:r>
              <a:rPr lang="en-US" sz="1400" dirty="0"/>
              <a:t> candidates</a:t>
            </a:r>
            <a:endParaRPr lang="en-US" sz="1600" dirty="0"/>
          </a:p>
          <a:p>
            <a:r>
              <a:rPr lang="en-US" sz="2400" dirty="0"/>
              <a:t>SA </a:t>
            </a:r>
            <a:r>
              <a:rPr lang="en-US" sz="2400" dirty="0" err="1"/>
              <a:t>BoG</a:t>
            </a:r>
            <a:r>
              <a:rPr lang="en-US" sz="2400" dirty="0"/>
              <a:t> May 2021, June 2021</a:t>
            </a:r>
          </a:p>
          <a:p>
            <a:pPr lvl="1"/>
            <a:r>
              <a:rPr lang="en-US" sz="1400" dirty="0"/>
              <a:t>The BOG has concluded that in regards to the IEEE SA patent policy, individuals are usually not conflicted because everyone has an interest in the patent policy. People who have spoken in support of, people who have spoken against, and people who have spoken to the press about the IEEE SA patent policy would not generally be considered conflicted in regards to being </a:t>
            </a:r>
            <a:r>
              <a:rPr lang="en-US" sz="1400" dirty="0" err="1"/>
              <a:t>PatCom</a:t>
            </a:r>
            <a:r>
              <a:rPr lang="en-US" sz="1400" dirty="0"/>
              <a:t> attendees.</a:t>
            </a:r>
            <a:endParaRPr lang="en-US" sz="1600" dirty="0"/>
          </a:p>
          <a:p>
            <a:r>
              <a:rPr lang="en-US" sz="2400" dirty="0"/>
              <a:t>IEEE Technical Activities and </a:t>
            </a:r>
            <a:r>
              <a:rPr lang="en-US" sz="2400" dirty="0" err="1"/>
              <a:t>BoD</a:t>
            </a:r>
            <a:r>
              <a:rPr lang="en-US" sz="2400" dirty="0"/>
              <a:t> meetings June 2021</a:t>
            </a:r>
            <a:endParaRPr lang="en-US" sz="2800" dirty="0"/>
          </a:p>
          <a:p>
            <a:pPr lvl="1"/>
            <a:r>
              <a:rPr lang="en-US" sz="1400" dirty="0">
                <a:solidFill>
                  <a:schemeClr val="tx1">
                    <a:lumMod val="95000"/>
                    <a:lumOff val="5000"/>
                  </a:schemeClr>
                </a:solidFill>
              </a:rPr>
              <a:t>Technical Activities (TA) Committee on Standards continues to encourage initiation of standards activities across all TA Societies and Councils</a:t>
            </a:r>
          </a:p>
          <a:p>
            <a:pPr lvl="1"/>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12</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5.03 IEEE Boards updates</a:t>
            </a:r>
          </a:p>
        </p:txBody>
      </p:sp>
    </p:spTree>
    <p:extLst>
      <p:ext uri="{BB962C8B-B14F-4D97-AF65-F5344CB8AC3E}">
        <p14:creationId xmlns:p14="http://schemas.microsoft.com/office/powerpoint/2010/main" val="1917892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13</a:t>
            </a:fld>
            <a:endParaRPr lang="en-US"/>
          </a:p>
        </p:txBody>
      </p:sp>
      <p:sp>
        <p:nvSpPr>
          <p:cNvPr id="6147" name="Text Box 2"/>
          <p:cNvSpPr txBox="1">
            <a:spLocks noChangeArrowheads="1"/>
          </p:cNvSpPr>
          <p:nvPr/>
        </p:nvSpPr>
        <p:spPr bwMode="auto">
          <a:xfrm>
            <a:off x="1905000" y="1752601"/>
            <a:ext cx="8610600" cy="3508653"/>
          </a:xfrm>
          <a:prstGeom prst="rect">
            <a:avLst/>
          </a:prstGeom>
          <a:noFill/>
          <a:ln w="9525">
            <a:noFill/>
            <a:miter lim="800000"/>
            <a:headEnd/>
            <a:tailEnd/>
          </a:ln>
        </p:spPr>
        <p:txBody>
          <a:bodyPr>
            <a:spAutoFit/>
          </a:bodyPr>
          <a:lstStyle/>
          <a:p>
            <a:r>
              <a:rPr lang="en-US" sz="2400" u="sng" dirty="0"/>
              <a:t>Project Authorization SASB Approvals March &amp; June 2021</a:t>
            </a:r>
            <a:endParaRPr lang="en-US" sz="2400" dirty="0"/>
          </a:p>
          <a:p>
            <a:pPr>
              <a:lnSpc>
                <a:spcPct val="80000"/>
              </a:lnSpc>
              <a:spcBef>
                <a:spcPct val="20000"/>
              </a:spcBef>
            </a:pPr>
            <a:endParaRPr lang="en-US" b="1" dirty="0"/>
          </a:p>
          <a:p>
            <a:pPr lvl="0"/>
            <a:r>
              <a:rPr lang="en-US" b="1" dirty="0"/>
              <a:t>Three IEEE 802 Projects were approved.</a:t>
            </a:r>
          </a:p>
          <a:p>
            <a:pPr lvl="0"/>
            <a:r>
              <a:rPr lang="en-US" b="1" dirty="0"/>
              <a:t>802.1ASdr, 802.1Qdq and 802.3dd</a:t>
            </a:r>
            <a:endParaRPr lang="en-US" dirty="0"/>
          </a:p>
          <a:p>
            <a:pPr lvl="0"/>
            <a:endParaRPr lang="en-US" b="1" dirty="0"/>
          </a:p>
          <a:p>
            <a:endParaRPr lang="en-US" sz="2400" b="1" u="sng" dirty="0"/>
          </a:p>
          <a:p>
            <a:endParaRPr lang="en-US" sz="2400" b="1" u="sng" dirty="0"/>
          </a:p>
          <a:p>
            <a:r>
              <a:rPr lang="en-US" sz="2400" u="sng" dirty="0"/>
              <a:t>SASB Standards Ratifications in March, May &amp; June 2021</a:t>
            </a:r>
          </a:p>
          <a:p>
            <a:pPr lvl="0"/>
            <a:endParaRPr lang="en-US" b="1" dirty="0"/>
          </a:p>
          <a:p>
            <a:pPr lvl="0"/>
            <a:r>
              <a:rPr lang="en-US" b="1" dirty="0"/>
              <a:t>Eight IEEE 802 Projects were ratified. </a:t>
            </a:r>
            <a:br>
              <a:rPr lang="en-US" b="1" dirty="0"/>
            </a:br>
            <a:r>
              <a:rPr lang="en-US" b="1" dirty="0"/>
              <a:t>802.11ay, 802.11ba, 802.19.3, 802.3cv, 802.15.4y, 802.3cp, 802.3ct and 802.15.9</a:t>
            </a:r>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5.04 SA Standards Board Actions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14</a:t>
            </a:fld>
            <a:endParaRPr lang="en-US"/>
          </a:p>
        </p:txBody>
      </p:sp>
      <p:sp>
        <p:nvSpPr>
          <p:cNvPr id="14339" name="Rectangle 2"/>
          <p:cNvSpPr>
            <a:spLocks noGrp="1" noChangeArrowheads="1"/>
          </p:cNvSpPr>
          <p:nvPr>
            <p:ph type="title"/>
          </p:nvPr>
        </p:nvSpPr>
        <p:spPr/>
        <p:txBody>
          <a:bodyPr/>
          <a:lstStyle/>
          <a:p>
            <a:pPr eaLnBrk="1" hangingPunct="1"/>
            <a:r>
              <a:rPr lang="en-US" sz="4000" dirty="0"/>
              <a:t>5.05</a:t>
            </a:r>
            <a:br>
              <a:rPr lang="en-US" sz="4000" dirty="0"/>
            </a:br>
            <a:r>
              <a:rPr lang="en-US" sz="4000" dirty="0"/>
              <a:t> LMSC Email Ballot Recap</a:t>
            </a:r>
          </a:p>
        </p:txBody>
      </p:sp>
      <p:sp>
        <p:nvSpPr>
          <p:cNvPr id="14340" name="Rectangle 3"/>
          <p:cNvSpPr>
            <a:spLocks noGrp="1" noChangeArrowheads="1"/>
          </p:cNvSpPr>
          <p:nvPr>
            <p:ph type="body" idx="1"/>
          </p:nvPr>
        </p:nvSpPr>
        <p:spPr>
          <a:xfrm>
            <a:off x="1905000" y="1981200"/>
            <a:ext cx="8382000" cy="4114800"/>
          </a:xfrm>
        </p:spPr>
        <p:txBody>
          <a:bodyPr/>
          <a:lstStyle/>
          <a:p>
            <a:pPr eaLnBrk="1" hangingPunct="1">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08MAR	Approval of change to WG P&amp;P	12/00/00/01	pass</a:t>
            </a:r>
          </a:p>
          <a:p>
            <a:pPr eaLnBrk="1" hangingPunct="1">
              <a:buFont typeface="+mj-lt"/>
              <a:buAutoNum type="arabicParenR"/>
              <a:tabLst>
                <a:tab pos="1141413" algn="l"/>
              </a:tabLst>
            </a:pPr>
            <a:r>
              <a:rPr lang="en-US" sz="1600" dirty="0"/>
              <a:t>02JUN	Approve update to Chair’s Guidelines 	no responses	fail</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15</a:t>
            </a:fld>
            <a:endParaRPr lang="en-US"/>
          </a:p>
        </p:txBody>
      </p:sp>
      <p:sp>
        <p:nvSpPr>
          <p:cNvPr id="7" name="Title 1"/>
          <p:cNvSpPr>
            <a:spLocks noGrp="1"/>
          </p:cNvSpPr>
          <p:nvPr>
            <p:ph type="title"/>
          </p:nvPr>
        </p:nvSpPr>
        <p:spPr>
          <a:xfrm>
            <a:off x="1981200" y="14177"/>
            <a:ext cx="7772400" cy="1143000"/>
          </a:xfrm>
        </p:spPr>
        <p:txBody>
          <a:bodyPr/>
          <a:lstStyle/>
          <a:p>
            <a:r>
              <a:rPr lang="en-US" dirty="0"/>
              <a:t>5.06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4155699761"/>
              </p:ext>
            </p:extLst>
          </p:nvPr>
        </p:nvGraphicFramePr>
        <p:xfrm>
          <a:off x="1066800" y="990600"/>
          <a:ext cx="9982200" cy="4893680"/>
        </p:xfrm>
        <a:graphic>
          <a:graphicData uri="http://schemas.openxmlformats.org/drawingml/2006/table">
            <a:tbl>
              <a:tblPr>
                <a:tableStyleId>{5C22544A-7EE6-4342-B048-85BDC9FD1C3A}</a:tableStyleId>
              </a:tblPr>
              <a:tblGrid>
                <a:gridCol w="3776838">
                  <a:extLst>
                    <a:ext uri="{9D8B030D-6E8A-4147-A177-3AD203B41FA5}">
                      <a16:colId xmlns:a16="http://schemas.microsoft.com/office/drawing/2014/main" val="20000"/>
                    </a:ext>
                  </a:extLst>
                </a:gridCol>
                <a:gridCol w="1694138">
                  <a:extLst>
                    <a:ext uri="{9D8B030D-6E8A-4147-A177-3AD203B41FA5}">
                      <a16:colId xmlns:a16="http://schemas.microsoft.com/office/drawing/2014/main" val="20001"/>
                    </a:ext>
                  </a:extLst>
                </a:gridCol>
                <a:gridCol w="4511224">
                  <a:extLst>
                    <a:ext uri="{9D8B030D-6E8A-4147-A177-3AD203B41FA5}">
                      <a16:colId xmlns:a16="http://schemas.microsoft.com/office/drawing/2014/main" val="20002"/>
                    </a:ext>
                  </a:extLst>
                </a:gridCol>
              </a:tblGrid>
              <a:tr h="225755">
                <a:tc gridSpan="3">
                  <a:txBody>
                    <a:bodyPr/>
                    <a:lstStyle/>
                    <a:p>
                      <a:pPr algn="l"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200" u="none" strike="noStrike">
                          <a:effectLst/>
                          <a:latin typeface="+mj-lt"/>
                        </a:rPr>
                        <a:t>Position</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Affiliation</a:t>
                      </a:r>
                      <a:endParaRPr lang="en-US" sz="12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Self,  HPE, Huawei, YAS BBV</a:t>
                      </a:r>
                      <a:endParaRPr lang="en-US" sz="1200" u="none" strike="noStrike" baseline="0" dirty="0">
                        <a:effectLst/>
                        <a:latin typeface="+mj-lt"/>
                      </a:endParaRPr>
                    </a:p>
                    <a:p>
                      <a:pPr algn="l" fontAlgn="ctr"/>
                      <a:r>
                        <a:rPr lang="en-US" sz="1200" u="none" strike="noStrike" baseline="0" dirty="0">
                          <a:effectLst/>
                          <a:latin typeface="+mj-lt"/>
                        </a:rPr>
                        <a:t>Origin Wireless, </a:t>
                      </a:r>
                      <a:r>
                        <a:rPr lang="en-US" sz="1200" u="none" strike="noStrike" baseline="0" dirty="0" err="1">
                          <a:effectLst/>
                          <a:latin typeface="+mj-lt"/>
                        </a:rPr>
                        <a:t>Wyebot</a:t>
                      </a:r>
                      <a:endParaRPr lang="en-US" sz="1200" b="0" i="0" u="none" strike="sngStrike" baseline="0"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 Univ of San Diego</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algn="l" fontAlgn="ctr"/>
                      <a:r>
                        <a:rPr lang="en-US" sz="1200" b="0" i="0" u="none" strike="noStrike" dirty="0">
                          <a:effectLst/>
                          <a:latin typeface="+mj-lt"/>
                        </a:rPr>
                        <a:t>CME Consulting, Analog Devices, Marvell, Cisco Systems, CommScope, Sen </a:t>
                      </a:r>
                      <a:r>
                        <a:rPr lang="en-US" sz="1200" b="0" i="0" u="none" strike="noStrike" dirty="0" err="1">
                          <a:effectLst/>
                          <a:latin typeface="+mj-lt"/>
                        </a:rPr>
                        <a:t>Tekse</a:t>
                      </a:r>
                      <a:r>
                        <a:rPr lang="en-US" sz="1200" b="0" i="0" u="none" strike="noStrike" dirty="0">
                          <a:effectLst/>
                          <a:latin typeface="+mj-lt"/>
                        </a:rPr>
                        <a:t> LLC, APL Group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Pat Kinney</a:t>
                      </a:r>
                    </a:p>
                  </a:txBody>
                  <a:tcPr marL="9081" marR="9081" marT="9080" marB="0" anchor="ctr">
                    <a:noFill/>
                  </a:tcPr>
                </a:tc>
                <a:tc>
                  <a:txBody>
                    <a:bodyPr/>
                    <a:lstStyle/>
                    <a:p>
                      <a:pPr algn="l" fontAlgn="ctr"/>
                      <a:r>
                        <a:rPr lang="en-US" sz="1200" u="none" strike="noStrike" dirty="0">
                          <a:effectLst/>
                          <a:latin typeface="+mj-lt"/>
                        </a:rPr>
                        <a:t>Kinney Consulting, LLC.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Jay Holcomb</a:t>
                      </a:r>
                    </a:p>
                  </a:txBody>
                  <a:tcPr marL="9081" marR="9081" marT="9080" marB="0" anchor="ctr">
                    <a:noFill/>
                  </a:tcPr>
                </a:tc>
                <a:tc>
                  <a:txBody>
                    <a:bodyPr/>
                    <a:lstStyle/>
                    <a:p>
                      <a:pPr algn="l" fontAlgn="ctr"/>
                      <a:r>
                        <a:rPr lang="en-US" sz="1200" b="0" i="0" u="none" strike="noStrike" dirty="0" err="1">
                          <a:effectLst/>
                          <a:latin typeface="+mj-lt"/>
                        </a:rPr>
                        <a:t>Itron</a:t>
                      </a:r>
                      <a:r>
                        <a:rPr lang="en-US" sz="12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Steve Shellhammer</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Peraton</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5.06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16</a:t>
            </a:fld>
            <a:endParaRPr lang="en-US"/>
          </a:p>
        </p:txBody>
      </p:sp>
    </p:spTree>
    <p:extLst>
      <p:ext uri="{BB962C8B-B14F-4D97-AF65-F5344CB8AC3E}">
        <p14:creationId xmlns:p14="http://schemas.microsoft.com/office/powerpoint/2010/main" val="1781827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17</a:t>
            </a:fld>
            <a:endParaRPr lang="en-US"/>
          </a:p>
        </p:txBody>
      </p:sp>
      <p:sp>
        <p:nvSpPr>
          <p:cNvPr id="9219" name="Rectangle 2"/>
          <p:cNvSpPr>
            <a:spLocks noGrp="1" noChangeArrowheads="1"/>
          </p:cNvSpPr>
          <p:nvPr>
            <p:ph type="title"/>
          </p:nvPr>
        </p:nvSpPr>
        <p:spPr/>
        <p:txBody>
          <a:bodyPr/>
          <a:lstStyle/>
          <a:p>
            <a:pPr eaLnBrk="1" hangingPunct="1"/>
            <a:r>
              <a:rPr lang="en-US" dirty="0"/>
              <a:t>5.07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-P802.1ACct, -P802.1CBcv, -P802.1CBdb, -P802.1ABdh, -P802.1Q (conditional), -P802.1BA (conditional), -P802.1AS/cor1</a:t>
            </a:r>
          </a:p>
          <a:p>
            <a:pPr eaLnBrk="1" hangingPunct="1">
              <a:buFont typeface="+mj-lt"/>
              <a:buAutoNum type="arabicPeriod"/>
            </a:pPr>
            <a:r>
              <a:rPr lang="en-US" sz="1600" dirty="0"/>
              <a:t>802.03: none.</a:t>
            </a:r>
          </a:p>
          <a:p>
            <a:pPr eaLnBrk="1" hangingPunct="1">
              <a:buFont typeface="+mj-lt"/>
              <a:buAutoNum type="arabicPeriod"/>
            </a:pPr>
            <a:r>
              <a:rPr lang="en-US" sz="1600" dirty="0"/>
              <a:t>802.11: none.</a:t>
            </a:r>
          </a:p>
          <a:p>
            <a:pPr eaLnBrk="1" hangingPunct="1">
              <a:buFont typeface="+mj-lt"/>
              <a:buAutoNum type="arabicPeriod"/>
            </a:pPr>
            <a:r>
              <a:rPr lang="en-US" sz="1600" dirty="0"/>
              <a:t>802.15: 802.15.4aa (conditional).</a:t>
            </a:r>
          </a:p>
          <a:p>
            <a:pPr eaLnBrk="1" hangingPunct="1">
              <a:buFont typeface="+mj-lt"/>
              <a:buAutoNum type="arabicPeriod"/>
            </a:pPr>
            <a:r>
              <a:rPr lang="en-US" sz="1600" dirty="0"/>
              <a:t>802.19: none.</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18</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none.</a:t>
            </a:r>
          </a:p>
          <a:p>
            <a:pPr eaLnBrk="1" hangingPunct="1">
              <a:buFont typeface="+mj-lt"/>
              <a:buAutoNum type="arabicPeriod"/>
            </a:pPr>
            <a:r>
              <a:rPr lang="en-US" sz="1600" dirty="0"/>
              <a:t>802.03: none.</a:t>
            </a:r>
          </a:p>
          <a:p>
            <a:pPr eaLnBrk="1" hangingPunct="1">
              <a:buFont typeface="+mj-lt"/>
              <a:buAutoNum type="arabicPeriod"/>
            </a:pPr>
            <a:r>
              <a:rPr lang="en-US" sz="1600" dirty="0"/>
              <a:t>802.11: none.</a:t>
            </a:r>
          </a:p>
          <a:p>
            <a:pPr eaLnBrk="1" hangingPunct="1">
              <a:buFont typeface="+mj-lt"/>
              <a:buAutoNum type="arabicPeriod"/>
            </a:pPr>
            <a:r>
              <a:rPr lang="en-US" sz="1600" dirty="0"/>
              <a:t>802.15: none.</a:t>
            </a:r>
          </a:p>
          <a:p>
            <a:pPr eaLnBrk="1" hangingPunct="1">
              <a:buFont typeface="+mj-lt"/>
              <a:buAutoNum type="arabicPeriod"/>
            </a:pPr>
            <a:r>
              <a:rPr lang="en-US" sz="1600" dirty="0"/>
              <a:t>802.19: none.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19</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19</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5.09 Draft Documents or Actions</a:t>
            </a:r>
            <a:br>
              <a:rPr lang="en-US" dirty="0"/>
            </a:br>
            <a:r>
              <a:rPr lang="en-US" dirty="0"/>
              <a:t>for EC to consider</a:t>
            </a:r>
          </a:p>
        </p:txBody>
      </p:sp>
      <p:sp>
        <p:nvSpPr>
          <p:cNvPr id="10" name="Rectangle 3"/>
          <p:cNvSpPr txBox="1">
            <a:spLocks noChangeArrowheads="1"/>
          </p:cNvSpPr>
          <p:nvPr/>
        </p:nvSpPr>
        <p:spPr bwMode="auto">
          <a:xfrm>
            <a:off x="609600" y="17526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a:t>
            </a:r>
            <a:r>
              <a:rPr lang="en-US" sz="1600" kern="0" dirty="0" err="1"/>
              <a:t>tbd</a:t>
            </a:r>
            <a:r>
              <a:rPr lang="en-US" sz="1600" kern="0" dirty="0"/>
              <a:t>.</a:t>
            </a:r>
          </a:p>
          <a:p>
            <a:pPr eaLnBrk="1" hangingPunct="1">
              <a:buFont typeface="+mj-lt"/>
              <a:buAutoNum type="arabicPeriod"/>
            </a:pPr>
            <a:r>
              <a:rPr lang="en-US" sz="1600" kern="0" dirty="0"/>
              <a:t>802.01: Beyond </a:t>
            </a:r>
            <a:r>
              <a:rPr lang="en-US" sz="1600" kern="0" dirty="0" err="1"/>
              <a:t>Stds</a:t>
            </a:r>
            <a:r>
              <a:rPr lang="en-US" sz="1600" kern="0" dirty="0"/>
              <a:t> Blog, several liaisons</a:t>
            </a:r>
            <a:r>
              <a:rPr lang="en-US" sz="1600" dirty="0"/>
              <a:t>.</a:t>
            </a:r>
            <a:endParaRPr lang="en-US" sz="1600" kern="0" dirty="0"/>
          </a:p>
          <a:p>
            <a:pPr eaLnBrk="1" hangingPunct="1">
              <a:buFont typeface="+mj-lt"/>
              <a:buAutoNum type="arabicPeriod"/>
            </a:pPr>
            <a:r>
              <a:rPr lang="en-US" sz="1600" kern="0" dirty="0"/>
              <a:t>802.03: Status of IEEE P802.3cw projects liaison letter to ITU-T SG15, OTN support of Ethernet clients beyond 400 Gb/s liaison letter to ITU-T SG15, Appointment of IEEE 802.3 Liaison Officer to IEC TC 86</a:t>
            </a:r>
          </a:p>
          <a:p>
            <a:pPr eaLnBrk="1" hangingPunct="1">
              <a:buFont typeface="+mj-lt"/>
              <a:buAutoNum type="arabicPeriod"/>
            </a:pPr>
            <a:r>
              <a:rPr lang="en-US" sz="1600" kern="0" dirty="0"/>
              <a:t>802.11: possible JTC1 related actions, reply comments.</a:t>
            </a:r>
          </a:p>
          <a:p>
            <a:pPr eaLnBrk="1" hangingPunct="1">
              <a:buFont typeface="+mj-lt"/>
              <a:buAutoNum type="arabicPeriod"/>
            </a:pPr>
            <a:r>
              <a:rPr lang="en-US" sz="1600" kern="0" dirty="0"/>
              <a:t>802.15: none.</a:t>
            </a:r>
          </a:p>
          <a:p>
            <a:pPr eaLnBrk="1" hangingPunct="1">
              <a:buFont typeface="+mj-lt"/>
              <a:buAutoNum type="arabicPeriod"/>
            </a:pPr>
            <a:r>
              <a:rPr lang="en-US" sz="1600" kern="0" dirty="0"/>
              <a:t>802.18: ITU-R WP 1A LS to IEEE and IEC - Request for information on standards referenced in the working document towards a preliminary draft new Recommendation, on Optical Wireless Communications.,  .11 and .15 reviewing, no action needed at this time. </a:t>
            </a:r>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none</a:t>
            </a:r>
            <a:r>
              <a:rPr lang="en-US" sz="1600" kern="0" dirty="0"/>
              <a:t>.</a:t>
            </a:r>
            <a:endParaRPr lang="en-US" sz="1600" dirty="0"/>
          </a:p>
          <a:p>
            <a:pPr>
              <a:buFont typeface="+mj-lt"/>
              <a:buAutoNum type="arabicPeriod"/>
            </a:pPr>
            <a:r>
              <a:rPr lang="en-US" sz="1600" kern="0" dirty="0">
                <a:solidFill>
                  <a:schemeClr val="tx2"/>
                </a:solidFill>
              </a:rPr>
              <a:t>802/JTC1 SC: </a:t>
            </a:r>
            <a:r>
              <a:rPr lang="en-US" sz="1600" kern="0" dirty="0" err="1"/>
              <a:t>Authorise</a:t>
            </a:r>
            <a:r>
              <a:rPr lang="en-US" sz="1600" kern="0" dirty="0"/>
              <a:t> the Chair &amp; Vice Chair of IEEE 802 JTC1 SC to develop a status report on behalf of IEEE 802, based on the status pages in 11-21-0952, for consideration by ISO/IEC JTC1/SC6 at their meeting in August 2021</a:t>
            </a:r>
            <a:endParaRPr lang="en-US" sz="1600" kern="0" dirty="0">
              <a:solidFill>
                <a:schemeClr val="tx2"/>
              </a:solidFill>
            </a:endParaRPr>
          </a:p>
          <a:p>
            <a:pPr>
              <a:buFont typeface="+mj-lt"/>
              <a:buAutoNum type="arabicPeriod"/>
            </a:pPr>
            <a:r>
              <a:rPr lang="en-US" sz="1600" kern="0" dirty="0">
                <a:solidFill>
                  <a:schemeClr val="tx2"/>
                </a:solidFill>
              </a:rPr>
              <a:t>802/ITU SC: none</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802/IETF SC: none</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802/Wireless Chairs SC: none</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 Public Visibility Standing Committee: none</a:t>
            </a:r>
            <a:r>
              <a:rPr lang="en-US" sz="1600" kern="0" dirty="0"/>
              <a:t>.</a:t>
            </a:r>
            <a:endParaRPr lang="en-US" sz="1600" kern="0" dirty="0">
              <a:solidFill>
                <a:schemeClr val="tx2"/>
              </a:solidFill>
            </a:endParaRP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20</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190500" y="838200"/>
            <a:ext cx="11811000" cy="4114800"/>
          </a:xfrm>
        </p:spPr>
        <p:txBody>
          <a:bodyPr/>
          <a:lstStyle/>
          <a:p>
            <a:pPr marL="231775" indent="-231775">
              <a:buFont typeface="+mj-lt"/>
              <a:buAutoNum type="arabicPeriod"/>
            </a:pPr>
            <a:r>
              <a:rPr lang="en-US" sz="1800" dirty="0"/>
              <a:t>    802.1Qcw - Amendment: YANG Data Models for Scheduled Traffic, Frame Preemption, and Per-Stream Filtering and 	Policing, PAR Extension and CSD</a:t>
            </a:r>
          </a:p>
          <a:p>
            <a:pPr marL="231775" indent="-231775">
              <a:buFont typeface="+mj-lt"/>
              <a:buAutoNum type="arabicPeriod"/>
            </a:pPr>
            <a:r>
              <a:rPr lang="en-US" sz="1800" dirty="0"/>
              <a:t>    802.1Qcj - Amendment: Automatic Attachment to Provider Backbone Bridging (PBB) services, PAR Extension and CSD</a:t>
            </a:r>
          </a:p>
          <a:p>
            <a:pPr marL="231775" indent="-231775">
              <a:buFont typeface="+mj-lt"/>
              <a:buAutoNum type="arabicPeriod"/>
            </a:pPr>
            <a:r>
              <a:rPr lang="en-US" sz="1800" dirty="0"/>
              <a:t>    802.1 - Industry </a:t>
            </a:r>
            <a:r>
              <a:rPr lang="en-US" sz="1800" dirty="0" err="1"/>
              <a:t>Connetions</a:t>
            </a:r>
            <a:r>
              <a:rPr lang="en-US" sz="1800" dirty="0"/>
              <a:t>: </a:t>
            </a:r>
            <a:r>
              <a:rPr lang="en-US" sz="1800" dirty="0" err="1"/>
              <a:t>Nendica</a:t>
            </a:r>
            <a:r>
              <a:rPr lang="en-US" sz="1800" dirty="0"/>
              <a:t> ICAID</a:t>
            </a:r>
          </a:p>
          <a:p>
            <a:pPr marL="231775" indent="-231775">
              <a:buFont typeface="+mj-lt"/>
              <a:buAutoNum type="arabicPeriod"/>
            </a:pPr>
            <a:r>
              <a:rPr lang="en-US" sz="1800" dirty="0"/>
              <a:t>    802.3de - Amendment: Enhancements to the MAC Merge function and the Time Synchronization Service Interface 	(TSSI) to include Point-to-Point 10 Mb/s Single Pair Ethernet, PAR and CSD</a:t>
            </a:r>
          </a:p>
          <a:p>
            <a:pPr marL="231775" indent="-231775">
              <a:buFont typeface="+mj-lt"/>
              <a:buAutoNum type="arabicPeriod"/>
            </a:pPr>
            <a:r>
              <a:rPr lang="en-US" sz="1800" dirty="0"/>
              <a:t>    802.15.13 </a:t>
            </a:r>
            <a:r>
              <a:rPr lang="en-US" sz="1800" dirty="0" err="1"/>
              <a:t>Standard:Multi-Gigabit</a:t>
            </a:r>
            <a:r>
              <a:rPr lang="en-US" sz="1800" dirty="0"/>
              <a:t> per Second Optical Wireless Communications (OWC), with Ranges up to 200 meters, 	for both stationary and mobile devices, PAR Extension and CSD</a:t>
            </a:r>
          </a:p>
          <a:p>
            <a:pPr marL="231775" indent="-231775">
              <a:buFont typeface="+mj-lt"/>
              <a:buAutoNum type="arabicPeriod"/>
            </a:pPr>
            <a:r>
              <a:rPr lang="en-US" sz="1800" dirty="0"/>
              <a:t>    802.15.4-2020/Cor1 Corrigendum 1:Correction of errors preventing backward compatibility, PAR Modification</a:t>
            </a:r>
          </a:p>
          <a:p>
            <a:pPr marL="231775" indent="-231775">
              <a:buFont typeface="+mj-lt"/>
              <a:buAutoNum type="arabicPeriod"/>
            </a:pPr>
            <a:r>
              <a:rPr lang="en-US" sz="1800" dirty="0"/>
              <a:t>    802.15.4ab Amendment: Enhanced Ultra Wide-Band (UWB) Physical Layers (PHYs) and Associated MAC 	Enhancements, PAR and CSD</a:t>
            </a:r>
          </a:p>
          <a:p>
            <a:pPr marL="231775" indent="-231775">
              <a:buFont typeface="+mj-lt"/>
              <a:buAutoNum type="arabicPeriod"/>
            </a:pPr>
            <a:r>
              <a:rPr lang="en-US" sz="1800" dirty="0"/>
              <a:t>    802.15.6a Amendment: Dependable Human and Vehicle Body Area Networks, PAR and CSD</a:t>
            </a:r>
          </a:p>
          <a:p>
            <a:pPr marL="231775" indent="-231775">
              <a:buFont typeface="+mj-lt"/>
              <a:buAutoNum type="arabicPeriod"/>
            </a:pPr>
            <a:r>
              <a:rPr lang="en-US" sz="1800" dirty="0"/>
              <a:t>    802.15.14 Standard: Ad-Hoc Impulse Radio Ultra Wideband Wireless Networks, PAR and CSD</a:t>
            </a:r>
          </a:p>
          <a:p>
            <a:pPr marL="231775" indent="-231775">
              <a:buFont typeface="+mj-lt"/>
              <a:buAutoNum type="arabicPeriod"/>
            </a:pPr>
            <a:r>
              <a:rPr lang="en-US" sz="1800" dirty="0"/>
              <a:t>    802.15.15 Standard: Ad-Hoc Low-Rate Wireless Networks, PAR and CSD</a:t>
            </a:r>
          </a:p>
          <a:p>
            <a:pPr>
              <a:buFont typeface="+mj-lt"/>
              <a:buAutoNum type="arabicPeriod"/>
            </a:pPr>
            <a:r>
              <a:rPr lang="en-US" sz="1800" dirty="0"/>
              <a:t>48 hour maintenance policy PARs</a:t>
            </a:r>
          </a:p>
          <a:p>
            <a:pPr lvl="1">
              <a:buFont typeface="+mj-lt"/>
              <a:buAutoNum type="arabicPeriod"/>
            </a:pPr>
            <a:r>
              <a:rPr lang="en-US" sz="1400" dirty="0" err="1"/>
              <a:t>tbd</a:t>
            </a:r>
            <a:r>
              <a:rPr lang="en-US" sz="1400" dirty="0"/>
              <a:t>.</a:t>
            </a:r>
            <a:endParaRPr lang="en-US" sz="1800" dirty="0"/>
          </a:p>
          <a:p>
            <a:pPr marL="0" indent="0">
              <a:buNone/>
            </a:pPr>
            <a:r>
              <a:rPr lang="en-US" sz="1800" dirty="0"/>
              <a:t>PAR withdrawal requests: </a:t>
            </a:r>
          </a:p>
          <a:p>
            <a:pPr>
              <a:buFont typeface="+mj-lt"/>
              <a:buAutoNum type="arabicPeriod"/>
            </a:pPr>
            <a:r>
              <a:rPr lang="en-US" sz="1800" dirty="0"/>
              <a:t>none </a:t>
            </a:r>
            <a:endParaRPr lang="en-US" sz="3600" dirty="0"/>
          </a:p>
          <a:p>
            <a:pPr eaLnBrk="1" hangingPunct="1">
              <a:buFont typeface="+mj-lt"/>
              <a:buAutoNum type="arabicPeriod"/>
            </a:pPr>
            <a:endParaRPr lang="en-US" sz="3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62945682"/>
              </p:ext>
            </p:extLst>
          </p:nvPr>
        </p:nvGraphicFramePr>
        <p:xfrm>
          <a:off x="760071" y="1219200"/>
          <a:ext cx="10515600" cy="3406856"/>
        </p:xfrm>
        <a:graphic>
          <a:graphicData uri="http://schemas.openxmlformats.org/drawingml/2006/table">
            <a:tbl>
              <a:tblPr>
                <a:tableStyleId>{073A0DAA-6AF3-43AB-8588-CEC1D06C72B9}</a:tableStyleId>
              </a:tblPr>
              <a:tblGrid>
                <a:gridCol w="770626">
                  <a:extLst>
                    <a:ext uri="{9D8B030D-6E8A-4147-A177-3AD203B41FA5}">
                      <a16:colId xmlns:a16="http://schemas.microsoft.com/office/drawing/2014/main" val="20000"/>
                    </a:ext>
                  </a:extLst>
                </a:gridCol>
                <a:gridCol w="5181600">
                  <a:extLst>
                    <a:ext uri="{9D8B030D-6E8A-4147-A177-3AD203B41FA5}">
                      <a16:colId xmlns:a16="http://schemas.microsoft.com/office/drawing/2014/main" val="20001"/>
                    </a:ext>
                  </a:extLst>
                </a:gridCol>
                <a:gridCol w="4563374">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75359">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a:t>
                      </a:r>
                      <a:r>
                        <a:rPr lang="en-US" sz="1600" kern="0" dirty="0">
                          <a:solidFill>
                            <a:schemeClr val="tx1"/>
                          </a:solidFill>
                        </a:rPr>
                        <a:t>none.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ICAID: IEEE 802 Network Enhancements for the Next Decade IC Activity (</a:t>
                      </a:r>
                      <a:r>
                        <a:rPr lang="en-US" sz="1600" dirty="0" err="1">
                          <a:solidFill>
                            <a:schemeClr val="tx1"/>
                          </a:solidFill>
                        </a:rPr>
                        <a:t>Nendica</a:t>
                      </a:r>
                      <a:r>
                        <a:rPr lang="en-US" sz="1600" dirty="0">
                          <a:solidFill>
                            <a:schemeClr val="tx1"/>
                          </a:solidFill>
                        </a:rPr>
                        <a:t>), request for renewal beyond September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9116">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Greater than 10 Mb/s long-reach point-to-point single pair Ethernet PHY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Tx/>
                        <a:buChar char="-"/>
                      </a:pPr>
                      <a:r>
                        <a:rPr lang="en-US" sz="1600" dirty="0">
                          <a:solidFill>
                            <a:schemeClr val="tx1"/>
                          </a:solidFill>
                        </a:rPr>
                        <a:t>Enhancements to Single Pair Ethernet (1</a:t>
                      </a:r>
                      <a:r>
                        <a:rPr lang="en-US" sz="1600" baseline="30000" dirty="0">
                          <a:solidFill>
                            <a:schemeClr val="tx1"/>
                          </a:solidFill>
                        </a:rPr>
                        <a:t>st</a:t>
                      </a:r>
                      <a:r>
                        <a:rPr lang="en-US" sz="1600" dirty="0">
                          <a:solidFill>
                            <a:schemeClr val="tx1"/>
                          </a:solidFill>
                        </a:rPr>
                        <a:t> </a:t>
                      </a:r>
                      <a:r>
                        <a:rPr lang="en-US" sz="1600" dirty="0" err="1">
                          <a:solidFill>
                            <a:schemeClr val="tx1"/>
                          </a:solidFill>
                        </a:rPr>
                        <a:t>rechtr</a:t>
                      </a:r>
                      <a:r>
                        <a:rPr lang="en-US" sz="1600" dirty="0">
                          <a:solidFill>
                            <a:schemeClr val="tx1"/>
                          </a:solidFill>
                        </a:rPr>
                        <a:t>)</a:t>
                      </a:r>
                    </a:p>
                    <a:p>
                      <a:pPr marL="285750" indent="-285750">
                        <a:buFontTx/>
                        <a:buChar char="-"/>
                      </a:pPr>
                      <a:r>
                        <a:rPr lang="en-US" sz="1600" dirty="0">
                          <a:solidFill>
                            <a:schemeClr val="tx1"/>
                          </a:solidFill>
                        </a:rPr>
                        <a:t>802.3 Beyond 400 Gb/s Ethernet (2</a:t>
                      </a:r>
                      <a:r>
                        <a:rPr lang="en-US" sz="1600" baseline="30000" dirty="0">
                          <a:solidFill>
                            <a:schemeClr val="tx1"/>
                          </a:solidFill>
                        </a:rPr>
                        <a:t>nd</a:t>
                      </a:r>
                      <a:r>
                        <a:rPr lang="en-US" sz="1600" dirty="0">
                          <a:solidFill>
                            <a:schemeClr val="tx1"/>
                          </a:solidFill>
                        </a:rPr>
                        <a:t> </a:t>
                      </a:r>
                      <a:r>
                        <a:rPr lang="en-US" sz="1600" dirty="0" err="1">
                          <a:solidFill>
                            <a:schemeClr val="tx1"/>
                          </a:solidFill>
                        </a:rPr>
                        <a:t>rechtr</a:t>
                      </a:r>
                      <a:r>
                        <a:rPr lang="en-US" sz="1600" dirty="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IC: </a:t>
                      </a:r>
                      <a:r>
                        <a:rPr lang="en-US" sz="1600" baseline="0" dirty="0"/>
                        <a:t>New Ethernet Applications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5836">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12713" marR="0" lvl="0" indent="-112713"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Standing Committees</a:t>
                      </a: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1600" baseline="0" dirty="0">
                          <a:solidFill>
                            <a:schemeClr val="tx1"/>
                          </a:solidFill>
                        </a:rPr>
                        <a:t>Advanced Access Network Interface (AANI)</a:t>
                      </a: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Wireless Next Generation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767631497"/>
              </p:ext>
            </p:extLst>
          </p:nvPr>
        </p:nvGraphicFramePr>
        <p:xfrm>
          <a:off x="914400" y="1981200"/>
          <a:ext cx="10363200" cy="3850640"/>
        </p:xfrm>
        <a:graphic>
          <a:graphicData uri="http://schemas.openxmlformats.org/drawingml/2006/table">
            <a:tbl>
              <a:tblPr>
                <a:tableStyleId>{073A0DAA-6AF3-43AB-8588-CEC1D06C72B9}</a:tableStyleId>
              </a:tblPr>
              <a:tblGrid>
                <a:gridCol w="1117601">
                  <a:extLst>
                    <a:ext uri="{9D8B030D-6E8A-4147-A177-3AD203B41FA5}">
                      <a16:colId xmlns:a16="http://schemas.microsoft.com/office/drawing/2014/main" val="4270207754"/>
                    </a:ext>
                  </a:extLst>
                </a:gridCol>
                <a:gridCol w="4063999">
                  <a:extLst>
                    <a:ext uri="{9D8B030D-6E8A-4147-A177-3AD203B41FA5}">
                      <a16:colId xmlns:a16="http://schemas.microsoft.com/office/drawing/2014/main" val="603295769"/>
                    </a:ext>
                  </a:extLst>
                </a:gridCol>
                <a:gridCol w="5181600">
                  <a:extLst>
                    <a:ext uri="{9D8B030D-6E8A-4147-A177-3AD203B41FA5}">
                      <a16:colId xmlns:a16="http://schemas.microsoft.com/office/drawing/2014/main" val="2349136630"/>
                    </a:ext>
                  </a:extLst>
                </a:gridCol>
              </a:tblGrid>
              <a:tr h="37084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400" dirty="0">
                          <a:solidFill>
                            <a:schemeClr val="tx1"/>
                          </a:solidFill>
                        </a:rPr>
                        <a:t>802.15.3g 300GHz freq. extension</a:t>
                      </a:r>
                      <a:r>
                        <a:rPr lang="en-US" sz="1600" dirty="0">
                          <a:solidFill>
                            <a:schemeClr val="tx1"/>
                          </a:solidFill>
                        </a:rPr>
                        <a:t> SG</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802.1D-2004 </a:t>
                      </a:r>
                      <a:r>
                        <a:rPr lang="en-US" sz="1600" dirty="0" err="1">
                          <a:solidFill>
                            <a:schemeClr val="tx1"/>
                          </a:solidFill>
                        </a:rPr>
                        <a:t>superceding</a:t>
                      </a:r>
                      <a:r>
                        <a:rPr lang="en-US" sz="1600" dirty="0">
                          <a:solidFill>
                            <a:schemeClr val="tx1"/>
                          </a:solidFill>
                        </a:rPr>
                        <a:t> has an impact on 802.15.3, which requires revision via SG</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1</a:t>
                      </a:r>
                      <a:r>
                        <a:rPr lang="en-US" sz="1600" baseline="30000" dirty="0">
                          <a:solidFill>
                            <a:schemeClr val="tx1"/>
                          </a:solidFill>
                        </a:rPr>
                        <a:t>st</a:t>
                      </a:r>
                      <a:r>
                        <a:rPr lang="en-US" sz="1600" baseline="0" dirty="0">
                          <a:solidFill>
                            <a:schemeClr val="tx1"/>
                          </a:solidFill>
                        </a:rPr>
                        <a:t> Recharter for:</a:t>
                      </a:r>
                      <a:br>
                        <a:rPr lang="en-US" sz="1600" baseline="0" dirty="0">
                          <a:solidFill>
                            <a:schemeClr val="tx1"/>
                          </a:solidFill>
                        </a:rPr>
                      </a:br>
                      <a:r>
                        <a:rPr lang="en-US" sz="1600" dirty="0">
                          <a:solidFill>
                            <a:schemeClr val="tx1"/>
                          </a:solidFill>
                        </a:rPr>
                        <a:t>1) an amendment to IEEE Std 802.15.6 for enhanced dependability,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2) an amendment to IEEE Std 802.15.4 for enhanced Ultra Wide-Band (UWB) features,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3) a new standard focused only on UWB devices, and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4) a new standard focused only on Narrow Band (NB) devices</a:t>
                      </a:r>
                      <a:br>
                        <a:rPr lang="en-US" sz="1600" baseline="0" dirty="0">
                          <a:solidFill>
                            <a:schemeClr val="tx1"/>
                          </a:solidFill>
                        </a:rPr>
                      </a:br>
                      <a:r>
                        <a:rPr lang="en-US" sz="1600" baseline="0" dirty="0">
                          <a:solidFill>
                            <a:schemeClr val="tx1"/>
                          </a:solidFill>
                        </a:rPr>
                        <a:t>Interest Groups: Link Dependability, UWB</a:t>
                      </a:r>
                      <a:br>
                        <a:rPr lang="en-US" sz="1600" baseline="0" dirty="0">
                          <a:solidFill>
                            <a:schemeClr val="tx1"/>
                          </a:solidFill>
                        </a:rPr>
                      </a:br>
                      <a:r>
                        <a:rPr lang="en-US" sz="1600" baseline="0" dirty="0">
                          <a:solidFill>
                            <a:schemeClr val="tx1"/>
                          </a:solidFill>
                        </a:rPr>
                        <a:t>Standing Committee: IETF/6, </a:t>
                      </a:r>
                      <a:r>
                        <a:rPr lang="en-US" sz="1600" baseline="0" dirty="0" err="1">
                          <a:solidFill>
                            <a:schemeClr val="tx1"/>
                          </a:solidFill>
                        </a:rPr>
                        <a:t>TeraHertz</a:t>
                      </a:r>
                      <a:r>
                        <a:rPr lang="en-US" sz="1600" baseline="0" dirty="0">
                          <a:solidFill>
                            <a:schemeClr val="tx1"/>
                          </a:solidFill>
                        </a:rPr>
                        <a:t>, Maintenance.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0" dirty="0"/>
                        <a:t>none.</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0" dirty="0"/>
                        <a:t>none.</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24</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5.13 802 Task Force Topics </a:t>
            </a:r>
          </a:p>
        </p:txBody>
      </p:sp>
      <p:sp>
        <p:nvSpPr>
          <p:cNvPr id="14340" name="Rectangle 3"/>
          <p:cNvSpPr>
            <a:spLocks noGrp="1" noChangeArrowheads="1"/>
          </p:cNvSpPr>
          <p:nvPr>
            <p:ph type="body" idx="1"/>
          </p:nvPr>
        </p:nvSpPr>
        <p:spPr>
          <a:xfrm>
            <a:off x="381000" y="1143000"/>
            <a:ext cx="10668000" cy="4724400"/>
          </a:xfrm>
        </p:spPr>
        <p:txBody>
          <a:bodyPr/>
          <a:lstStyle/>
          <a:p>
            <a:pPr marL="0" indent="0" eaLnBrk="1" hangingPunct="1">
              <a:buNone/>
              <a:defRPr/>
            </a:pPr>
            <a:r>
              <a:rPr lang="en-US" sz="2000" dirty="0"/>
              <a:t>802 Task Force Electronic Meeting held Monday 07 June 2021 16:00-17:00 ET</a:t>
            </a:r>
          </a:p>
          <a:p>
            <a:pPr marL="0" indent="0" eaLnBrk="1" hangingPunct="1">
              <a:buNone/>
              <a:defRPr/>
            </a:pPr>
            <a:r>
              <a:rPr lang="en-US" sz="2000" dirty="0"/>
              <a:t>Meeting notes at ec-21-0123-00-00EC-07jun2021-802-sa-task-force-meeting-notes.docx</a:t>
            </a:r>
          </a:p>
          <a:p>
            <a:pPr marL="0" indent="0" eaLnBrk="1" hangingPunct="1">
              <a:buNone/>
              <a:defRPr/>
            </a:pPr>
            <a:endParaRPr lang="en-US" sz="2000" dirty="0"/>
          </a:p>
          <a:p>
            <a:pPr marL="0" indent="0" eaLnBrk="1" hangingPunct="1">
              <a:buNone/>
              <a:defRPr/>
            </a:pPr>
            <a:r>
              <a:rPr lang="en-US" sz="2000" dirty="0"/>
              <a:t>Agenda:</a:t>
            </a: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endParaRPr lang="en-US" sz="2000" dirty="0">
              <a:solidFill>
                <a:schemeClr val="tx2"/>
              </a:solidFill>
            </a:endParaRPr>
          </a:p>
          <a:p>
            <a:pPr marL="0" indent="0" eaLnBrk="1" hangingPunct="1">
              <a:buNone/>
              <a:defRPr/>
            </a:pPr>
            <a:r>
              <a:rPr lang="en-US" sz="2000" dirty="0">
                <a:solidFill>
                  <a:schemeClr val="tx2"/>
                </a:solidFill>
              </a:rPr>
              <a:t>Action Items:</a:t>
            </a:r>
          </a:p>
          <a:p>
            <a:pPr eaLnBrk="1" hangingPunct="1">
              <a:buFont typeface="+mj-lt"/>
              <a:buAutoNum type="arabicPeriod"/>
              <a:defRPr/>
            </a:pPr>
            <a:r>
              <a:rPr lang="en-US" sz="1800" dirty="0">
                <a:solidFill>
                  <a:schemeClr val="tx2"/>
                </a:solidFill>
              </a:rPr>
              <a:t>AI: Andrew’s Platform Infrastructure Optimization committee to identify milestones of Tools Project</a:t>
            </a:r>
          </a:p>
          <a:p>
            <a:pPr marL="344488" indent="-344488" eaLnBrk="1" hangingPunct="1">
              <a:buFont typeface="+mj-lt"/>
              <a:buAutoNum type="arabicPeriod"/>
              <a:defRPr/>
            </a:pPr>
            <a:r>
              <a:rPr lang="en-US" sz="1800" dirty="0">
                <a:solidFill>
                  <a:schemeClr val="tx2"/>
                </a:solidFill>
              </a:rPr>
              <a:t>AI: Paul to more precisely define the experimental hybrid meeting protocol by 14 June 2021 and solicit suggestions from the EC members.</a:t>
            </a:r>
          </a:p>
          <a:p>
            <a:pPr marL="344488" indent="-344488" eaLnBrk="1" hangingPunct="1">
              <a:buFont typeface="+mj-lt"/>
              <a:buAutoNum type="arabicPeriod"/>
              <a:defRPr/>
            </a:pPr>
            <a:r>
              <a:rPr lang="en-US" sz="1800" dirty="0" err="1">
                <a:solidFill>
                  <a:schemeClr val="tx2"/>
                </a:solidFill>
              </a:rPr>
              <a:t>JonR</a:t>
            </a:r>
            <a:r>
              <a:rPr lang="en-US" sz="1800" dirty="0">
                <a:solidFill>
                  <a:schemeClr val="tx2"/>
                </a:solidFill>
              </a:rPr>
              <a:t> AI – to convene Hybrid Meeting sub ad hoc meeting; transfer responsibility to </a:t>
            </a:r>
            <a:r>
              <a:rPr lang="en-US" sz="1800" dirty="0" err="1">
                <a:solidFill>
                  <a:schemeClr val="tx2"/>
                </a:solidFill>
              </a:rPr>
              <a:t>GeorgeZ</a:t>
            </a:r>
            <a:r>
              <a:rPr lang="en-US" sz="1800" dirty="0">
                <a:solidFill>
                  <a:schemeClr val="tx2"/>
                </a:solidFill>
              </a:rPr>
              <a:t> for 27 July 2021</a:t>
            </a:r>
          </a:p>
          <a:p>
            <a:pPr marL="344488" indent="-344488" eaLnBrk="1" hangingPunct="1">
              <a:buFont typeface="+mj-lt"/>
              <a:buAutoNum type="arabicPeriod"/>
              <a:defRPr/>
            </a:pPr>
            <a:r>
              <a:rPr lang="en-US" sz="1800" dirty="0">
                <a:solidFill>
                  <a:schemeClr val="tx2"/>
                </a:solidFill>
              </a:rPr>
              <a:t>Jodi AI – obtain feedback on SA budget to cover future </a:t>
            </a:r>
            <a:r>
              <a:rPr lang="en-US" sz="1800" dirty="0" err="1">
                <a:solidFill>
                  <a:schemeClr val="tx2"/>
                </a:solidFill>
              </a:rPr>
              <a:t>Framemaker</a:t>
            </a:r>
            <a:r>
              <a:rPr lang="en-US" sz="1800" dirty="0">
                <a:solidFill>
                  <a:schemeClr val="tx2"/>
                </a:solidFill>
              </a:rPr>
              <a:t> license expenses by 23 July 2021</a:t>
            </a:r>
          </a:p>
          <a:p>
            <a:pPr marL="0" indent="0" eaLnBrk="1" hangingPunct="1">
              <a:buNone/>
              <a:defRPr/>
            </a:pPr>
            <a:endParaRPr lang="en-US" sz="2400" dirty="0">
              <a:solidFill>
                <a:schemeClr val="tx2"/>
              </a:solidFill>
            </a:endParaRPr>
          </a:p>
          <a:p>
            <a:pPr marL="800100" lvl="1" indent="-342900">
              <a:buFont typeface="+mj-lt"/>
              <a:buAutoNum type="arabicPeriod"/>
              <a:defRPr/>
            </a:pPr>
            <a:endParaRPr lang="en-US" sz="16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pic>
        <p:nvPicPr>
          <p:cNvPr id="3" name="Picture 2">
            <a:extLst>
              <a:ext uri="{FF2B5EF4-FFF2-40B4-BE49-F238E27FC236}">
                <a16:creationId xmlns:a16="http://schemas.microsoft.com/office/drawing/2014/main" id="{2B9CE2CC-F134-4CA7-91E6-BFE938841FBD}"/>
              </a:ext>
            </a:extLst>
          </p:cNvPr>
          <p:cNvPicPr>
            <a:picLocks noChangeAspect="1"/>
          </p:cNvPicPr>
          <p:nvPr/>
        </p:nvPicPr>
        <p:blipFill>
          <a:blip r:embed="rId2"/>
          <a:stretch>
            <a:fillRect/>
          </a:stretch>
        </p:blipFill>
        <p:spPr>
          <a:xfrm>
            <a:off x="2057400" y="2057400"/>
            <a:ext cx="10423871" cy="2438400"/>
          </a:xfrm>
          <a:prstGeom prst="rect">
            <a:avLst/>
          </a:prstGeom>
        </p:spPr>
      </p:pic>
    </p:spTree>
    <p:extLst>
      <p:ext uri="{BB962C8B-B14F-4D97-AF65-F5344CB8AC3E}">
        <p14:creationId xmlns:p14="http://schemas.microsoft.com/office/powerpoint/2010/main" val="4294434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25</a:t>
            </a:fld>
            <a:endParaRPr lang="en-US"/>
          </a:p>
        </p:txBody>
      </p:sp>
      <p:sp>
        <p:nvSpPr>
          <p:cNvPr id="5" name="Title 1"/>
          <p:cNvSpPr>
            <a:spLocks noGrp="1"/>
          </p:cNvSpPr>
          <p:nvPr>
            <p:ph type="title"/>
          </p:nvPr>
        </p:nvSpPr>
        <p:spPr/>
        <p:txBody>
          <a:bodyPr/>
          <a:lstStyle/>
          <a:p>
            <a:r>
              <a:rPr lang="en-US" dirty="0"/>
              <a:t>6.05 802 Restructuring ad hoc Update</a:t>
            </a:r>
          </a:p>
        </p:txBody>
      </p:sp>
      <p:sp>
        <p:nvSpPr>
          <p:cNvPr id="3" name="Content Placeholder 2">
            <a:extLst>
              <a:ext uri="{FF2B5EF4-FFF2-40B4-BE49-F238E27FC236}">
                <a16:creationId xmlns:a16="http://schemas.microsoft.com/office/drawing/2014/main" id="{AB48B01C-DBDF-4832-BE4A-E2765C944587}"/>
              </a:ext>
            </a:extLst>
          </p:cNvPr>
          <p:cNvSpPr>
            <a:spLocks noGrp="1"/>
          </p:cNvSpPr>
          <p:nvPr>
            <p:ph idx="1"/>
          </p:nvPr>
        </p:nvSpPr>
        <p:spPr>
          <a:xfrm>
            <a:off x="914400" y="1676400"/>
            <a:ext cx="10363200" cy="4114800"/>
          </a:xfrm>
        </p:spPr>
        <p:txBody>
          <a:bodyPr/>
          <a:lstStyle/>
          <a:p>
            <a:r>
              <a:rPr lang="en-US" sz="2800" dirty="0"/>
              <a:t>Meetings held 15DEC, 19JAN, 16FEB, 16MAR, 20APR, 15JUN</a:t>
            </a:r>
            <a:endParaRPr lang="en-US" dirty="0"/>
          </a:p>
          <a:p>
            <a:pPr marL="0" indent="0">
              <a:buNone/>
            </a:pPr>
            <a:r>
              <a:rPr lang="en-US" sz="2800" dirty="0"/>
              <a:t>Action Items </a:t>
            </a:r>
          </a:p>
          <a:p>
            <a:pPr lvl="1"/>
            <a:r>
              <a:rPr lang="en-US" sz="2400" dirty="0"/>
              <a:t>1. draft 802 Mission/Purpose Chair’s Guideline out for EC review.</a:t>
            </a:r>
          </a:p>
          <a:p>
            <a:pPr lvl="1"/>
            <a:r>
              <a:rPr lang="en-US" sz="2400" dirty="0"/>
              <a:t>2. Develop a problem statement for each ‘area of focus’ item.</a:t>
            </a:r>
          </a:p>
          <a:p>
            <a:pPr lvl="2"/>
            <a:r>
              <a:rPr lang="en-US" sz="2000" dirty="0"/>
              <a:t>Operational Efficiency (</a:t>
            </a:r>
            <a:r>
              <a:rPr lang="en-US" sz="2000" dirty="0" err="1"/>
              <a:t>BenR</a:t>
            </a:r>
            <a:r>
              <a:rPr lang="en-US" sz="2000" dirty="0"/>
              <a:t>), </a:t>
            </a:r>
            <a:r>
              <a:rPr lang="en-US" sz="2000" strike="sngStrike" dirty="0"/>
              <a:t>Quality Standards (</a:t>
            </a:r>
            <a:r>
              <a:rPr lang="en-US" sz="2000" strike="sngStrike" dirty="0" err="1"/>
              <a:t>GeoffT</a:t>
            </a:r>
            <a:r>
              <a:rPr lang="en-US" sz="2000" strike="sngStrike" dirty="0"/>
              <a:t>, </a:t>
            </a:r>
            <a:r>
              <a:rPr lang="en-US" sz="2000" strike="sngStrike" dirty="0" err="1"/>
              <a:t>ApurvaM</a:t>
            </a:r>
            <a:r>
              <a:rPr lang="en-US" sz="2000" strike="sngStrike" dirty="0"/>
              <a:t>)</a:t>
            </a:r>
            <a:r>
              <a:rPr lang="en-US" sz="2000" dirty="0"/>
              <a:t>, External Influence (</a:t>
            </a:r>
            <a:r>
              <a:rPr lang="en-US" sz="2000" dirty="0" err="1"/>
              <a:t>TuncerB</a:t>
            </a:r>
            <a:r>
              <a:rPr lang="en-US" sz="2000" dirty="0"/>
              <a:t>), Strategic Planning (</a:t>
            </a:r>
            <a:r>
              <a:rPr lang="en-US" sz="2000" dirty="0" err="1"/>
              <a:t>PaulN</a:t>
            </a:r>
            <a:r>
              <a:rPr lang="en-US" sz="2000" dirty="0"/>
              <a:t>), Technical Coherence (</a:t>
            </a:r>
            <a:r>
              <a:rPr lang="en-US" sz="2000" dirty="0" err="1"/>
              <a:t>RogerM</a:t>
            </a:r>
            <a:r>
              <a:rPr lang="en-US" sz="2000" dirty="0"/>
              <a:t>) </a:t>
            </a:r>
          </a:p>
          <a:p>
            <a:pPr lvl="1"/>
            <a:r>
              <a:rPr lang="en-US" sz="2400" dirty="0"/>
              <a:t>3. </a:t>
            </a:r>
            <a:r>
              <a:rPr lang="en-US" sz="2400" dirty="0" err="1"/>
              <a:t>JonR</a:t>
            </a:r>
            <a:r>
              <a:rPr lang="en-US" sz="2400" dirty="0"/>
              <a:t> to lead Hybrid Meeting Evaluation sub-ad hoc and report status at next meeting. Transfer responsibility to </a:t>
            </a:r>
            <a:r>
              <a:rPr lang="en-US" sz="2400" dirty="0" err="1"/>
              <a:t>GeorgeZ</a:t>
            </a:r>
            <a:r>
              <a:rPr lang="en-US" sz="2400" dirty="0"/>
              <a:t>, scheduled for 27 July</a:t>
            </a:r>
            <a:r>
              <a:rPr lang="en-US" sz="3200" dirty="0"/>
              <a:t>.</a:t>
            </a:r>
          </a:p>
          <a:p>
            <a:r>
              <a:rPr lang="en-US" sz="2800" dirty="0"/>
              <a:t>Next meeting 13:00-14:00pm ET (17:00-18:00 UTC) 20JUL21</a:t>
            </a:r>
            <a:r>
              <a:rPr lang="en-US" dirty="0"/>
              <a:t> </a:t>
            </a:r>
          </a:p>
        </p:txBody>
      </p:sp>
    </p:spTree>
    <p:extLst>
      <p:ext uri="{BB962C8B-B14F-4D97-AF65-F5344CB8AC3E}">
        <p14:creationId xmlns:p14="http://schemas.microsoft.com/office/powerpoint/2010/main" val="38212949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26</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762000" y="1524000"/>
            <a:ext cx="10439400" cy="1905000"/>
          </a:xfrm>
        </p:spPr>
        <p:txBody>
          <a:bodyPr/>
          <a:lstStyle/>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Managing Editor, Content Production Management</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a:t>
            </a:r>
            <a:br>
              <a:rPr lang="en-US" sz="1800" dirty="0"/>
            </a:br>
            <a:r>
              <a:rPr lang="en-US" sz="1800" dirty="0"/>
              <a:t>	title: Senior Program &amp; Special Project Manager</a:t>
            </a:r>
            <a:br>
              <a:rPr lang="en-US" sz="1800" dirty="0"/>
            </a:b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a:t>
            </a:r>
            <a:r>
              <a:rPr lang="en-US" sz="1800" dirty="0" err="1"/>
              <a:t>Haasz</a:t>
            </a:r>
            <a:r>
              <a:rPr lang="en-US" sz="1800" dirty="0"/>
              <a:t>	role: 802 lead</a:t>
            </a:r>
            <a:br>
              <a:rPr lang="en-US" sz="1800" dirty="0"/>
            </a:br>
            <a:r>
              <a:rPr lang="en-US" sz="1800" dirty="0"/>
              <a:t>	supports: dot01, dot03 and dot18 groups</a:t>
            </a:r>
            <a:br>
              <a:rPr lang="en-US" sz="1800" dirty="0"/>
            </a:br>
            <a:r>
              <a:rPr lang="en-US" sz="1800" dirty="0"/>
              <a:t>	title: Operational Program Management Manager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802 support</a:t>
            </a:r>
            <a:br>
              <a:rPr lang="en-US" sz="1800" dirty="0"/>
            </a:br>
            <a:r>
              <a:rPr lang="en-US" sz="1800" dirty="0"/>
              <a:t>	supports dot11, dot15, dot19 and, dot24 groups</a:t>
            </a:r>
            <a:br>
              <a:rPr lang="en-US" sz="1800" dirty="0"/>
            </a:br>
            <a:r>
              <a:rPr lang="en-US" sz="1800" dirty="0"/>
              <a:t>	title: Operational Program Management Program Manager</a:t>
            </a:r>
            <a:br>
              <a:rPr lang="en-US" sz="1800" dirty="0"/>
            </a:br>
            <a:br>
              <a:rPr lang="en-US" sz="1800" dirty="0"/>
            </a:br>
            <a:r>
              <a:rPr lang="en-US" sz="1400" dirty="0"/>
              <a:t>NOTE additional staff support: </a:t>
            </a:r>
            <a:br>
              <a:rPr lang="en-US" sz="1400" dirty="0"/>
            </a:br>
            <a:r>
              <a:rPr lang="en-US" sz="1400" dirty="0"/>
              <a:t>Erin Morales, Director, Operational Program </a:t>
            </a:r>
            <a:r>
              <a:rPr lang="en-US" sz="1400" dirty="0" err="1"/>
              <a:t>Managerment</a:t>
            </a:r>
            <a:r>
              <a:rPr lang="en-US" sz="1400" dirty="0"/>
              <a:t> (</a:t>
            </a:r>
            <a:r>
              <a:rPr lang="en-US" sz="1400" dirty="0">
                <a:hlinkClick r:id="rId2"/>
              </a:rPr>
              <a:t>e.spiewak@ieee.org</a:t>
            </a:r>
            <a:r>
              <a:rPr lang="en-US" sz="1400" dirty="0"/>
              <a:t>), Ashley Moran, Program Manager, Operational Program Management (</a:t>
            </a:r>
            <a:r>
              <a:rPr lang="en-US" sz="1400" dirty="0">
                <a:hlinkClick r:id="rId3"/>
              </a:rPr>
              <a:t>a.f.moran@ieee.org</a:t>
            </a:r>
            <a:r>
              <a:rPr lang="en-US" sz="1400" dirty="0"/>
              <a:t>), Christian Orlando, Program Coordinator, Operational Program Management (</a:t>
            </a:r>
            <a:r>
              <a:rPr lang="en-US" sz="1400" dirty="0">
                <a:hlinkClick r:id="rId4"/>
              </a:rPr>
              <a:t>c.orlando@ieee.org</a:t>
            </a:r>
            <a:r>
              <a:rPr lang="en-US" sz="1400" dirty="0"/>
              <a:t>), Patricia </a:t>
            </a:r>
            <a:r>
              <a:rPr lang="en-US" sz="1400" dirty="0" err="1"/>
              <a:t>Roder</a:t>
            </a:r>
            <a:r>
              <a:rPr lang="en-US" sz="1400" dirty="0"/>
              <a:t>, Senior Program Manager, Operational Program Management (</a:t>
            </a:r>
            <a:r>
              <a:rPr lang="en-US" sz="1400" dirty="0">
                <a:hlinkClick r:id="rId5"/>
              </a:rPr>
              <a:t>p.roder@ieee.org</a:t>
            </a:r>
            <a:r>
              <a:rPr lang="en-US" sz="1400" dirty="0"/>
              <a:t>), Malia Zaman, Senior Program Manager, Operational Program Management (</a:t>
            </a:r>
            <a:r>
              <a:rPr lang="en-US" sz="1400" dirty="0">
                <a:hlinkClick r:id="rId6"/>
              </a:rPr>
              <a:t>m.zaman@ieee.org</a:t>
            </a:r>
            <a:r>
              <a:rPr lang="en-US" sz="1400" dirty="0"/>
              <a:t>), Jennifer </a:t>
            </a:r>
            <a:r>
              <a:rPr lang="en-US" sz="1400" dirty="0" err="1"/>
              <a:t>Santulli</a:t>
            </a:r>
            <a:r>
              <a:rPr lang="en-US" sz="1400" dirty="0"/>
              <a:t>, Program Manager, Operational Program Management (</a:t>
            </a:r>
            <a:r>
              <a:rPr lang="en-US" sz="1400" dirty="0">
                <a:hlinkClick r:id="rId7"/>
              </a:rPr>
              <a:t>j.santulli@ieee.org</a:t>
            </a:r>
            <a:r>
              <a:rPr lang="en-US" sz="1400" dirty="0"/>
              <a:t>), Tom Thompson, Program Manager, Operational Program Management (</a:t>
            </a:r>
            <a:r>
              <a:rPr lang="en-US" sz="1400" dirty="0">
                <a:hlinkClick r:id="rId8"/>
              </a:rPr>
              <a:t>thomas.thompson@ieee.org</a:t>
            </a:r>
            <a:r>
              <a:rPr lang="en-US" sz="1400" dirty="0"/>
              <a:t>), Dan Perez, Program Coordinator, Operational Program Management (daniel.perez@ieee.org)  </a:t>
            </a:r>
          </a:p>
          <a:p>
            <a:pPr marL="0" indent="0" defTabSz="1371600" eaLnBrk="1" hangingPunct="1">
              <a:lnSpc>
                <a:spcPct val="80000"/>
              </a:lnSpc>
              <a:buNone/>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6</a:t>
            </a:fld>
            <a:endParaRPr lang="en-US"/>
          </a:p>
        </p:txBody>
      </p:sp>
      <p:sp>
        <p:nvSpPr>
          <p:cNvPr id="15363" name="Rectangle 2"/>
          <p:cNvSpPr>
            <a:spLocks noGrp="1" noChangeArrowheads="1"/>
          </p:cNvSpPr>
          <p:nvPr>
            <p:ph type="title"/>
          </p:nvPr>
        </p:nvSpPr>
        <p:spPr>
          <a:xfrm>
            <a:off x="2209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1981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3352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eaLnBrk="0" hangingPunct="0">
              <a:defRPr/>
            </a:pPr>
            <a:r>
              <a:rPr lang="en-US" sz="3200" kern="0" dirty="0">
                <a:solidFill>
                  <a:schemeClr val="tx2"/>
                </a:solidFill>
                <a:latin typeface="+mj-lt"/>
                <a:ea typeface="+mj-ea"/>
                <a:cs typeface="+mj-cs"/>
              </a:rPr>
              <a:t>Invited Guests</a:t>
            </a:r>
          </a:p>
        </p:txBody>
      </p:sp>
      <p:sp>
        <p:nvSpPr>
          <p:cNvPr id="6" name="Rectangle 3"/>
          <p:cNvSpPr txBox="1">
            <a:spLocks noChangeArrowheads="1"/>
          </p:cNvSpPr>
          <p:nvPr/>
        </p:nvSpPr>
        <p:spPr bwMode="auto">
          <a:xfrm>
            <a:off x="2438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defTabSz="1371600">
              <a:lnSpc>
                <a:spcPct val="80000"/>
              </a:lnSpc>
              <a:spcBef>
                <a:spcPct val="20000"/>
              </a:spcBef>
              <a:tabLst>
                <a:tab pos="2228850" algn="l"/>
                <a:tab pos="6862763" algn="l"/>
              </a:tabLst>
            </a:pPr>
            <a:br>
              <a:rPr lang="en-US" sz="2000" dirty="0"/>
            </a:br>
            <a:r>
              <a:rPr lang="en-US" sz="2000" dirty="0"/>
              <a:t>Motion: Approve waiving the plenary session registration fee for the following individuals:</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r>
              <a:rPr lang="en-US" sz="2000" dirty="0"/>
              <a:t>EC Motion: Mover: Glenn Parsons Seconder: </a:t>
            </a:r>
            <a:r>
              <a:rPr lang="en-US" sz="2000" dirty="0" err="1"/>
              <a:t>D’Ambrosia</a:t>
            </a:r>
            <a:br>
              <a:rPr lang="en-US" sz="2000" dirty="0"/>
            </a:br>
            <a:endParaRPr lang="en-US" sz="2000" dirty="0"/>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Thomas </a:t>
            </a:r>
            <a:r>
              <a:rPr lang="en-US" sz="2000" dirty="0" err="1"/>
              <a:t>Weichlein</a:t>
            </a:r>
            <a:r>
              <a:rPr lang="en-US" sz="2000" dirty="0"/>
              <a:t> (Siemens) – representative from IEC SC65C/WG15</a:t>
            </a:r>
          </a:p>
          <a:p>
            <a:pPr marL="227013" indent="-227013" defTabSz="1371600">
              <a:lnSpc>
                <a:spcPct val="80000"/>
              </a:lnSpc>
              <a:spcBef>
                <a:spcPct val="20000"/>
              </a:spcBef>
              <a:buFont typeface="Times New Roman" pitchFamily="18" charset="0"/>
              <a:buAutoNum type="arabicPeriod"/>
              <a:tabLst>
                <a:tab pos="2228850" algn="l"/>
                <a:tab pos="6862763" algn="l"/>
              </a:tabLst>
            </a:pPr>
            <a:endParaRPr lang="en-US" sz="2000" dirty="0"/>
          </a:p>
          <a:p>
            <a:pPr defTabSz="1371600">
              <a:lnSpc>
                <a:spcPct val="80000"/>
              </a:lnSpc>
              <a:spcBef>
                <a:spcPct val="20000"/>
              </a:spcBef>
              <a:tabLst>
                <a:tab pos="2228850" algn="l"/>
                <a:tab pos="6862763" algn="l"/>
              </a:tabLst>
            </a:pPr>
            <a:br>
              <a:rPr lang="en-US" sz="2000" dirty="0"/>
            </a:br>
            <a:br>
              <a:rPr lang="en-US" sz="2000" dirty="0"/>
            </a:br>
            <a:r>
              <a:rPr lang="en-US" sz="2000" dirty="0"/>
              <a:t> </a:t>
            </a:r>
            <a:br>
              <a:rPr lang="en-US" sz="2000" dirty="0"/>
            </a:br>
            <a:br>
              <a:rPr lang="en-US" sz="2000" dirty="0"/>
            </a:br>
            <a:r>
              <a:rPr lang="en-US" sz="2000" dirty="0"/>
              <a:t>	 </a:t>
            </a:r>
            <a:br>
              <a:rPr lang="en-US" sz="2000" dirty="0"/>
            </a:br>
            <a:r>
              <a:rPr lang="en-US" sz="2000" dirty="0"/>
              <a:t>	</a:t>
            </a:r>
          </a:p>
          <a:p>
            <a:pPr defTabSz="1371600">
              <a:lnSpc>
                <a:spcPct val="80000"/>
              </a:lnSpc>
              <a:spcBef>
                <a:spcPct val="20000"/>
              </a:spcBef>
              <a:tabLst>
                <a:tab pos="2228850" algn="l"/>
                <a:tab pos="6862763" algn="l"/>
              </a:tabLst>
            </a:pPr>
            <a:r>
              <a:rPr lang="en-US" sz="2000" dirty="0"/>
              <a:t>	__Y/__N/__A 	</a:t>
            </a:r>
            <a:br>
              <a:rPr lang="en-US" sz="2000" dirty="0"/>
            </a:br>
            <a:endParaRPr lang="en-US" sz="2000" dirty="0"/>
          </a:p>
          <a:p>
            <a:pPr marL="227013"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indent="-227013" defTabSz="1371600">
              <a:lnSpc>
                <a:spcPct val="80000"/>
              </a:lnSpc>
              <a:spcBef>
                <a:spcPct val="20000"/>
              </a:spcBef>
              <a:tabLst>
                <a:tab pos="2228850" algn="l"/>
                <a:tab pos="6862763" algn="l"/>
              </a:tabLst>
            </a:pPr>
            <a:endParaRPr lang="en-US" sz="2000" kern="0" dirty="0">
              <a:latin typeface="+mn-lt"/>
              <a:cs typeface="+mn-cs"/>
            </a:endParaRPr>
          </a:p>
          <a:p>
            <a:pPr marL="457200" indent="-457200" defTabSz="1371600">
              <a:lnSpc>
                <a:spcPct val="80000"/>
              </a:lnSpc>
              <a:spcBef>
                <a:spcPct val="20000"/>
              </a:spcBef>
              <a:buFont typeface="Times New Roman" pitchFamily="18" charset="0"/>
              <a:buAutoNum type="arabicPeriod"/>
              <a:defRPr/>
            </a:pPr>
            <a:endParaRPr lang="en-US" sz="2000" kern="0" dirty="0">
              <a:latin typeface="+mn-lt"/>
              <a:cs typeface="+mn-cs"/>
            </a:endParaRPr>
          </a:p>
          <a:p>
            <a:pPr marL="457200" indent="-457200" defTabSz="1371600">
              <a:lnSpc>
                <a:spcPct val="80000"/>
              </a:lnSpc>
              <a:spcBef>
                <a:spcPct val="20000"/>
              </a:spcBef>
              <a:buFont typeface="Times New Roman" pitchFamily="18" charset="0"/>
              <a:buAutoNum type="arabicPeriod"/>
              <a:defRPr/>
            </a:pPr>
            <a:endParaRPr lang="en-US" sz="2000" kern="0" dirty="0">
              <a:latin typeface="+mn-lt"/>
              <a:cs typeface="+mn-cs"/>
            </a:endParaRPr>
          </a:p>
          <a:p>
            <a:pPr marL="457200" indent="-457200" defTabSz="1371600">
              <a:lnSpc>
                <a:spcPct val="80000"/>
              </a:lnSpc>
              <a:spcBef>
                <a:spcPct val="20000"/>
              </a:spcBef>
              <a:buFont typeface="Times New Roman" pitchFamily="18" charset="0"/>
              <a:buAutoNum type="arabicPeriod"/>
              <a:defRPr/>
            </a:pPr>
            <a:endParaRPr lang="en-US" sz="2000" kern="0" dirty="0">
              <a:latin typeface="+mn-lt"/>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1086000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1066800" y="2133600"/>
            <a:ext cx="9829800" cy="4114800"/>
          </a:xfrm>
        </p:spPr>
        <p:txBody>
          <a:bodyPr/>
          <a:lstStyle/>
          <a:p>
            <a:r>
              <a:rPr lang="en-US" sz="2400" dirty="0"/>
              <a:t>A sincere thank you to all that have diligently worked to keep IEEE 802 productive through all electronic sessions and meetings since March 2020.</a:t>
            </a:r>
          </a:p>
          <a:p>
            <a:pPr lvl="1"/>
            <a:r>
              <a:rPr lang="en-US" sz="2000" dirty="0"/>
              <a:t>Thank you 802 volunteer members, active participants and staff. </a:t>
            </a:r>
          </a:p>
          <a:p>
            <a:r>
              <a:rPr lang="en-US" sz="2400" dirty="0"/>
              <a:t>In person interaction is vital to our productivity and creativity.</a:t>
            </a:r>
          </a:p>
          <a:p>
            <a:pPr lvl="1"/>
            <a:r>
              <a:rPr lang="en-US" sz="2000" dirty="0"/>
              <a:t>I look forward to a safe and productive return to in person sessions soon.</a:t>
            </a:r>
          </a:p>
          <a:p>
            <a:pPr lvl="1"/>
            <a:r>
              <a:rPr lang="en-US" sz="2000" dirty="0"/>
              <a:t>A small step in that direction will be to conduct the 14:00-18:00 ET 23 July plenary closing 802 EC meeting in a mixed-mode as a small scale experiment at the IEEE HQ in Piscataway NJ.  I invite interested participants to join me in person in the Ada conference room in HQ while we simultaneously connect to remote participants.</a:t>
            </a:r>
          </a:p>
          <a:p>
            <a:endParaRPr lang="en-US" sz="2400" dirty="0"/>
          </a:p>
          <a:p>
            <a:pPr marL="457200" lvl="1" indent="0">
              <a:buNone/>
            </a:pPr>
            <a:br>
              <a:rPr lang="en-US" sz="2400" dirty="0"/>
            </a:br>
            <a:br>
              <a:rPr lang="en-US" sz="2400" dirty="0"/>
            </a:br>
            <a:endParaRPr lang="en-US" sz="2400" dirty="0"/>
          </a:p>
          <a:p>
            <a:pPr lvl="1"/>
            <a:endParaRPr lang="en-US" sz="2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3222894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533400" y="1600200"/>
            <a:ext cx="11049000" cy="4114800"/>
          </a:xfrm>
        </p:spPr>
        <p:txBody>
          <a:bodyPr/>
          <a:lstStyle/>
          <a:p>
            <a:r>
              <a:rPr lang="en-US" dirty="0"/>
              <a:t>Reminders</a:t>
            </a:r>
            <a:endParaRPr lang="en-US" sz="2000" dirty="0"/>
          </a:p>
          <a:p>
            <a:pPr lvl="1"/>
            <a:endParaRPr lang="en-US" sz="2000" dirty="0"/>
          </a:p>
          <a:p>
            <a:pPr lvl="1"/>
            <a:r>
              <a:rPr lang="en-US" sz="2000" dirty="0"/>
              <a:t>Reminder #1: Use IMAT to log your attendance</a:t>
            </a:r>
          </a:p>
          <a:p>
            <a:pPr marL="457200" lvl="1" indent="0">
              <a:buNone/>
            </a:pPr>
            <a:endParaRPr lang="en-US" sz="2000" dirty="0"/>
          </a:p>
          <a:p>
            <a:pPr lvl="1"/>
            <a:r>
              <a:rPr lang="en-US" sz="2000" dirty="0"/>
              <a:t>Reminder #2: Interim EC meeting scheduled for 19:00-21:00 UTC 3 August (15:00-17:00 ET)</a:t>
            </a:r>
          </a:p>
          <a:p>
            <a:pPr lvl="1"/>
            <a:endParaRPr lang="en-US" sz="2000" dirty="0"/>
          </a:p>
          <a:p>
            <a:pPr lvl="1"/>
            <a:r>
              <a:rPr lang="en-US" sz="2000" dirty="0"/>
              <a:t>Reminder #3: </a:t>
            </a:r>
            <a:br>
              <a:rPr lang="en-US" sz="2000" dirty="0"/>
            </a:br>
            <a:r>
              <a:rPr lang="en-US" sz="2000" dirty="0"/>
              <a:t>closing EC consent agenda items due 18:00 UTC Wednesday 21 July 2021 (14:00 ET)</a:t>
            </a:r>
            <a:br>
              <a:rPr lang="en-US" sz="2000" dirty="0"/>
            </a:br>
            <a:r>
              <a:rPr lang="en-US" sz="2000" dirty="0"/>
              <a:t>  -- 48 hours prior to the start of the closing EC meeting.  </a:t>
            </a:r>
            <a:br>
              <a:rPr lang="en-US" sz="2000" dirty="0"/>
            </a:br>
            <a:r>
              <a:rPr lang="en-US" sz="2000" dirty="0"/>
              <a:t>vote tallies in support of consent agenda items due 16:00 UTC Friday 23 July 2021 (12:00 ET)</a:t>
            </a:r>
            <a:br>
              <a:rPr lang="en-US" sz="2000" dirty="0"/>
            </a:br>
            <a:r>
              <a:rPr lang="en-US" sz="2000" dirty="0"/>
              <a:t>  -- 2 hours prior to the start of the closing EC plenary meeting.</a:t>
            </a:r>
            <a:br>
              <a:rPr lang="en-US" sz="2000" dirty="0"/>
            </a:br>
            <a:endParaRPr lang="en-US" sz="2000" dirty="0"/>
          </a:p>
          <a:p>
            <a:pPr lvl="1"/>
            <a:r>
              <a:rPr lang="en-US" sz="1800" dirty="0"/>
              <a:t>Reminder #4: Paul Eastman, former chair of 802.4 Token Bus, remembrance</a:t>
            </a:r>
            <a:br>
              <a:rPr lang="en-US" sz="2000" dirty="0"/>
            </a:br>
            <a:endParaRPr lang="en-US" sz="2000" dirty="0"/>
          </a:p>
          <a:p>
            <a:pPr marL="457200" lvl="1" indent="0">
              <a:buNone/>
            </a:pPr>
            <a:br>
              <a:rPr lang="en-US" sz="2000" dirty="0"/>
            </a:br>
            <a:br>
              <a:rPr lang="en-US" sz="2000" dirty="0"/>
            </a:br>
            <a:endParaRPr lang="en-US" sz="3200" dirty="0"/>
          </a:p>
          <a:p>
            <a:pPr lvl="1"/>
            <a:endParaRPr lang="en-US" sz="3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Tree>
    <p:extLst>
      <p:ext uri="{BB962C8B-B14F-4D97-AF65-F5344CB8AC3E}">
        <p14:creationId xmlns:p14="http://schemas.microsoft.com/office/powerpoint/2010/main" val="354298374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243033</TotalTime>
  <Words>2695</Words>
  <Application>Microsoft Office PowerPoint</Application>
  <PresentationFormat>Widescreen</PresentationFormat>
  <Paragraphs>308</Paragraphs>
  <Slides>26</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26</vt:i4>
      </vt:variant>
    </vt:vector>
  </HeadingPairs>
  <TitlesOfParts>
    <vt:vector size="32" baseType="lpstr">
      <vt:lpstr>Arial</vt:lpstr>
      <vt:lpstr>Calibri</vt:lpstr>
      <vt:lpstr>Lucida Grande</vt:lpstr>
      <vt:lpstr>Times New Roman</vt:lpstr>
      <vt:lpstr>Default Design</vt:lpstr>
      <vt:lpstr>Office Theme</vt:lpstr>
      <vt:lpstr>IEEE 802 LMSC   09 July 2021 to 23 July 2021  127th Plenary Session (4th electronic Plenary Session)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4.00 IEEE Staff</vt:lpstr>
      <vt:lpstr>4.01 Meeting Fee Waivers</vt:lpstr>
      <vt:lpstr>5.01 Chair’s Announcements</vt:lpstr>
      <vt:lpstr>5.01 Chair’s Announcements</vt:lpstr>
      <vt:lpstr>5.01 Chair’s Announcements</vt:lpstr>
      <vt:lpstr>5.01 Chair’s Announcements EC/WG/TAG meetings for the plenary</vt:lpstr>
      <vt:lpstr>5.02 Mixed Mode 802 Sessions – Best Practices</vt:lpstr>
      <vt:lpstr>PowerPoint Presentation</vt:lpstr>
      <vt:lpstr>5.04 SA Standards Board Actions</vt:lpstr>
      <vt:lpstr>5.05  LMSC Email Ballot Recap</vt:lpstr>
      <vt:lpstr>5.06 EC Affiliation Update</vt:lpstr>
      <vt:lpstr>5.06 EC Affiliation Update</vt:lpstr>
      <vt:lpstr>5.07 Drafts to SA Ballot</vt:lpstr>
      <vt:lpstr>5.08 Drafts to RevCom</vt:lpstr>
      <vt:lpstr>5.09 Draft Documents or Actions for EC to consider</vt:lpstr>
      <vt:lpstr>5.10 Draft PARs to NesCom</vt:lpstr>
      <vt:lpstr>5.11 Pre-PAR activity</vt:lpstr>
      <vt:lpstr>5.11 Pre-PAR activity</vt:lpstr>
      <vt:lpstr>5.12 EC Action Item recap</vt:lpstr>
      <vt:lpstr>5.13 802 Task Force Topics </vt:lpstr>
      <vt:lpstr>6.05 802 Restructuring ad hoc Update</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3854</cp:revision>
  <cp:lastPrinted>2021-07-09T17:23:55Z</cp:lastPrinted>
  <dcterms:created xsi:type="dcterms:W3CDTF">2002-03-10T15:43:16Z</dcterms:created>
  <dcterms:modified xsi:type="dcterms:W3CDTF">2021-07-09T21:23:11Z</dcterms:modified>
</cp:coreProperties>
</file>