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341" r:id="rId3"/>
    <p:sldId id="417" r:id="rId4"/>
    <p:sldId id="512" r:id="rId5"/>
    <p:sldId id="402" r:id="rId6"/>
  </p:sldIdLst>
  <p:sldSz cx="9144000" cy="6858000" type="screen4x3"/>
  <p:notesSz cx="7102475" cy="938847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13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49" autoAdjust="0"/>
    <p:restoredTop sz="96000" autoAdjust="0"/>
  </p:normalViewPr>
  <p:slideViewPr>
    <p:cSldViewPr>
      <p:cViewPr varScale="1">
        <p:scale>
          <a:sx n="93" d="100"/>
          <a:sy n="93" d="100"/>
        </p:scale>
        <p:origin x="90" y="21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913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85" y="0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23-Jul-21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928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85" y="8917928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7102475" cy="938847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2994" tIns="46497" rIns="92994" bIns="46497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777266" y="97965"/>
            <a:ext cx="655287" cy="2135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9922" y="97965"/>
            <a:ext cx="845533" cy="2135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11263" y="709613"/>
            <a:ext cx="4678362" cy="350837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46347" y="4459767"/>
            <a:ext cx="5208157" cy="42236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91" tIns="46863" rIns="95191" bIns="46863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487834" y="9089766"/>
            <a:ext cx="944720" cy="1830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64972" algn="l"/>
                <a:tab pos="1394917" algn="l"/>
                <a:tab pos="2324862" algn="l"/>
                <a:tab pos="3254807" algn="l"/>
                <a:tab pos="4184752" algn="l"/>
                <a:tab pos="5114696" algn="l"/>
                <a:tab pos="6044641" algn="l"/>
                <a:tab pos="6974586" algn="l"/>
                <a:tab pos="7904531" algn="l"/>
                <a:tab pos="8834476" algn="l"/>
                <a:tab pos="9764420" algn="l"/>
                <a:tab pos="10694365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300830" y="9089765"/>
            <a:ext cx="523580" cy="3677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9842" y="9089766"/>
            <a:ext cx="731711" cy="1846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467" y="9088161"/>
            <a:ext cx="5619541" cy="1605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994" tIns="46497" rIns="92994" bIns="46497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418" y="300317"/>
            <a:ext cx="5775639" cy="1605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994" tIns="46497" rIns="92994" bIns="46497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82121" y="709837"/>
            <a:ext cx="4738235" cy="35090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2994" tIns="46497" rIns="92994" bIns="46497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46347" y="4459767"/>
            <a:ext cx="5209782" cy="432004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191000" y="6475413"/>
            <a:ext cx="682625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Jay Holcomb (Itron)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23jul21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219868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23jul21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Jay Holcomb (Itron)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191000" y="6475413"/>
            <a:ext cx="682625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1894749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802.18 LMSC Closing 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EC-20/0145r00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8/dcn/21/18-21-0087-02-0000-agenda-electronic-plenary-15-22jul21-rr-tag-mad.pptx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ieee802.org/802tele_calendar.html" TargetMode="External"/><Relationship Id="rId2" Type="http://schemas.openxmlformats.org/officeDocument/2006/relationships/hyperlink" Target="https://mentor.ieee.org/802.18/dcn/16/18-16-0038-17-0000-teleconference-call-in-info.pptx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alendar.google.com/calendar/embed?src=c2gedttabtbj4bps23j4847004%40group.calendar.google.com&amp;ctz=America%2FNew_Yor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23jul21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Jay Holcomb (Itron)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>
                <a:latin typeface="+mn-lt"/>
              </a:rPr>
              <a:t>IEEE 802.18 RR-TAG</a:t>
            </a:r>
            <a:br>
              <a:rPr lang="en-US" sz="2400" dirty="0">
                <a:latin typeface="+mn-lt"/>
              </a:rPr>
            </a:br>
            <a:r>
              <a:rPr lang="en-US" sz="2400" dirty="0">
                <a:latin typeface="+mn-lt"/>
              </a:rPr>
              <a:t>Electronic Plenary</a:t>
            </a:r>
            <a:br>
              <a:rPr lang="en-US" sz="2400" dirty="0">
                <a:latin typeface="+mn-lt"/>
              </a:rPr>
            </a:br>
            <a:r>
              <a:rPr lang="en-US" sz="2400" dirty="0">
                <a:latin typeface="+mn-lt"/>
              </a:rPr>
              <a:t>LMSC (EC) Closing Report</a:t>
            </a:r>
            <a:endParaRPr lang="en-GB" sz="2400" dirty="0">
              <a:latin typeface="+mn-lt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89125"/>
            <a:ext cx="7772400" cy="701675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	Date:</a:t>
            </a:r>
            <a:r>
              <a:rPr lang="en-GB" sz="2000" b="0" dirty="0"/>
              <a:t> 23 July 2021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49492" y="30400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 </a:t>
            </a:r>
            <a:endParaRPr lang="en-GB" sz="2000" dirty="0">
              <a:solidFill>
                <a:srgbClr val="000000"/>
              </a:solidFill>
            </a:endParaRPr>
          </a:p>
        </p:txBody>
      </p:sp>
      <p:graphicFrame>
        <p:nvGraphicFramePr>
          <p:cNvPr id="10" name="Object 3">
            <a:extLst>
              <a:ext uri="{FF2B5EF4-FFF2-40B4-BE49-F238E27FC236}">
                <a16:creationId xmlns:a16="http://schemas.microsoft.com/office/drawing/2014/main" id="{11DEF2DC-F127-4AFB-8BA7-4F5DB6B479B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3988441"/>
              </p:ext>
            </p:extLst>
          </p:nvPr>
        </p:nvGraphicFramePr>
        <p:xfrm>
          <a:off x="685800" y="3495674"/>
          <a:ext cx="7856538" cy="242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7944040" imgH="2532626" progId="Word.Document.8">
                  <p:embed/>
                </p:oleObj>
              </mc:Choice>
              <mc:Fallback>
                <p:oleObj name="Document" r:id="rId3" imgW="7944040" imgH="2532626" progId="Word.Document.8">
                  <p:embed/>
                  <p:pic>
                    <p:nvPicPr>
                      <p:cNvPr id="9" name="Object 3">
                        <a:extLst>
                          <a:ext uri="{FF2B5EF4-FFF2-40B4-BE49-F238E27FC236}">
                            <a16:creationId xmlns:a16="http://schemas.microsoft.com/office/drawing/2014/main" id="{A9943946-CAC7-4B5F-A0AD-61A516AFFB3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495674"/>
                        <a:ext cx="7856538" cy="24257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367950" y="609601"/>
            <a:ext cx="8408100" cy="761999"/>
          </a:xfrm>
        </p:spPr>
        <p:txBody>
          <a:bodyPr/>
          <a:lstStyle/>
          <a:p>
            <a:pPr eaLnBrk="1" hangingPunct="1"/>
            <a:r>
              <a:rPr lang="en-US" sz="2400" dirty="0">
                <a:latin typeface="Times New Roman" charset="0"/>
              </a:rPr>
              <a:t>802.18 Radio Regulatory Advisory Group – RR-TAG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8334" y="1371600"/>
            <a:ext cx="8303266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Number of voters:  43 (8 on LMSC)</a:t>
            </a:r>
            <a:r>
              <a:rPr lang="en-US" altLang="en-US" sz="2000" dirty="0">
                <a:solidFill>
                  <a:schemeClr val="tx1"/>
                </a:solidFill>
              </a:rPr>
              <a:t>;  Nearly Voter 1</a:t>
            </a:r>
          </a:p>
          <a:p>
            <a:pPr marL="0" indent="0"/>
            <a:r>
              <a:rPr lang="en-US" altLang="en-US" sz="2000" dirty="0">
                <a:solidFill>
                  <a:schemeClr val="tx1"/>
                </a:solidFill>
              </a:rPr>
              <a:t>												Aspirant members: 11</a:t>
            </a:r>
          </a:p>
          <a:p>
            <a:pPr eaLnBrk="1" hangingPunct="1">
              <a:defRPr/>
            </a:pPr>
            <a:endParaRPr lang="en-US" sz="1000" dirty="0">
              <a:solidFill>
                <a:srgbClr val="FF0000"/>
              </a:solidFill>
              <a:ea typeface="+mn-ea"/>
              <a:cs typeface="+mn-cs"/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ea typeface="+mn-ea"/>
                <a:cs typeface="+mn-cs"/>
              </a:rPr>
              <a:t>Officers or the RR-TAG / IEEE 802.18:</a:t>
            </a:r>
          </a:p>
          <a:p>
            <a:pPr lvl="1">
              <a:defRPr/>
            </a:pPr>
            <a:r>
              <a:rPr lang="en-US" sz="1800" dirty="0"/>
              <a:t>Chair is Jay Holcomb (Itron) </a:t>
            </a:r>
          </a:p>
          <a:p>
            <a:pPr lvl="1">
              <a:defRPr/>
            </a:pPr>
            <a:r>
              <a:rPr lang="en-US" sz="1800" dirty="0"/>
              <a:t>Co-Vice-chair Stuart Kerry (OK-Brit, self)</a:t>
            </a:r>
          </a:p>
          <a:p>
            <a:pPr lvl="1">
              <a:defRPr/>
            </a:pPr>
            <a:r>
              <a:rPr lang="en-US" sz="1800" dirty="0"/>
              <a:t>Co-Vice-Chair Al Petrick (Skyworks Solutions) </a:t>
            </a:r>
          </a:p>
          <a:p>
            <a:pPr lvl="1">
              <a:defRPr/>
            </a:pPr>
            <a:r>
              <a:rPr lang="en-US" sz="1800" dirty="0"/>
              <a:t>Secretary is open –  </a:t>
            </a:r>
          </a:p>
          <a:p>
            <a:pPr lvl="1">
              <a:defRPr/>
            </a:pPr>
            <a:r>
              <a:rPr lang="en-US" sz="1600" dirty="0"/>
              <a:t>	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b="1" dirty="0">
                <a:cs typeface="+mn-cs"/>
              </a:rPr>
              <a:t>Schedule this plenary was: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cs typeface="+mn-cs"/>
              </a:rPr>
              <a:t>Thursday 15</a:t>
            </a:r>
            <a:r>
              <a:rPr lang="en-US" baseline="30000" dirty="0">
                <a:cs typeface="+mn-cs"/>
              </a:rPr>
              <a:t>th</a:t>
            </a:r>
            <a:r>
              <a:rPr lang="en-US" dirty="0">
                <a:cs typeface="+mn-cs"/>
              </a:rPr>
              <a:t> 15:00et, 1hr, opening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cs typeface="+mn-cs"/>
              </a:rPr>
              <a:t>Thursday 22</a:t>
            </a:r>
            <a:r>
              <a:rPr lang="en-US" baseline="30000" dirty="0">
                <a:cs typeface="+mn-cs"/>
              </a:rPr>
              <a:t>nd</a:t>
            </a:r>
            <a:r>
              <a:rPr lang="en-US" dirty="0">
                <a:cs typeface="+mn-cs"/>
              </a:rPr>
              <a:t>  15:00et, 2hr, closing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600" dirty="0">
              <a:latin typeface="Times New Roman" pitchFamily="16" charset="0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600" dirty="0">
              <a:latin typeface="Times New Roman" pitchFamily="16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696912" y="333375"/>
            <a:ext cx="2198688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23jul21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xfrm>
            <a:off x="5410200" y="6475413"/>
            <a:ext cx="3184520" cy="180975"/>
          </a:xfrm>
        </p:spPr>
        <p:txBody>
          <a:bodyPr/>
          <a:lstStyle/>
          <a:p>
            <a:r>
              <a:rPr lang="en-US"/>
              <a:t>Jay Holcomb (Itron)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033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674688" y="381000"/>
            <a:ext cx="7770813" cy="838200"/>
          </a:xfrm>
        </p:spPr>
        <p:txBody>
          <a:bodyPr/>
          <a:lstStyle/>
          <a:p>
            <a:r>
              <a:rPr lang="en-US" altLang="en-US" sz="2400" dirty="0"/>
              <a:t>802.18 1</a:t>
            </a:r>
            <a:r>
              <a:rPr lang="en-US" altLang="en-US" sz="2400" baseline="30000" dirty="0"/>
              <a:t>st </a:t>
            </a:r>
            <a:r>
              <a:rPr lang="en-US" altLang="en-US" sz="2400" dirty="0"/>
              <a:t> meeting discussion item</a:t>
            </a:r>
            <a:r>
              <a:rPr lang="en-US" altLang="en-US" sz="2000" dirty="0">
                <a:solidFill>
                  <a:schemeClr val="tx1"/>
                </a:solidFill>
              </a:rPr>
              <a:t>s – 15 July 2021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74688" y="1143000"/>
            <a:ext cx="8316912" cy="5332413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8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Next sessions plans and status for September 2021</a:t>
            </a:r>
          </a:p>
          <a:p>
            <a:pPr lvl="4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0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Approved weekly teleconferences through 13 January 22. </a:t>
            </a:r>
          </a:p>
          <a:p>
            <a:pPr lvl="4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0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Discussed what members had to share on EU activities in ETSI, CEPT, etc.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Nothing new in Bran. </a:t>
            </a:r>
            <a:endParaRPr lang="en-US" sz="1600" b="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TG-UWB is working on more spectrum up to 12.4 GHz and broader channels.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b="0" dirty="0"/>
              <a:t>SE-19  looking at fixed services and UWB.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2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In other regions, discussed about Saudi Arabia and </a:t>
            </a:r>
            <a:r>
              <a:rPr lang="en-US" sz="1800" dirty="0" err="1"/>
              <a:t>Eqypt</a:t>
            </a:r>
            <a:r>
              <a:rPr lang="en-US" sz="1800" dirty="0"/>
              <a:t>, both on updated SRD docs.  </a:t>
            </a:r>
          </a:p>
          <a:p>
            <a:pPr lvl="4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0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For ITU-R: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Worked on IEEE 802 viewpoints for WRC-23 AIs of interest  to us.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4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Status effort on Table of IEEE 802 Frequency Bands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 Next ad hoc is next Tuesday, 4</a:t>
            </a:r>
            <a:r>
              <a:rPr lang="en-US" sz="1400" baseline="30000" dirty="0"/>
              <a:t>th</a:t>
            </a:r>
            <a:r>
              <a:rPr lang="en-US" sz="1400" dirty="0"/>
              <a:t> Tuesday of the month. 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696912" y="333375"/>
            <a:ext cx="2198688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23jul21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Jay Holcomb (Itron)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3259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674688" y="381000"/>
            <a:ext cx="7770813" cy="838200"/>
          </a:xfrm>
        </p:spPr>
        <p:txBody>
          <a:bodyPr/>
          <a:lstStyle/>
          <a:p>
            <a:r>
              <a:rPr lang="en-US" altLang="en-US" sz="2400" dirty="0"/>
              <a:t>802.18 2</a:t>
            </a:r>
            <a:r>
              <a:rPr lang="en-US" altLang="en-US" sz="2400" baseline="30000" dirty="0"/>
              <a:t>nd</a:t>
            </a:r>
            <a:r>
              <a:rPr lang="en-US" altLang="en-US" sz="2400" dirty="0"/>
              <a:t> meeting discussion item</a:t>
            </a:r>
            <a:r>
              <a:rPr lang="en-US" altLang="en-US" sz="2000" dirty="0">
                <a:solidFill>
                  <a:schemeClr val="tx1"/>
                </a:solidFill>
              </a:rPr>
              <a:t>s – 22 July 2021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74688" y="990600"/>
            <a:ext cx="8316912" cy="5484813"/>
          </a:xfrm>
        </p:spPr>
        <p:txBody>
          <a:bodyPr/>
          <a:lstStyle/>
          <a:p>
            <a:pPr lvl="3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8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Discussed what members had to share on EU activities in ETSI, CEPT, etc.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Nothing new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100" b="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1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For ITU-R: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Spent most of meeting on IEEE 802 viewpoints of appropriate WRC-23 Agenda Items.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Made some progress, need to get feedback from a few folks.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5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USA - Multi-Stake holders on 6 GHz meeting outcome / plan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b="0" dirty="0"/>
              <a:t>quiet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/>
              <a:t>Table of IEEE 802 Frequency Bands: Discussed 2 lists for future consideration: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/>
              <a:t>quiet.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FCC NPRM on 60GHz and increased power for radars has several groups concerned.  So comments are being considered. </a:t>
            </a:r>
          </a:p>
          <a:p>
            <a:pPr marL="0" indent="0">
              <a:spcBef>
                <a:spcPts val="0"/>
              </a:spcBef>
            </a:pPr>
            <a:endParaRPr lang="en-US" sz="20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More detail in 802.18 agenda: </a:t>
            </a:r>
            <a:r>
              <a:rPr lang="en-US" sz="2000" dirty="0">
                <a:hlinkClick r:id="rId2"/>
              </a:rPr>
              <a:t>https://mentor.ieee.org/802.18/dcn/21/18-21-0087-02-0000-agenda-electronic-plenary-15-22jul21-rr-tag-mad.pptx</a:t>
            </a:r>
            <a:r>
              <a:rPr lang="en-US" sz="2000" dirty="0"/>
              <a:t> </a:t>
            </a:r>
            <a:endParaRPr lang="en-US" altLang="en-US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en-US" sz="20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696912" y="333375"/>
            <a:ext cx="2198688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23jul21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Jay Holcomb (Itron)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9645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90319"/>
            <a:ext cx="7770813" cy="552681"/>
          </a:xfrm>
        </p:spPr>
        <p:txBody>
          <a:bodyPr/>
          <a:lstStyle/>
          <a:p>
            <a:r>
              <a:rPr lang="en-GB" sz="2400" dirty="0"/>
              <a:t>802.18 Meeting Close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96962"/>
            <a:ext cx="8305800" cy="537845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RR-TAG adjourned Thursday 22July21.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Will hold weekly, as needed, teleconferences, Thursdays 15:00-15:55et</a:t>
            </a:r>
          </a:p>
          <a:p>
            <a:pPr lvl="1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Next “weekly” teleconference </a:t>
            </a:r>
            <a:r>
              <a:rPr lang="en-US" sz="1400" dirty="0"/>
              <a:t>(</a:t>
            </a:r>
            <a:r>
              <a:rPr lang="en-US" sz="1400" dirty="0" err="1"/>
              <a:t>sched’d</a:t>
            </a:r>
            <a:r>
              <a:rPr lang="en-US" sz="1400" dirty="0"/>
              <a:t> to 13Jan22)</a:t>
            </a:r>
            <a:r>
              <a:rPr lang="en-US" sz="2000" dirty="0"/>
              <a:t>:05aug20–</a:t>
            </a:r>
            <a:r>
              <a:rPr lang="en-US" sz="1800" i="1" u="sng" dirty="0"/>
              <a:t>15:00–&lt;15:55</a:t>
            </a:r>
            <a:r>
              <a:rPr lang="en-US" sz="1800" dirty="0"/>
              <a:t> ET </a:t>
            </a:r>
          </a:p>
          <a:p>
            <a:pPr marL="0" indent="0"/>
            <a:r>
              <a:rPr lang="en-US" sz="1800" dirty="0"/>
              <a:t>											no call 29jul21.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Current call in info: </a:t>
            </a:r>
            <a:r>
              <a:rPr lang="en-US" sz="1800" dirty="0">
                <a:hlinkClick r:id="rId2"/>
              </a:rPr>
              <a:t>https://mentor.ieee.org/802.18/dcn/16/18-16-0038-17-0000-teleconference-call-in-info.pptx</a:t>
            </a:r>
            <a:r>
              <a:rPr lang="en-US" sz="1800" dirty="0"/>
              <a:t>  </a:t>
            </a:r>
            <a:r>
              <a:rPr lang="en-US" altLang="en-US" sz="1200" dirty="0"/>
              <a:t>(</a:t>
            </a:r>
            <a:r>
              <a:rPr lang="en-US" altLang="en-US" sz="1200" i="1" u="sng" dirty="0"/>
              <a:t>or latest)</a:t>
            </a:r>
            <a:endParaRPr lang="en-US" altLang="en-US" sz="1800" b="1" i="1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dirty="0"/>
              <a:t>Also, see back up slide in 802.18 agendas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All late changes/cancellations will be sent out to the 802.18 list server.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Overall IEEE 802 schedule: </a:t>
            </a:r>
            <a:r>
              <a:rPr lang="en-US" sz="1800" dirty="0">
                <a:hlinkClick r:id="rId3"/>
              </a:rPr>
              <a:t>http://ieee802.org/802tele_calendar.html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or only 802.18:  </a:t>
            </a:r>
            <a:r>
              <a:rPr lang="en-US" sz="1800" dirty="0">
                <a:hlinkClick r:id="rId4"/>
              </a:rPr>
              <a:t>IEEE 802.18 TAG Calendar</a:t>
            </a: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u="sng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u="sng" dirty="0"/>
              <a:t>The next electronic Wireless Interim is in September 2021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u="sng" dirty="0"/>
              <a:t>The next ____________Plenary is in November 2021 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Thank You – Please stay safe.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23jul21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0679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7030A0"/>
      </a:hlink>
      <a:folHlink>
        <a:srgbClr val="00002D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67530</TotalTime>
  <Words>561</Words>
  <Application>Microsoft Office PowerPoint</Application>
  <PresentationFormat>On-screen Show (4:3)</PresentationFormat>
  <Paragraphs>87</Paragraphs>
  <Slides>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Times New Roman</vt:lpstr>
      <vt:lpstr>Office Theme</vt:lpstr>
      <vt:lpstr>Document</vt:lpstr>
      <vt:lpstr>IEEE 802.18 RR-TAG Electronic Plenary LMSC (EC) Closing Report</vt:lpstr>
      <vt:lpstr>802.18 Radio Regulatory Advisory Group – RR-TAG</vt:lpstr>
      <vt:lpstr>802.18 1st  meeting discussion items – 15 July 2021</vt:lpstr>
      <vt:lpstr>802.18 2nd meeting discussion items – 22 July 2021</vt:lpstr>
      <vt:lpstr>802.18 Meeting Close</vt:lpstr>
    </vt:vector>
  </TitlesOfParts>
  <Company>Hewlett 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802.11/15 Regulatory SC Teleconference Plan and Agenda</dc:title>
  <dc:creator>Kennedy, Rich</dc:creator>
  <cp:lastModifiedBy>Holcomb, Jay</cp:lastModifiedBy>
  <cp:revision>494</cp:revision>
  <cp:lastPrinted>2017-08-03T16:59:47Z</cp:lastPrinted>
  <dcterms:created xsi:type="dcterms:W3CDTF">2016-03-03T14:54:45Z</dcterms:created>
  <dcterms:modified xsi:type="dcterms:W3CDTF">2021-07-24T04:07:33Z</dcterms:modified>
</cp:coreProperties>
</file>