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8"/>
  </p:notesMasterIdLst>
  <p:handoutMasterIdLst>
    <p:handoutMasterId r:id="rId19"/>
  </p:handoutMasterIdLst>
  <p:sldIdLst>
    <p:sldId id="361" r:id="rId3"/>
    <p:sldId id="696" r:id="rId4"/>
    <p:sldId id="707" r:id="rId5"/>
    <p:sldId id="689" r:id="rId6"/>
    <p:sldId id="693" r:id="rId7"/>
    <p:sldId id="712" r:id="rId8"/>
    <p:sldId id="713" r:id="rId9"/>
    <p:sldId id="261" r:id="rId10"/>
    <p:sldId id="714" r:id="rId11"/>
    <p:sldId id="715" r:id="rId12"/>
    <p:sldId id="694" r:id="rId13"/>
    <p:sldId id="699" r:id="rId14"/>
    <p:sldId id="703" r:id="rId15"/>
    <p:sldId id="704" r:id="rId16"/>
    <p:sldId id="706" r:id="rId17"/>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75" autoAdjust="0"/>
    <p:restoredTop sz="95488" autoAdjust="0"/>
  </p:normalViewPr>
  <p:slideViewPr>
    <p:cSldViewPr>
      <p:cViewPr varScale="1">
        <p:scale>
          <a:sx n="127" d="100"/>
          <a:sy n="127" d="100"/>
        </p:scale>
        <p:origin x="168" y="618"/>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257A-18C0-4BD6-A47A-29103A01D1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6DAB44-9C7E-4193-B1AA-B36C007331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1542783-ED69-44F8-9171-8ED9B191E1AD}"/>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5" name="Footer Placeholder 4">
            <a:extLst>
              <a:ext uri="{FF2B5EF4-FFF2-40B4-BE49-F238E27FC236}">
                <a16:creationId xmlns:a16="http://schemas.microsoft.com/office/drawing/2014/main" id="{B6187D1B-F5F2-4C93-A87E-56FC154C21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A70BD-3FBB-4912-BA49-E71016894BC6}"/>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807482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305D-4F7E-4082-8B0E-1DCD9AC971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E7F2F9-5033-4D1F-9478-ECECB2D124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6D87-B574-4BBF-AC6A-3815779C2288}"/>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5" name="Footer Placeholder 4">
            <a:extLst>
              <a:ext uri="{FF2B5EF4-FFF2-40B4-BE49-F238E27FC236}">
                <a16:creationId xmlns:a16="http://schemas.microsoft.com/office/drawing/2014/main" id="{1A1F963D-15C8-4601-8204-719C14415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E8E077-0341-4C70-A6B8-5286D0F8CEFD}"/>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539036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73483-43F0-4729-980E-2C6CADE2D2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559C7D-41BC-4505-8339-C19E4482AE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82474-D4C7-4F94-A7C2-045CAE6F0209}"/>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5" name="Footer Placeholder 4">
            <a:extLst>
              <a:ext uri="{FF2B5EF4-FFF2-40B4-BE49-F238E27FC236}">
                <a16:creationId xmlns:a16="http://schemas.microsoft.com/office/drawing/2014/main" id="{22B2C930-52F6-45EB-A8FB-39373EFBF7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D8AC1-4C26-4336-A9F8-17E845A6C17B}"/>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160877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668D-3D17-4389-A101-84F809213F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68A6B5-0BEC-4446-8661-5A494781A4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E3C741-C0B8-4716-87E5-2ED5AE5604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CA6389E-F5A5-41D2-9698-E8010E05EFB0}"/>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6" name="Footer Placeholder 5">
            <a:extLst>
              <a:ext uri="{FF2B5EF4-FFF2-40B4-BE49-F238E27FC236}">
                <a16:creationId xmlns:a16="http://schemas.microsoft.com/office/drawing/2014/main" id="{E5BBDEC9-81F6-4668-AB1E-8D1C0C55B4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9E102F-5AD0-4466-A58C-A5AB1BA30FCB}"/>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919141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9FE46-D4F3-4B26-8A8C-B83FD0E851C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70AB3C-2551-43AC-9878-3615E4DFB9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EEF332-56B9-4ECF-98F2-2A4FEA812B4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B3D1B9-3F10-4169-B8AC-3A7D2D8A9E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9B5A48-CF92-4C1B-94D0-A6590C5311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97E04B-8D70-41BA-A993-438FFD5A7346}"/>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8" name="Footer Placeholder 7">
            <a:extLst>
              <a:ext uri="{FF2B5EF4-FFF2-40B4-BE49-F238E27FC236}">
                <a16:creationId xmlns:a16="http://schemas.microsoft.com/office/drawing/2014/main" id="{993C9F96-D822-412B-A3C2-399F7D2BFB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3544E4-E144-4A70-8A8F-A00D9144E5F9}"/>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340980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8A767-C2CB-40CB-A2DB-422BFB19D51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20434D-E006-4CEB-8F1D-BC275810F626}"/>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4" name="Footer Placeholder 3">
            <a:extLst>
              <a:ext uri="{FF2B5EF4-FFF2-40B4-BE49-F238E27FC236}">
                <a16:creationId xmlns:a16="http://schemas.microsoft.com/office/drawing/2014/main" id="{78AF9BCD-0E5D-45D1-A1E6-F181BFDA41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86102DE-1380-4519-91CB-85A2698CD088}"/>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1383492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1559C0-2D8B-42E8-9C8F-993BB4B92038}"/>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3" name="Footer Placeholder 2">
            <a:extLst>
              <a:ext uri="{FF2B5EF4-FFF2-40B4-BE49-F238E27FC236}">
                <a16:creationId xmlns:a16="http://schemas.microsoft.com/office/drawing/2014/main" id="{22D7AD39-C6AC-4F29-82A8-50FAC0E22B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9BA211-3AEE-4BD0-BC61-979BC4A93FE2}"/>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3469093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69CB-B685-47A8-9675-134D5B524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2A238DB-A73A-4DD9-946A-F90236411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28989F-DFB8-4FC3-A4EB-A2C8084236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DBF8BA-421C-4FA0-B7BA-580AA992C016}"/>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6" name="Footer Placeholder 5">
            <a:extLst>
              <a:ext uri="{FF2B5EF4-FFF2-40B4-BE49-F238E27FC236}">
                <a16:creationId xmlns:a16="http://schemas.microsoft.com/office/drawing/2014/main" id="{5FB2394E-554E-40F0-BC08-FCE0691A56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E02FBF-77B1-4534-8D26-E072CB39EEDC}"/>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6624458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1975B-8A55-4923-BF75-3E04901A6F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ACCB57-558C-4BA5-AE71-49C5E24ABD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6122BC-05BB-4622-A17A-5271C9D01D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231E52-C205-462B-A0CC-9076FEF65B8F}"/>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6" name="Footer Placeholder 5">
            <a:extLst>
              <a:ext uri="{FF2B5EF4-FFF2-40B4-BE49-F238E27FC236}">
                <a16:creationId xmlns:a16="http://schemas.microsoft.com/office/drawing/2014/main" id="{3A75A453-D9B1-4F6C-99F8-A709E1B5C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5715B8-02D2-4E3E-B605-B0A2AE109BB5}"/>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635585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15009-AF50-4D16-96C9-B376C167E6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7A637A-2A09-4E7C-B553-AEDC7AE219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BE3F60-FADC-47C3-AFA9-5AEDAC861C6A}"/>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5" name="Footer Placeholder 4">
            <a:extLst>
              <a:ext uri="{FF2B5EF4-FFF2-40B4-BE49-F238E27FC236}">
                <a16:creationId xmlns:a16="http://schemas.microsoft.com/office/drawing/2014/main" id="{1C854495-842C-4214-A58B-8DA312CFB4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3A0D2-70F5-463B-86C1-A84664E31E8A}"/>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1847175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B4896E-777B-4830-AB15-6905FDF97B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9EFA753-4945-49D7-BBB7-6E07EFFFD1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04450C-44AF-4682-8D07-38921F3BB7A2}"/>
              </a:ext>
            </a:extLst>
          </p:cNvPr>
          <p:cNvSpPr>
            <a:spLocks noGrp="1"/>
          </p:cNvSpPr>
          <p:nvPr>
            <p:ph type="dt" sz="half" idx="10"/>
          </p:nvPr>
        </p:nvSpPr>
        <p:spPr/>
        <p:txBody>
          <a:bodyPr/>
          <a:lstStyle/>
          <a:p>
            <a:fld id="{E0C19EEC-AAC5-4B64-9804-B847E3AA11DA}" type="datetimeFigureOut">
              <a:rPr lang="en-US" smtClean="0"/>
              <a:t>6/14/2021</a:t>
            </a:fld>
            <a:endParaRPr lang="en-US"/>
          </a:p>
        </p:txBody>
      </p:sp>
      <p:sp>
        <p:nvSpPr>
          <p:cNvPr id="5" name="Footer Placeholder 4">
            <a:extLst>
              <a:ext uri="{FF2B5EF4-FFF2-40B4-BE49-F238E27FC236}">
                <a16:creationId xmlns:a16="http://schemas.microsoft.com/office/drawing/2014/main" id="{D14914F3-5D7E-4AD9-A742-D278729EE8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0D3F8-067C-4823-B351-03175E7ADF37}"/>
              </a:ext>
            </a:extLst>
          </p:cNvPr>
          <p:cNvSpPr>
            <a:spLocks noGrp="1"/>
          </p:cNvSpPr>
          <p:nvPr>
            <p:ph type="sldNum" sz="quarter" idx="12"/>
          </p:nvPr>
        </p:nvSpPr>
        <p:spPr/>
        <p:txBody>
          <a:bodyPr/>
          <a:lstStyle/>
          <a:p>
            <a:fld id="{6DE4B880-1D6D-49CD-B6D1-71AFFCD5B697}" type="slidenum">
              <a:rPr lang="en-US" smtClean="0"/>
              <a:t>‹#›</a:t>
            </a:fld>
            <a:endParaRPr lang="en-US"/>
          </a:p>
        </p:txBody>
      </p:sp>
    </p:spTree>
    <p:extLst>
      <p:ext uri="{BB962C8B-B14F-4D97-AF65-F5344CB8AC3E}">
        <p14:creationId xmlns:p14="http://schemas.microsoft.com/office/powerpoint/2010/main" val="2322458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1F1CC9-ACC8-4E0C-AD12-30C63AA85C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E4F1ECF-1874-4050-826D-ECEAF4A2B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BC7217-0C91-4087-B93E-906EFDB630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19EEC-AAC5-4B64-9804-B847E3AA11DA}" type="datetimeFigureOut">
              <a:rPr lang="en-US" smtClean="0"/>
              <a:t>6/14/2021</a:t>
            </a:fld>
            <a:endParaRPr lang="en-US"/>
          </a:p>
        </p:txBody>
      </p:sp>
      <p:sp>
        <p:nvSpPr>
          <p:cNvPr id="5" name="Footer Placeholder 4">
            <a:extLst>
              <a:ext uri="{FF2B5EF4-FFF2-40B4-BE49-F238E27FC236}">
                <a16:creationId xmlns:a16="http://schemas.microsoft.com/office/drawing/2014/main" id="{2F50F61D-3FF3-4FC3-A4CF-D9482B6D03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95C5B9A-9DE2-4F00-B92F-13C958F08B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4B880-1D6D-49CD-B6D1-71AFFCD5B697}" type="slidenum">
              <a:rPr lang="en-US" smtClean="0"/>
              <a:t>‹#›</a:t>
            </a:fld>
            <a:endParaRPr lang="en-US"/>
          </a:p>
        </p:txBody>
      </p:sp>
    </p:spTree>
    <p:extLst>
      <p:ext uri="{BB962C8B-B14F-4D97-AF65-F5344CB8AC3E}">
        <p14:creationId xmlns:p14="http://schemas.microsoft.com/office/powerpoint/2010/main" val="290483789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15 June 2021 6</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ec-21-0134-00-00EC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lstStyle/>
          <a:p>
            <a:r>
              <a:rPr lang="en-US" dirty="0"/>
              <a:t>IEEE 802.11 Wireless Next Generation</a:t>
            </a:r>
          </a:p>
          <a:p>
            <a:pPr lvl="1"/>
            <a:r>
              <a:rPr lang="en-US" dirty="0"/>
              <a:t>Scope: need input from chair</a:t>
            </a:r>
          </a:p>
          <a:p>
            <a:r>
              <a:rPr lang="en-US" dirty="0"/>
              <a:t>IEEE 802.15 Wireless Next Generation</a:t>
            </a:r>
          </a:p>
          <a:p>
            <a:pPr lvl="1"/>
            <a:r>
              <a:rPr lang="en-US" dirty="0"/>
              <a:t>Scope: need input from chair</a:t>
            </a:r>
          </a:p>
          <a:p>
            <a:r>
              <a:rPr lang="en-US" dirty="0"/>
              <a:t>IEEE 802.18, 802.19, 802.24 – need input from chairs</a:t>
            </a:r>
          </a:p>
        </p:txBody>
      </p:sp>
    </p:spTree>
    <p:extLst>
      <p:ext uri="{BB962C8B-B14F-4D97-AF65-F5344CB8AC3E}">
        <p14:creationId xmlns:p14="http://schemas.microsoft.com/office/powerpoint/2010/main" val="443595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sz="3600" dirty="0"/>
              <a:t>b) Date and Time of monthly ad hoc calls</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13:00-14:00 ET (17:00-18:00 UTC) 3rd Tuesday of each month</a:t>
            </a:r>
          </a:p>
          <a:p>
            <a:pPr marL="457200" lvl="1" indent="0">
              <a:buNone/>
            </a:pPr>
            <a:endParaRPr lang="en-US" sz="2000" dirty="0"/>
          </a:p>
          <a:p>
            <a:pPr lvl="1"/>
            <a:r>
              <a:rPr lang="en-US" sz="2000" dirty="0"/>
              <a:t>Next meeting 13:00-14:00 ET Tuesday 20 July 2021</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11</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E518D-80A7-4E2C-B0A0-DAE0D268A282}"/>
              </a:ext>
            </a:extLst>
          </p:cNvPr>
          <p:cNvSpPr>
            <a:spLocks noGrp="1"/>
          </p:cNvSpPr>
          <p:nvPr>
            <p:ph type="title"/>
          </p:nvPr>
        </p:nvSpPr>
        <p:spPr>
          <a:xfrm>
            <a:off x="609600" y="609600"/>
            <a:ext cx="10896600" cy="1143000"/>
          </a:xfrm>
        </p:spPr>
        <p:txBody>
          <a:bodyPr/>
          <a:lstStyle/>
          <a:p>
            <a:pPr algn="l"/>
            <a:r>
              <a:rPr lang="en-US" sz="3600" dirty="0"/>
              <a:t>c) Review action items, draft agenda for our next meeting</a:t>
            </a:r>
          </a:p>
        </p:txBody>
      </p:sp>
      <p:sp>
        <p:nvSpPr>
          <p:cNvPr id="3" name="Content Placeholder 2">
            <a:extLst>
              <a:ext uri="{FF2B5EF4-FFF2-40B4-BE49-F238E27FC236}">
                <a16:creationId xmlns:a16="http://schemas.microsoft.com/office/drawing/2014/main" id="{AE57F6B7-A18B-4E07-BDAA-672EFF42DCD5}"/>
              </a:ext>
            </a:extLst>
          </p:cNvPr>
          <p:cNvSpPr>
            <a:spLocks noGrp="1"/>
          </p:cNvSpPr>
          <p:nvPr>
            <p:ph idx="1"/>
          </p:nvPr>
        </p:nvSpPr>
        <p:spPr/>
        <p:txBody>
          <a:bodyPr/>
          <a:lstStyle/>
          <a:p>
            <a:r>
              <a:rPr lang="en-US" sz="2400" dirty="0"/>
              <a:t>Action Items</a:t>
            </a:r>
          </a:p>
          <a:p>
            <a:pPr lvl="1"/>
            <a:r>
              <a:rPr lang="en-US" sz="2000" dirty="0"/>
              <a:t>Ben (operational efficiency) and Roger( technical coherence) to conduct follow up meetings </a:t>
            </a:r>
          </a:p>
          <a:p>
            <a:pPr lvl="1"/>
            <a:r>
              <a:rPr lang="en-US" sz="2000" dirty="0"/>
              <a:t>Paul to issue notice of the “small scale electronic/in person 802 closing EC meeting”</a:t>
            </a:r>
          </a:p>
          <a:p>
            <a:pPr lvl="1"/>
            <a:r>
              <a:rPr lang="en-US" sz="2000" dirty="0"/>
              <a:t>Paul to schedule a 90 minute panel discussion during July plenary session on joint 802 “next gen” activities and brainstorm on establishing an “802 research forum/outreach”, scope and goals TBD	</a:t>
            </a:r>
          </a:p>
          <a:p>
            <a:pPr marL="457200" lvl="1" indent="0">
              <a:buNone/>
            </a:pPr>
            <a:r>
              <a:rPr lang="en-US" sz="2000" dirty="0"/>
              <a:t>	</a:t>
            </a:r>
          </a:p>
          <a:p>
            <a:r>
              <a:rPr lang="en-US" sz="2400" dirty="0"/>
              <a:t>Draft agenda for next meeting</a:t>
            </a:r>
          </a:p>
          <a:p>
            <a:pPr lvl="1"/>
            <a:r>
              <a:rPr lang="en-US" sz="2000" dirty="0" err="1"/>
              <a:t>Tbd</a:t>
            </a:r>
            <a:endParaRPr lang="en-US" sz="2000" dirty="0"/>
          </a:p>
          <a:p>
            <a:pPr lvl="1"/>
            <a:endParaRPr lang="en-US" sz="2000" dirty="0"/>
          </a:p>
          <a:p>
            <a:pPr marL="0" indent="0">
              <a:buNone/>
            </a:pPr>
            <a:r>
              <a:rPr lang="en-US" sz="2400" dirty="0"/>
              <a:t>d) Adjourn</a:t>
            </a:r>
          </a:p>
        </p:txBody>
      </p:sp>
      <p:sp>
        <p:nvSpPr>
          <p:cNvPr id="4" name="Slide Number Placeholder 3">
            <a:extLst>
              <a:ext uri="{FF2B5EF4-FFF2-40B4-BE49-F238E27FC236}">
                <a16:creationId xmlns:a16="http://schemas.microsoft.com/office/drawing/2014/main" id="{55610985-270B-4D97-A7D6-FF76BE8B9F77}"/>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4011659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13</a:t>
            </a:fld>
            <a:endParaRPr lang="en-US"/>
          </a:p>
        </p:txBody>
      </p:sp>
    </p:spTree>
    <p:extLst>
      <p:ext uri="{BB962C8B-B14F-4D97-AF65-F5344CB8AC3E}">
        <p14:creationId xmlns:p14="http://schemas.microsoft.com/office/powerpoint/2010/main" val="3532695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828800"/>
            <a:ext cx="11049000" cy="4648200"/>
          </a:xfrm>
        </p:spPr>
        <p:txBody>
          <a:bodyPr/>
          <a:lstStyle/>
          <a:p>
            <a:pPr marL="0" indent="0">
              <a:buNone/>
            </a:pPr>
            <a:r>
              <a:rPr lang="en-US" sz="2400" dirty="0"/>
              <a:t>Recent EC reflector exchange on hybrid meetings</a:t>
            </a:r>
            <a:endParaRPr lang="en-US" sz="1400" dirty="0"/>
          </a:p>
          <a:p>
            <a:pPr lvl="1"/>
            <a:r>
              <a:rPr lang="en-US" sz="2000" dirty="0"/>
              <a:t>Uncertainty when 100% in-person meetings may resume, hybrid remote/in-person meetings should be considered</a:t>
            </a:r>
          </a:p>
          <a:p>
            <a:pPr lvl="1"/>
            <a:r>
              <a:rPr lang="en-US" sz="2000" dirty="0"/>
              <a:t>Some observations based on EC reflector traffic</a:t>
            </a:r>
          </a:p>
          <a:p>
            <a:pPr lvl="2"/>
            <a:r>
              <a:rPr lang="en-US" sz="1600" dirty="0"/>
              <a:t>Stay with 100% on-line meetings until 100% in person meetings resume </a:t>
            </a:r>
          </a:p>
          <a:p>
            <a:pPr lvl="3"/>
            <a:r>
              <a:rPr lang="en-US" sz="1600" dirty="0"/>
              <a:t>to maintain fairness and equality of participation</a:t>
            </a:r>
            <a:endParaRPr lang="en-US" sz="1200" dirty="0"/>
          </a:p>
          <a:p>
            <a:pPr lvl="2"/>
            <a:r>
              <a:rPr lang="en-US" sz="1600" dirty="0"/>
              <a:t>Hybrid meetings logistics may be complex, difficult and expensive to implement</a:t>
            </a:r>
          </a:p>
          <a:p>
            <a:pPr lvl="2"/>
            <a:r>
              <a:rPr lang="en-US" sz="1600" dirty="0"/>
              <a:t>Requirements for hybrid meetings need to be developed and agreed upon</a:t>
            </a:r>
          </a:p>
          <a:p>
            <a:pPr lvl="2"/>
            <a:r>
              <a:rPr lang="en-US" sz="1600" dirty="0"/>
              <a:t>Temporary or permanent?</a:t>
            </a:r>
          </a:p>
          <a:p>
            <a:pPr lvl="2"/>
            <a:r>
              <a:rPr lang="en-US" sz="1600" dirty="0"/>
              <a:t>802 LMSC policies would need revision</a:t>
            </a:r>
          </a:p>
          <a:p>
            <a:pPr lvl="2"/>
            <a:r>
              <a:rPr lang="en-US" sz="1600" dirty="0"/>
              <a:t>IEEE Meetings, Conferences and Events (MCE) will implement hybrid meetings – can 802 leverage their experience?</a:t>
            </a:r>
          </a:p>
          <a:p>
            <a:pPr lvl="2"/>
            <a:r>
              <a:rPr lang="en-US" sz="1600" dirty="0"/>
              <a:t>etc.</a:t>
            </a:r>
          </a:p>
          <a:p>
            <a:pPr lvl="1"/>
            <a:endParaRPr lang="en-US" sz="2000" dirty="0"/>
          </a:p>
          <a:p>
            <a:pPr marL="914400" lvl="1" indent="-457200">
              <a:buFont typeface="+mj-lt"/>
              <a:buAutoNum type="arabicPeriod" startAt="5"/>
            </a:pPr>
            <a:endParaRPr lang="en-US" sz="14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dirty="0"/>
          </a:p>
        </p:txBody>
      </p:sp>
      <p:sp>
        <p:nvSpPr>
          <p:cNvPr id="8" name="Title 1">
            <a:extLst>
              <a:ext uri="{FF2B5EF4-FFF2-40B4-BE49-F238E27FC236}">
                <a16:creationId xmlns:a16="http://schemas.microsoft.com/office/drawing/2014/main" id="{E4687455-CAB8-41D5-AAC1-2F11D30B72B9}"/>
              </a:ext>
            </a:extLst>
          </p:cNvPr>
          <p:cNvSpPr>
            <a:spLocks noGrp="1"/>
          </p:cNvSpPr>
          <p:nvPr>
            <p:ph type="title"/>
          </p:nvPr>
        </p:nvSpPr>
        <p:spPr>
          <a:xfrm>
            <a:off x="381000" y="609600"/>
            <a:ext cx="11201400" cy="1143000"/>
          </a:xfrm>
        </p:spPr>
        <p:txBody>
          <a:bodyPr/>
          <a:lstStyle/>
          <a:p>
            <a:pPr algn="l"/>
            <a:r>
              <a:rPr lang="en-US" sz="3600" dirty="0"/>
              <a:t>Hybrid Meeting Evaluation ad hoc status </a:t>
            </a:r>
          </a:p>
        </p:txBody>
      </p:sp>
    </p:spTree>
    <p:extLst>
      <p:ext uri="{BB962C8B-B14F-4D97-AF65-F5344CB8AC3E}">
        <p14:creationId xmlns:p14="http://schemas.microsoft.com/office/powerpoint/2010/main" val="422555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457200" y="180753"/>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Draft revised 802 scope  -- </a:t>
            </a:r>
            <a:br>
              <a:rPr lang="en-US" sz="3600" dirty="0"/>
            </a:br>
            <a:r>
              <a:rPr lang="en-US" sz="3600" dirty="0"/>
              <a:t>to be integrated in 802 Chair’s Guidelines</a:t>
            </a:r>
            <a:endParaRPr lang="en-US" sz="4000" dirty="0"/>
          </a:p>
        </p:txBody>
      </p:sp>
      <p:sp>
        <p:nvSpPr>
          <p:cNvPr id="3" name="Content Placeholder 2"/>
          <p:cNvSpPr>
            <a:spLocks noGrp="1"/>
          </p:cNvSpPr>
          <p:nvPr>
            <p:ph idx="1"/>
          </p:nvPr>
        </p:nvSpPr>
        <p:spPr>
          <a:xfrm>
            <a:off x="609600" y="1323753"/>
            <a:ext cx="10896600" cy="4648200"/>
          </a:xfrm>
        </p:spPr>
        <p:txBody>
          <a:bodyPr/>
          <a:lstStyle/>
          <a:p>
            <a:pPr marL="457200" lvl="1" indent="0">
              <a:buNone/>
            </a:pPr>
            <a:r>
              <a:rPr lang="en-US" sz="2000" dirty="0"/>
              <a:t>IEEE 802 develops and maintain standards specifying data link and physical layer protocols to support packet transmission and delivery among network-layer clients.</a:t>
            </a:r>
          </a:p>
          <a:p>
            <a:pPr lvl="1">
              <a:buFont typeface="Wingdings" panose="05000000000000000000" pitchFamily="2" charset="2"/>
              <a:buChar char="§"/>
            </a:pPr>
            <a:r>
              <a:rPr lang="en-US" sz="2000" dirty="0"/>
              <a:t>Protocols are specified for various physical channels with sufficient detail to allow multivendor interoperability across the interfaces to the communication medium.</a:t>
            </a:r>
          </a:p>
          <a:p>
            <a:pPr lvl="1">
              <a:buFont typeface="Wingdings" panose="05000000000000000000" pitchFamily="2" charset="2"/>
              <a:buChar char="§"/>
            </a:pPr>
            <a:r>
              <a:rPr lang="en-US" sz="2000" dirty="0"/>
              <a:t> Interoperability is also specified for transmission of network-layer packets via a set of data links.</a:t>
            </a:r>
          </a:p>
          <a:p>
            <a:pPr lvl="1">
              <a:buFont typeface="Wingdings" panose="05000000000000000000" pitchFamily="2" charset="2"/>
              <a:buChar char="§"/>
            </a:pPr>
            <a:r>
              <a:rPr lang="en-US" sz="2000" dirty="0"/>
              <a:t>Supplementary specifications detail related functionality, including control, management, channel coexistence, and power distribution.</a:t>
            </a:r>
          </a:p>
          <a:p>
            <a:pPr lvl="1">
              <a:buFont typeface="Wingdings" panose="05000000000000000000" pitchFamily="2" charset="2"/>
              <a:buChar char="§"/>
            </a:pPr>
            <a:r>
              <a:rPr lang="en-US" sz="2000" dirty="0"/>
              <a:t>Supporting outputs include future-looking documentation, standards body interactions, and regulatory contributions.</a:t>
            </a:r>
            <a:br>
              <a:rPr lang="en-US" sz="2000" dirty="0"/>
            </a:br>
            <a:endParaRPr lang="en-US" sz="1800" dirty="0"/>
          </a:p>
          <a:p>
            <a:pPr marL="457200" lvl="1" indent="0">
              <a:buNone/>
            </a:pPr>
            <a:r>
              <a:rPr lang="en-US" sz="1800" dirty="0"/>
              <a:t>Current IEEE Computer Society 802 LMSC scope:</a:t>
            </a:r>
          </a:p>
          <a:p>
            <a:pPr marL="857250" lvl="2" indent="0">
              <a:buNone/>
            </a:pPr>
            <a:r>
              <a:rPr lang="en-US" sz="1400" dirty="0"/>
              <a:t>The scope of the Standards Committee is to develop and maintain networking standards, recommended practices and guides for local, metropolitan, and other area networks, using an open and accredited process, and to advocate them on a global basis.  Its technical scope is intended to be flexible and is ultimately determined by the sum of its approved PARs.</a:t>
            </a:r>
          </a:p>
          <a:p>
            <a:pPr marL="457200" lvl="1" indent="0">
              <a:buNone/>
            </a:pPr>
            <a:r>
              <a:rPr lang="en-US" sz="1800" dirty="0"/>
              <a:t>Compare to IEEE Communication Society/</a:t>
            </a:r>
            <a:r>
              <a:rPr lang="en-US" sz="1800" dirty="0" err="1"/>
              <a:t>AccessCore</a:t>
            </a:r>
            <a:r>
              <a:rPr lang="en-US" sz="1800" dirty="0"/>
              <a:t> Standards Committee scope:</a:t>
            </a:r>
          </a:p>
          <a:p>
            <a:pPr marL="857250" lvl="2" indent="0">
              <a:buNone/>
            </a:pPr>
            <a:r>
              <a:rPr lang="en-US" sz="1400" dirty="0"/>
              <a:t>The scope of the Sponsor is to develop and maintain standards covering: access communications networks, core communications networks, other related areas</a:t>
            </a:r>
          </a:p>
          <a:p>
            <a:pPr marL="857250" lvl="2" indent="0">
              <a:buNone/>
            </a:pPr>
            <a:endParaRPr lang="en-US" sz="14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dirty="0"/>
          </a:p>
        </p:txBody>
      </p:sp>
    </p:spTree>
    <p:extLst>
      <p:ext uri="{BB962C8B-B14F-4D97-AF65-F5344CB8AC3E}">
        <p14:creationId xmlns:p14="http://schemas.microsoft.com/office/powerpoint/2010/main" val="324386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ground rules</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600"/>
            <a:ext cx="10363200" cy="4114800"/>
          </a:xfrm>
          <a:noFill/>
        </p:spPr>
        <p:txBody>
          <a:bodyPr/>
          <a:lstStyle/>
          <a:p>
            <a:pPr marL="514350" indent="-514350">
              <a:buFont typeface="+mj-lt"/>
              <a:buAutoNum type="alphaLcParenR"/>
            </a:pPr>
            <a:r>
              <a:rPr lang="en-US" sz="2400" dirty="0"/>
              <a:t>Review progress of ‘Areas of Focus’ sub ad </a:t>
            </a:r>
            <a:r>
              <a:rPr lang="en-US" sz="2400" dirty="0" err="1"/>
              <a:t>hocs</a:t>
            </a:r>
            <a:r>
              <a:rPr lang="en-US" sz="2400" dirty="0"/>
              <a:t> </a:t>
            </a:r>
          </a:p>
          <a:p>
            <a:pPr marL="1314450" lvl="2" indent="-457200">
              <a:buFont typeface="+mj-lt"/>
              <a:buAutoNum type="arabicPeriod"/>
            </a:pPr>
            <a:r>
              <a:rPr lang="en-US" sz="2000" dirty="0"/>
              <a:t>Operational Efficiency – </a:t>
            </a:r>
            <a:r>
              <a:rPr lang="en-US" sz="2000" dirty="0" err="1"/>
              <a:t>BenR</a:t>
            </a:r>
            <a:r>
              <a:rPr lang="en-US" sz="2000" b="1" dirty="0"/>
              <a:t>,</a:t>
            </a:r>
            <a:endParaRPr lang="en-US" sz="1800" b="1" dirty="0"/>
          </a:p>
          <a:p>
            <a:pPr marL="1314450" lvl="2" indent="-457200">
              <a:buFont typeface="+mj-lt"/>
              <a:buAutoNum type="arabicPeriod"/>
            </a:pPr>
            <a:r>
              <a:rPr lang="en-US" sz="1800" dirty="0"/>
              <a:t>Quality Standards -- </a:t>
            </a:r>
            <a:r>
              <a:rPr lang="en-US" sz="1800" dirty="0" err="1"/>
              <a:t>GeoffT</a:t>
            </a:r>
            <a:r>
              <a:rPr lang="en-US" sz="1800" dirty="0"/>
              <a:t> and </a:t>
            </a:r>
            <a:r>
              <a:rPr lang="en-US" sz="1800" dirty="0" err="1"/>
              <a:t>ApurvaM</a:t>
            </a:r>
            <a:r>
              <a:rPr lang="en-US" sz="1800" dirty="0"/>
              <a:t>, </a:t>
            </a:r>
          </a:p>
          <a:p>
            <a:pPr marL="1314450" lvl="2" indent="-457200">
              <a:buFont typeface="+mj-lt"/>
              <a:buAutoNum type="arabicPeriod"/>
            </a:pPr>
            <a:r>
              <a:rPr lang="en-US" sz="1800" dirty="0"/>
              <a:t>External Influence – </a:t>
            </a:r>
            <a:r>
              <a:rPr lang="en-US" sz="1800" dirty="0" err="1"/>
              <a:t>TuncerB</a:t>
            </a:r>
            <a:r>
              <a:rPr lang="en-US" sz="1800" dirty="0"/>
              <a:t>,</a:t>
            </a:r>
          </a:p>
          <a:p>
            <a:pPr marL="1314450" lvl="2" indent="-457200">
              <a:buFont typeface="+mj-lt"/>
              <a:buAutoNum type="arabicPeriod"/>
            </a:pPr>
            <a:r>
              <a:rPr lang="en-US" sz="1800" b="1" dirty="0"/>
              <a:t>Strategic Planning – </a:t>
            </a:r>
            <a:r>
              <a:rPr lang="en-US" sz="1800" b="1" dirty="0" err="1"/>
              <a:t>PaulN</a:t>
            </a:r>
            <a:r>
              <a:rPr lang="en-US" sz="1800" b="1" dirty="0"/>
              <a:t>,</a:t>
            </a:r>
          </a:p>
          <a:p>
            <a:pPr marL="1314450" lvl="2" indent="-457200">
              <a:buFont typeface="+mj-lt"/>
              <a:buAutoNum type="arabicPeriod"/>
            </a:pPr>
            <a:r>
              <a:rPr lang="en-US" sz="1800" b="1" dirty="0"/>
              <a:t>Technical Coherence – </a:t>
            </a:r>
            <a:r>
              <a:rPr lang="en-US" sz="1800" b="1" dirty="0" err="1"/>
              <a:t>RogerM</a:t>
            </a:r>
            <a:r>
              <a:rPr lang="en-US" sz="1800" b="1" dirty="0"/>
              <a:t>, </a:t>
            </a:r>
            <a:r>
              <a:rPr lang="en-US" sz="1800" b="1" dirty="0" err="1"/>
              <a:t>GlennP</a:t>
            </a:r>
            <a:r>
              <a:rPr lang="en-US" sz="1800" b="1" dirty="0"/>
              <a:t>,</a:t>
            </a:r>
          </a:p>
          <a:p>
            <a:pPr marL="1314450" lvl="2" indent="-457200">
              <a:buFont typeface="+mj-lt"/>
              <a:buAutoNum type="arabicPeriod"/>
            </a:pPr>
            <a:r>
              <a:rPr lang="en-US" sz="1800" dirty="0"/>
              <a:t>Hybrid Meeting Evaluation ad hoc – </a:t>
            </a:r>
            <a:r>
              <a:rPr lang="en-US" sz="1800" dirty="0" err="1"/>
              <a:t>JonR</a:t>
            </a:r>
            <a:r>
              <a:rPr lang="en-US" sz="1800" dirty="0"/>
              <a:t>,</a:t>
            </a:r>
          </a:p>
          <a:p>
            <a:pPr marL="1314450" lvl="2" indent="-457200">
              <a:buFont typeface="+mj-lt"/>
              <a:buAutoNum type="arabicPeriod"/>
            </a:pPr>
            <a:r>
              <a:rPr lang="en-US" sz="1800" dirty="0"/>
              <a:t>802 Scope – </a:t>
            </a:r>
            <a:r>
              <a:rPr lang="en-US" sz="1800" dirty="0" err="1"/>
              <a:t>RogerM</a:t>
            </a:r>
            <a:r>
              <a:rPr lang="en-US" sz="1800" dirty="0"/>
              <a:t> (complete)</a:t>
            </a:r>
            <a:endParaRPr lang="en-US" sz="2400" dirty="0"/>
          </a:p>
          <a:p>
            <a:pPr marL="514350" indent="-514350">
              <a:buFont typeface="+mj-lt"/>
              <a:buAutoNum type="alphaLcParenR"/>
            </a:pPr>
            <a:r>
              <a:rPr lang="en-US" sz="2400" dirty="0"/>
              <a:t>Monthly meeting reminder: (1 min)</a:t>
            </a:r>
            <a:br>
              <a:rPr lang="en-US" sz="2400" dirty="0"/>
            </a:br>
            <a:r>
              <a:rPr lang="en-US" sz="1800" dirty="0"/>
              <a:t>default -- 13:00-14:00 ET 3rd Tuesday of each month in 2021</a:t>
            </a:r>
            <a:br>
              <a:rPr lang="en-US" sz="1800" dirty="0"/>
            </a:br>
            <a:r>
              <a:rPr lang="en-US" sz="1800" dirty="0"/>
              <a:t> </a:t>
            </a:r>
            <a:r>
              <a:rPr lang="en-US" sz="1800" strike="sngStrike" dirty="0"/>
              <a:t>15Dec20, 19Jan, 16Feb, 16Mar, 20Apr, 15Jun,</a:t>
            </a:r>
            <a:r>
              <a:rPr lang="en-US" sz="1800" dirty="0"/>
              <a:t> 20Jul, 17Aug, 21Sep, 19Oct, 16Nov, 21Dec</a:t>
            </a:r>
            <a:endParaRPr lang="en-US" sz="2400" dirty="0"/>
          </a:p>
          <a:p>
            <a:pPr marL="514350" indent="-514350">
              <a:buFont typeface="+mj-lt"/>
              <a:buAutoNum type="alphaLcParenR"/>
            </a:pPr>
            <a:r>
              <a:rPr lang="en-US" sz="2400" dirty="0"/>
              <a:t>Action item review, draft agenda for next meeting (~5 min)</a:t>
            </a:r>
          </a:p>
          <a:p>
            <a:pPr marL="514350" indent="-514350">
              <a:buFont typeface="+mj-lt"/>
              <a:buAutoNum type="alphaLcParenR"/>
            </a:pPr>
            <a:r>
              <a:rPr lang="en-US" sz="2400" dirty="0"/>
              <a:t>Adjourn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9779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800100" lvl="1" indent="-342900">
              <a:buFont typeface="+mj-lt"/>
              <a:buAutoNum type="arabicPeriod"/>
            </a:pPr>
            <a:r>
              <a:rPr lang="en-US" sz="2400" dirty="0"/>
              <a:t>Operational Efficiency (Area for Improvement) </a:t>
            </a:r>
            <a:r>
              <a:rPr lang="en-US" sz="2400" dirty="0" err="1"/>
              <a:t>BenR</a:t>
            </a:r>
            <a:endParaRPr lang="en-US" sz="2400" dirty="0"/>
          </a:p>
          <a:p>
            <a:pPr marL="1200150" lvl="2" indent="-342900">
              <a:buFont typeface="+mj-lt"/>
              <a:buAutoNum type="arabicPeriod"/>
            </a:pPr>
            <a:r>
              <a:rPr lang="en-US" sz="2000" dirty="0"/>
              <a:t>Reducing the time to get PARs approved; timely approval by </a:t>
            </a:r>
            <a:r>
              <a:rPr lang="en-US" sz="2000" dirty="0" err="1"/>
              <a:t>NesCom</a:t>
            </a:r>
            <a:r>
              <a:rPr lang="en-US" sz="2000" dirty="0"/>
              <a:t> and SASB</a:t>
            </a:r>
          </a:p>
          <a:p>
            <a:pPr marL="1200150" lvl="2" indent="-342900">
              <a:buFont typeface="+mj-lt"/>
              <a:buAutoNum type="arabicPeriod"/>
            </a:pPr>
            <a:r>
              <a:rPr lang="en-US" sz="2000" dirty="0"/>
              <a:t>Training new groups/individuals.  Maybe it would make us a preferred organization in which to start new standards, beyond those areas where we are well established.</a:t>
            </a:r>
          </a:p>
          <a:p>
            <a:pPr marL="1200150" lvl="2" indent="-342900">
              <a:buFont typeface="+mj-lt"/>
              <a:buAutoNum type="arabicPeriod"/>
            </a:pPr>
            <a:r>
              <a:rPr lang="en-US" sz="2000" dirty="0"/>
              <a:t>See 05APR2021 slide deck https://mentor.ieee.org/802-ec/dcn/21/ec-21-0085-00-00EC-sub-adhoc-opef-march-5-2021.pptx</a:t>
            </a:r>
            <a:endParaRPr lang="en-US" sz="1800" dirty="0"/>
          </a:p>
          <a:p>
            <a:pPr marL="800100" lvl="1" indent="-342900">
              <a:buFont typeface="+mj-lt"/>
              <a:buAutoNum type="arabicPeriod"/>
            </a:pPr>
            <a:r>
              <a:rPr lang="en-US" sz="2400" dirty="0"/>
              <a:t>Quality Standards (Maintain Good Performance) </a:t>
            </a:r>
            <a:r>
              <a:rPr lang="en-US" sz="2400" dirty="0" err="1"/>
              <a:t>GeoffT</a:t>
            </a:r>
            <a:r>
              <a:rPr lang="en-US" sz="2400" dirty="0"/>
              <a:t> &amp; </a:t>
            </a:r>
            <a:r>
              <a:rPr lang="en-US" sz="2400" dirty="0" err="1"/>
              <a:t>ApurvaM</a:t>
            </a:r>
            <a:endParaRPr lang="en-US" sz="2400" dirty="0"/>
          </a:p>
          <a:p>
            <a:pPr marL="1200150" lvl="2" indent="-342900">
              <a:buFont typeface="+mj-lt"/>
              <a:buAutoNum type="arabicPeriod"/>
            </a:pPr>
            <a:r>
              <a:rPr lang="en-US" sz="2000" dirty="0"/>
              <a:t>Maintain our high-quality PAR review process, if we make any changes to the process</a:t>
            </a:r>
          </a:p>
          <a:p>
            <a:pPr marL="1200150" lvl="2" indent="-342900">
              <a:buFont typeface="+mj-lt"/>
              <a:buAutoNum type="arabicPeriod"/>
            </a:pPr>
            <a:r>
              <a:rPr lang="en-US" sz="2000" dirty="0"/>
              <a:t>Discuss the Technical Review ideas mentioned on the call, and maybe that is an area for improvement</a:t>
            </a:r>
            <a:endParaRPr lang="en-US" sz="1800" dirty="0"/>
          </a:p>
          <a:p>
            <a:pPr marL="800100" lvl="1" indent="-342900">
              <a:buFont typeface="+mj-lt"/>
              <a:buAutoNum type="arabicPeriod"/>
            </a:pPr>
            <a:r>
              <a:rPr lang="en-US" sz="2400" dirty="0"/>
              <a:t>External Influence (Maintain Good Performance) </a:t>
            </a:r>
            <a:r>
              <a:rPr lang="en-US" sz="2400" dirty="0" err="1"/>
              <a:t>TuncerB</a:t>
            </a:r>
            <a:endParaRPr lang="en-US" sz="2400" dirty="0"/>
          </a:p>
          <a:p>
            <a:pPr marL="1200150" lvl="2" indent="-342900">
              <a:buFont typeface="+mj-lt"/>
              <a:buAutoNum type="arabicPeriod"/>
            </a:pPr>
            <a:r>
              <a:rPr lang="en-US" sz="2000" dirty="0"/>
              <a:t>A unified 802 submissions to Regulatory Bodies is good.  We probably want to maintain that strong process.</a:t>
            </a:r>
            <a:endParaRPr lang="en-US" sz="2800" dirty="0"/>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a.1) Areas of Focus sub ad hoc status update reports</a:t>
            </a:r>
          </a:p>
        </p:txBody>
      </p:sp>
    </p:spTree>
    <p:extLst>
      <p:ext uri="{BB962C8B-B14F-4D97-AF65-F5344CB8AC3E}">
        <p14:creationId xmlns:p14="http://schemas.microsoft.com/office/powerpoint/2010/main" val="328528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10896600" cy="4648200"/>
          </a:xfrm>
        </p:spPr>
        <p:txBody>
          <a:bodyPr/>
          <a:lstStyle/>
          <a:p>
            <a:pPr marL="914400" lvl="1" indent="-457200">
              <a:buFont typeface="+mj-lt"/>
              <a:buAutoNum type="arabicPeriod" startAt="4"/>
            </a:pPr>
            <a:r>
              <a:rPr lang="en-US" sz="2400" dirty="0"/>
              <a:t>Strategic Planning. </a:t>
            </a:r>
            <a:r>
              <a:rPr lang="en-US" sz="2400" dirty="0" err="1"/>
              <a:t>PaulN</a:t>
            </a:r>
            <a:endParaRPr lang="en-US" sz="2400" dirty="0"/>
          </a:p>
          <a:p>
            <a:pPr marL="1200150" lvl="2" indent="-342900">
              <a:buFont typeface="+mj-lt"/>
              <a:buAutoNum type="arabicPeriod"/>
            </a:pPr>
            <a:r>
              <a:rPr lang="en-US" sz="2000" dirty="0"/>
              <a:t>incubation of emerging areas, collaboration with internal and external Organizational Units to the IEEE, public visibility</a:t>
            </a:r>
          </a:p>
          <a:p>
            <a:pPr marL="800100" lvl="1" indent="-342900">
              <a:buFont typeface="+mj-lt"/>
              <a:buAutoNum type="arabicPeriod" startAt="4"/>
            </a:pPr>
            <a:r>
              <a:rPr lang="en-US" sz="2400" dirty="0"/>
              <a:t>Maintain and enhance technical coherence and coordination across groups. </a:t>
            </a:r>
            <a:r>
              <a:rPr lang="en-US" sz="2400" dirty="0" err="1"/>
              <a:t>GlennP</a:t>
            </a:r>
            <a:r>
              <a:rPr lang="en-US" sz="2400" dirty="0"/>
              <a:t>, </a:t>
            </a:r>
            <a:r>
              <a:rPr lang="en-US" sz="2400" dirty="0" err="1"/>
              <a:t>RogerM</a:t>
            </a:r>
            <a:endParaRPr lang="en-US" sz="2400" dirty="0"/>
          </a:p>
          <a:p>
            <a:pPr marL="1314450" lvl="2" indent="-457200">
              <a:buFont typeface="+mj-lt"/>
              <a:buAutoNum type="arabicPeriod"/>
            </a:pPr>
            <a:r>
              <a:rPr lang="en-US" sz="2000" dirty="0"/>
              <a:t>Feedback on ec-21-0068-01-00EC.pptx “Technical Coherence” history, architecture, current situation, going forward</a:t>
            </a:r>
          </a:p>
          <a:p>
            <a:pPr marL="800100" lvl="1" indent="-342900">
              <a:buFont typeface="+mj-lt"/>
              <a:buAutoNum type="arabicPeriod" startAt="4"/>
            </a:pPr>
            <a:r>
              <a:rPr lang="en-US" sz="2400" dirty="0"/>
              <a:t>Hybrid Meeting Evaluation. </a:t>
            </a:r>
            <a:r>
              <a:rPr lang="en-US" sz="2400" dirty="0" err="1"/>
              <a:t>JonR</a:t>
            </a:r>
            <a:endParaRPr lang="en-US" sz="2400" dirty="0"/>
          </a:p>
          <a:p>
            <a:pPr marL="1314450" lvl="2" indent="-457200">
              <a:buFont typeface="+mj-lt"/>
              <a:buAutoNum type="arabicPeriod"/>
            </a:pPr>
            <a:r>
              <a:rPr lang="en-US" sz="2000" dirty="0"/>
              <a:t>Assess what it will take to enable hybrid remote/in-person meetings given the uncertainty of when exclusively in-person meetings will resume, if ever</a:t>
            </a:r>
          </a:p>
          <a:p>
            <a:pPr marL="800100" lvl="1" indent="-342900">
              <a:buFont typeface="+mj-lt"/>
              <a:buAutoNum type="arabicPeriod" startAt="4"/>
            </a:pPr>
            <a:r>
              <a:rPr lang="en-US" sz="2400" dirty="0"/>
              <a:t>Revise 802 Scope. </a:t>
            </a:r>
            <a:r>
              <a:rPr lang="en-US" sz="2400" dirty="0" err="1"/>
              <a:t>RogerM</a:t>
            </a:r>
            <a:r>
              <a:rPr lang="en-US" sz="2400" dirty="0"/>
              <a:t> (complete – pending integration into Chair’s Guidelines)</a:t>
            </a:r>
            <a:endParaRPr lang="en-US" dirty="0"/>
          </a:p>
          <a:p>
            <a:pPr lvl="1"/>
            <a:endParaRPr lang="en-US" dirty="0"/>
          </a:p>
          <a:p>
            <a:pPr lvl="2"/>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
        <p:nvSpPr>
          <p:cNvPr id="7" name="Title 1">
            <a:extLst>
              <a:ext uri="{FF2B5EF4-FFF2-40B4-BE49-F238E27FC236}">
                <a16:creationId xmlns:a16="http://schemas.microsoft.com/office/drawing/2014/main" id="{98D28319-29FC-4C6E-8134-24586112A68B}"/>
              </a:ext>
            </a:extLst>
          </p:cNvPr>
          <p:cNvSpPr>
            <a:spLocks noGrp="1"/>
          </p:cNvSpPr>
          <p:nvPr>
            <p:ph type="title"/>
          </p:nvPr>
        </p:nvSpPr>
        <p:spPr>
          <a:xfrm>
            <a:off x="381000" y="180109"/>
            <a:ext cx="11201400" cy="1143000"/>
          </a:xfrm>
        </p:spPr>
        <p:txBody>
          <a:bodyPr/>
          <a:lstStyle/>
          <a:p>
            <a:pPr algn="l"/>
            <a:r>
              <a:rPr lang="en-US" sz="3600" dirty="0"/>
              <a:t>a.2) Areas of Focus sub ad hoc status update reports</a:t>
            </a:r>
          </a:p>
        </p:txBody>
      </p:sp>
    </p:spTree>
    <p:extLst>
      <p:ext uri="{BB962C8B-B14F-4D97-AF65-F5344CB8AC3E}">
        <p14:creationId xmlns:p14="http://schemas.microsoft.com/office/powerpoint/2010/main" val="3697554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74E2C-263C-44E3-9D97-24CA59A975FD}"/>
              </a:ext>
            </a:extLst>
          </p:cNvPr>
          <p:cNvSpPr>
            <a:spLocks noGrp="1"/>
          </p:cNvSpPr>
          <p:nvPr>
            <p:ph type="title"/>
          </p:nvPr>
        </p:nvSpPr>
        <p:spPr/>
        <p:txBody>
          <a:bodyPr/>
          <a:lstStyle/>
          <a:p>
            <a:r>
              <a:rPr lang="en-US" dirty="0"/>
              <a:t>Strategy discussion</a:t>
            </a:r>
          </a:p>
        </p:txBody>
      </p:sp>
      <p:sp>
        <p:nvSpPr>
          <p:cNvPr id="3" name="Content Placeholder 2">
            <a:extLst>
              <a:ext uri="{FF2B5EF4-FFF2-40B4-BE49-F238E27FC236}">
                <a16:creationId xmlns:a16="http://schemas.microsoft.com/office/drawing/2014/main" id="{F99B035C-0793-49A0-A72F-A43C95C1267A}"/>
              </a:ext>
            </a:extLst>
          </p:cNvPr>
          <p:cNvSpPr>
            <a:spLocks noGrp="1"/>
          </p:cNvSpPr>
          <p:nvPr>
            <p:ph idx="1"/>
          </p:nvPr>
        </p:nvSpPr>
        <p:spPr/>
        <p:txBody>
          <a:bodyPr/>
          <a:lstStyle/>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Current situation: 802 is bottoms up driven</a:t>
            </a:r>
            <a:endParaRPr lang="en-US" sz="2400" kern="1200" dirty="0">
              <a:solidFill>
                <a:prstClr val="black"/>
              </a:solidFill>
              <a:latin typeface="Calibri" panose="020F0502020204030204"/>
            </a:endParaRP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Stakeholders bring project proposals to 802 and kick off projects within 12 months of the initial proposal.</a:t>
            </a: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‘Bottoms up’ has worked extremely well for decades.</a:t>
            </a:r>
          </a:p>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Possible improvement: coordinate future looking 802 activities</a:t>
            </a:r>
            <a:endParaRPr lang="en-US" sz="2400" kern="1200" dirty="0">
              <a:solidFill>
                <a:prstClr val="black"/>
              </a:solidFill>
              <a:latin typeface="Calibri" panose="020F0502020204030204"/>
            </a:endParaRP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Share 802’s ‘next gen’ activities at joint session at the July plenary</a:t>
            </a: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Encourage researchers to share advanced technologies, networking concepts and applications that may eventually be incorporated into 802 projects</a:t>
            </a: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Who would be interested in investing time in this task?</a:t>
            </a:r>
          </a:p>
          <a:p>
            <a:pPr marL="862013" lvl="1" indent="-228600" eaLnBrk="1" fontAlgn="auto" hangingPunct="1">
              <a:lnSpc>
                <a:spcPct val="90000"/>
              </a:lnSpc>
              <a:spcBef>
                <a:spcPts val="500"/>
              </a:spcBef>
              <a:spcAft>
                <a:spcPts val="0"/>
              </a:spcAft>
              <a:buFontTx/>
              <a:buChar char="-"/>
            </a:pPr>
            <a:r>
              <a:rPr lang="en-US" sz="2000" kern="1200" dirty="0">
                <a:solidFill>
                  <a:prstClr val="black"/>
                </a:solidFill>
                <a:latin typeface="Calibri" panose="020F0502020204030204"/>
                <a:ea typeface="+mn-ea"/>
                <a:cs typeface="+mn-cs"/>
              </a:rPr>
              <a:t>future looking (5+ year) potential stakeholders to 802</a:t>
            </a:r>
          </a:p>
          <a:p>
            <a:pPr marL="1319213" lvl="2" eaLnBrk="1" fontAlgn="auto" hangingPunct="1">
              <a:lnSpc>
                <a:spcPct val="90000"/>
              </a:lnSpc>
              <a:spcBef>
                <a:spcPts val="500"/>
              </a:spcBef>
              <a:spcAft>
                <a:spcPts val="0"/>
              </a:spcAft>
              <a:buFontTx/>
              <a:buChar char="-"/>
            </a:pPr>
            <a:r>
              <a:rPr lang="en-US" sz="1700" kern="1200" dirty="0">
                <a:solidFill>
                  <a:prstClr val="black"/>
                </a:solidFill>
                <a:latin typeface="Calibri" panose="020F0502020204030204"/>
                <a:ea typeface="+mn-ea"/>
                <a:cs typeface="+mn-cs"/>
              </a:rPr>
              <a:t>Academics, Researchers, Corporate Strategic Planners, etc.</a:t>
            </a:r>
            <a:endParaRPr lang="en-US" dirty="0"/>
          </a:p>
        </p:txBody>
      </p:sp>
      <p:sp>
        <p:nvSpPr>
          <p:cNvPr id="4" name="Slide Number Placeholder 3">
            <a:extLst>
              <a:ext uri="{FF2B5EF4-FFF2-40B4-BE49-F238E27FC236}">
                <a16:creationId xmlns:a16="http://schemas.microsoft.com/office/drawing/2014/main" id="{E0A8A19A-A834-45C0-8847-FDD2FFE3FDE0}"/>
              </a:ext>
            </a:extLst>
          </p:cNvPr>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411587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C637-4251-4C1F-9D84-0D24BF4DEDE4}"/>
              </a:ext>
            </a:extLst>
          </p:cNvPr>
          <p:cNvSpPr>
            <a:spLocks noGrp="1"/>
          </p:cNvSpPr>
          <p:nvPr>
            <p:ph type="title"/>
          </p:nvPr>
        </p:nvSpPr>
        <p:spPr/>
        <p:txBody>
          <a:bodyPr>
            <a:normAutofit fontScale="90000"/>
          </a:bodyPr>
          <a:lstStyle/>
          <a:p>
            <a:r>
              <a:rPr lang="en-US" dirty="0"/>
              <a:t>802 Next Gen -- a joint .1, .3, .11, .15, .18, .19, .24 discussion on their future looking activities</a:t>
            </a:r>
          </a:p>
        </p:txBody>
      </p:sp>
      <p:sp>
        <p:nvSpPr>
          <p:cNvPr id="3" name="Content Placeholder 2">
            <a:extLst>
              <a:ext uri="{FF2B5EF4-FFF2-40B4-BE49-F238E27FC236}">
                <a16:creationId xmlns:a16="http://schemas.microsoft.com/office/drawing/2014/main" id="{4CBDAFD3-A727-4B85-BC29-B39E18DF7CF5}"/>
              </a:ext>
            </a:extLst>
          </p:cNvPr>
          <p:cNvSpPr>
            <a:spLocks noGrp="1"/>
          </p:cNvSpPr>
          <p:nvPr>
            <p:ph idx="1"/>
          </p:nvPr>
        </p:nvSpPr>
        <p:spPr/>
        <p:txBody>
          <a:bodyPr/>
          <a:lstStyle/>
          <a:p>
            <a:r>
              <a:rPr lang="en-US" dirty="0"/>
              <a:t>Current future looking activities</a:t>
            </a:r>
          </a:p>
          <a:p>
            <a:pPr lvl="1"/>
            <a:r>
              <a:rPr lang="en-US" dirty="0"/>
              <a:t>.1 </a:t>
            </a:r>
            <a:r>
              <a:rPr lang="en-US" dirty="0" err="1"/>
              <a:t>Nendica</a:t>
            </a:r>
            <a:r>
              <a:rPr lang="en-US" dirty="0"/>
              <a:t>, .3 NEA, .11 WNG, .15 WNG</a:t>
            </a:r>
          </a:p>
          <a:p>
            <a:r>
              <a:rPr lang="en-US" dirty="0"/>
              <a:t>Should 802 be taking a coordinated approach to next gen activities? </a:t>
            </a:r>
          </a:p>
          <a:p>
            <a:pPr lvl="1"/>
            <a:r>
              <a:rPr lang="en-US" dirty="0"/>
              <a:t>July plenary suggestions</a:t>
            </a:r>
          </a:p>
          <a:p>
            <a:pPr lvl="1"/>
            <a:r>
              <a:rPr lang="en-US" dirty="0"/>
              <a:t>Hold a 90 minute panel session with 802 veterans and invited researchers</a:t>
            </a:r>
          </a:p>
          <a:p>
            <a:pPr lvl="2"/>
            <a:r>
              <a:rPr lang="en-US" dirty="0"/>
              <a:t>Brainstorm on how 802 can improve on providing a platform for new, early stage ideas and technologies</a:t>
            </a:r>
          </a:p>
          <a:p>
            <a:pPr lvl="2"/>
            <a:r>
              <a:rPr lang="en-US" dirty="0"/>
              <a:t>Each group to present a short summary of their next gen work</a:t>
            </a:r>
          </a:p>
          <a:p>
            <a:pPr lvl="2"/>
            <a:r>
              <a:rPr lang="en-US" dirty="0"/>
              <a:t>Identify opportunities for coordination across groups</a:t>
            </a:r>
          </a:p>
          <a:p>
            <a:pPr lvl="2"/>
            <a:r>
              <a:rPr lang="en-US" dirty="0"/>
              <a:t>Identify specific topic area that would be of interest to researchers</a:t>
            </a:r>
          </a:p>
          <a:p>
            <a:pPr lvl="1"/>
            <a:endParaRPr lang="en-US" dirty="0"/>
          </a:p>
        </p:txBody>
      </p:sp>
    </p:spTree>
    <p:extLst>
      <p:ext uri="{BB962C8B-B14F-4D97-AF65-F5344CB8AC3E}">
        <p14:creationId xmlns:p14="http://schemas.microsoft.com/office/powerpoint/2010/main" val="368749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normAutofit lnSpcReduction="10000"/>
          </a:bodyPr>
          <a:lstStyle/>
          <a:p>
            <a:r>
              <a:rPr lang="en-US" dirty="0"/>
              <a:t>IEEE 802 Network Enhancements for the Next Decade Industry Connections Activity (NENDICA)</a:t>
            </a:r>
          </a:p>
          <a:p>
            <a:pPr lvl="1"/>
            <a:r>
              <a:rPr lang="en-US" dirty="0"/>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a:t>
            </a:r>
          </a:p>
          <a:p>
            <a:r>
              <a:rPr lang="en-US" dirty="0"/>
              <a:t>IEEE 802 New Ethernet Applications (NEA)</a:t>
            </a:r>
          </a:p>
          <a:p>
            <a:pPr lvl="1"/>
            <a:r>
              <a:rPr lang="en-US" dirty="0"/>
              <a:t>The goal of this activity is to assess requirements for new Ethernet-based applications, identify gaps not currently addressed by IEEE 802.3 standards, and facilitate building industry consensus towards proposals to initiate new standards development efforts</a:t>
            </a:r>
          </a:p>
        </p:txBody>
      </p:sp>
    </p:spTree>
    <p:extLst>
      <p:ext uri="{BB962C8B-B14F-4D97-AF65-F5344CB8AC3E}">
        <p14:creationId xmlns:p14="http://schemas.microsoft.com/office/powerpoint/2010/main" val="283218803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241499</TotalTime>
  <Words>1487</Words>
  <Application>Microsoft Office PowerPoint</Application>
  <PresentationFormat>Widescreen</PresentationFormat>
  <Paragraphs>141</Paragraphs>
  <Slides>15</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Calibri Light</vt:lpstr>
      <vt:lpstr>Times New Roman</vt:lpstr>
      <vt:lpstr>Wingdings</vt:lpstr>
      <vt:lpstr>Default Design</vt:lpstr>
      <vt:lpstr>Office Theme</vt:lpstr>
      <vt:lpstr>IEEE 802 LMSC Restructuring ad hoc  15 June 2021 6th  Electronic Meeting 13:00-14:00 ET 17:00-18:00 UTC  </vt:lpstr>
      <vt:lpstr>Restructuring ad hoc ground rules</vt:lpstr>
      <vt:lpstr>Agenda</vt:lpstr>
      <vt:lpstr>802 restructuring ad hoc -- background </vt:lpstr>
      <vt:lpstr>a.1) Areas of Focus sub ad hoc status update reports</vt:lpstr>
      <vt:lpstr>a.2) Areas of Focus sub ad hoc status update reports</vt:lpstr>
      <vt:lpstr>Strategy discussion</vt:lpstr>
      <vt:lpstr>802 Next Gen -- a joint .1, .3, .11, .15, .18, .19, .24 discussion on their future looking activities</vt:lpstr>
      <vt:lpstr>Current future looking activities</vt:lpstr>
      <vt:lpstr>Current future looking activities</vt:lpstr>
      <vt:lpstr>b) Date and Time of monthly ad hoc calls </vt:lpstr>
      <vt:lpstr>c) Review action items, draft agenda for our next meeting</vt:lpstr>
      <vt:lpstr>Backup slides</vt:lpstr>
      <vt:lpstr>Hybrid Meeting Evaluation ad hoc status </vt:lpstr>
      <vt:lpstr>Draft revised 802 scope  --  to be integrated in 802 Chair’s Guidelines</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3906</cp:revision>
  <cp:lastPrinted>2021-06-15T16:53:10Z</cp:lastPrinted>
  <dcterms:created xsi:type="dcterms:W3CDTF">2002-03-10T15:43:16Z</dcterms:created>
  <dcterms:modified xsi:type="dcterms:W3CDTF">2021-06-15T18:07:34Z</dcterms:modified>
</cp:coreProperties>
</file>