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323" r:id="rId7"/>
    <p:sldId id="335" r:id="rId8"/>
    <p:sldId id="336" r:id="rId9"/>
    <p:sldId id="337" r:id="rId10"/>
    <p:sldId id="333" r:id="rId11"/>
    <p:sldId id="334" r:id="rId12"/>
    <p:sldId id="325" r:id="rId13"/>
    <p:sldId id="332" r:id="rId14"/>
    <p:sldId id="328" r:id="rId15"/>
    <p:sldId id="312" r:id="rId16"/>
    <p:sldId id="308" r:id="rId17"/>
    <p:sldId id="304" r:id="rId18"/>
    <p:sldId id="303" r:id="rId19"/>
    <p:sldId id="291" r:id="rId20"/>
    <p:sldId id="269" r:id="rId21"/>
    <p:sldId id="330" r:id="rId22"/>
    <p:sldId id="331" r:id="rId23"/>
    <p:sldId id="329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335"/>
            <p14:sldId id="336"/>
            <p14:sldId id="337"/>
          </p14:sldIdLst>
        </p14:section>
        <p14:section name="Meeting Income Report Record" id="{90888863-D814-48AF-89AB-7EB609E9FF5C}">
          <p14:sldIdLst>
            <p14:sldId id="333"/>
            <p14:sldId id="334"/>
            <p14:sldId id="325"/>
            <p14:sldId id="332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CBB0E-E1A5-41A0-B7FF-7E3E73F0610A}" v="10" dt="2021-07-07T18:53:44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76" d="100"/>
          <a:sy n="76" d="100"/>
        </p:scale>
        <p:origin x="34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8A9CBB0E-E1A5-41A0-B7FF-7E3E73F0610A}"/>
    <pc:docChg chg="custSel delSld modSld modMainMaster modSection">
      <pc:chgData name="Jon Rosdahl" userId="2820f357-2dd4-4127-8713-e0bfde0fd756" providerId="ADAL" clId="{8A9CBB0E-E1A5-41A0-B7FF-7E3E73F0610A}" dt="2021-07-07T18:54:29.491" v="58" actId="47"/>
      <pc:docMkLst>
        <pc:docMk/>
      </pc:docMkLst>
      <pc:sldChg chg="modSp mod">
        <pc:chgData name="Jon Rosdahl" userId="2820f357-2dd4-4127-8713-e0bfde0fd756" providerId="ADAL" clId="{8A9CBB0E-E1A5-41A0-B7FF-7E3E73F0610A}" dt="2021-07-07T18:39:41.794" v="7" actId="6549"/>
        <pc:sldMkLst>
          <pc:docMk/>
          <pc:sldMk cId="0" sldId="256"/>
        </pc:sldMkLst>
        <pc:spChg chg="mod">
          <ac:chgData name="Jon Rosdahl" userId="2820f357-2dd4-4127-8713-e0bfde0fd756" providerId="ADAL" clId="{8A9CBB0E-E1A5-41A0-B7FF-7E3E73F0610A}" dt="2021-07-07T18:39:37.122" v="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8A9CBB0E-E1A5-41A0-B7FF-7E3E73F0610A}" dt="2021-07-07T18:39:41.794" v="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8A9CBB0E-E1A5-41A0-B7FF-7E3E73F0610A}" dt="2021-07-07T18:40:49.489" v="23" actId="20577"/>
        <pc:sldMkLst>
          <pc:docMk/>
          <pc:sldMk cId="0" sldId="257"/>
        </pc:sldMkLst>
        <pc:spChg chg="mod">
          <ac:chgData name="Jon Rosdahl" userId="2820f357-2dd4-4127-8713-e0bfde0fd756" providerId="ADAL" clId="{8A9CBB0E-E1A5-41A0-B7FF-7E3E73F0610A}" dt="2021-07-07T18:40:49.489" v="2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n Rosdahl" userId="2820f357-2dd4-4127-8713-e0bfde0fd756" providerId="ADAL" clId="{8A9CBB0E-E1A5-41A0-B7FF-7E3E73F0610A}" dt="2021-07-07T18:54:29.491" v="58" actId="47"/>
        <pc:sldMkLst>
          <pc:docMk/>
          <pc:sldMk cId="0" sldId="263"/>
        </pc:sldMkLst>
      </pc:sldChg>
      <pc:sldChg chg="addSp delSp modSp mod">
        <pc:chgData name="Jon Rosdahl" userId="2820f357-2dd4-4127-8713-e0bfde0fd756" providerId="ADAL" clId="{8A9CBB0E-E1A5-41A0-B7FF-7E3E73F0610A}" dt="2021-07-07T18:54:22.803" v="57" actId="14100"/>
        <pc:sldMkLst>
          <pc:docMk/>
          <pc:sldMk cId="4178967725" sldId="323"/>
        </pc:sldMkLst>
        <pc:spChg chg="add mod">
          <ac:chgData name="Jon Rosdahl" userId="2820f357-2dd4-4127-8713-e0bfde0fd756" providerId="ADAL" clId="{8A9CBB0E-E1A5-41A0-B7FF-7E3E73F0610A}" dt="2021-07-07T18:53:09.298" v="47" actId="20577"/>
          <ac:spMkLst>
            <pc:docMk/>
            <pc:sldMk cId="4178967725" sldId="323"/>
            <ac:spMk id="2" creationId="{16116F13-78C6-4BE6-8A01-6EC2E6629408}"/>
          </ac:spMkLst>
        </pc:spChg>
        <pc:spChg chg="mod">
          <ac:chgData name="Jon Rosdahl" userId="2820f357-2dd4-4127-8713-e0bfde0fd756" providerId="ADAL" clId="{8A9CBB0E-E1A5-41A0-B7FF-7E3E73F0610A}" dt="2021-07-07T18:52:12.289" v="25"/>
          <ac:spMkLst>
            <pc:docMk/>
            <pc:sldMk cId="4178967725" sldId="323"/>
            <ac:spMk id="4" creationId="{2B02A4A8-59AD-4C6A-9A7C-6A7B324A00DC}"/>
          </ac:spMkLst>
        </pc:spChg>
        <pc:spChg chg="mod">
          <ac:chgData name="Jon Rosdahl" userId="2820f357-2dd4-4127-8713-e0bfde0fd756" providerId="ADAL" clId="{8A9CBB0E-E1A5-41A0-B7FF-7E3E73F0610A}" dt="2021-07-07T18:52:12.289" v="25"/>
          <ac:spMkLst>
            <pc:docMk/>
            <pc:sldMk cId="4178967725" sldId="323"/>
            <ac:spMk id="5" creationId="{D6A7305D-B7DF-415B-B4C2-644CD6BBB8B7}"/>
          </ac:spMkLst>
        </pc:spChg>
        <pc:spChg chg="mod">
          <ac:chgData name="Jon Rosdahl" userId="2820f357-2dd4-4127-8713-e0bfde0fd756" providerId="ADAL" clId="{8A9CBB0E-E1A5-41A0-B7FF-7E3E73F0610A}" dt="2021-07-07T18:52:12.289" v="25"/>
          <ac:spMkLst>
            <pc:docMk/>
            <pc:sldMk cId="4178967725" sldId="323"/>
            <ac:spMk id="6" creationId="{35610CAA-2BE6-4BD9-B4A2-96DDFAA557F5}"/>
          </ac:spMkLst>
        </pc:spChg>
        <pc:spChg chg="add del mod">
          <ac:chgData name="Jon Rosdahl" userId="2820f357-2dd4-4127-8713-e0bfde0fd756" providerId="ADAL" clId="{8A9CBB0E-E1A5-41A0-B7FF-7E3E73F0610A}" dt="2021-07-07T18:52:45.970" v="28" actId="478"/>
          <ac:spMkLst>
            <pc:docMk/>
            <pc:sldMk cId="4178967725" sldId="323"/>
            <ac:spMk id="7" creationId="{6418C4DE-774E-4D85-8C25-A398AF60ADBF}"/>
          </ac:spMkLst>
        </pc:spChg>
        <pc:spChg chg="add del mod">
          <ac:chgData name="Jon Rosdahl" userId="2820f357-2dd4-4127-8713-e0bfde0fd756" providerId="ADAL" clId="{8A9CBB0E-E1A5-41A0-B7FF-7E3E73F0610A}" dt="2021-07-07T18:52:51.706" v="29" actId="478"/>
          <ac:spMkLst>
            <pc:docMk/>
            <pc:sldMk cId="4178967725" sldId="323"/>
            <ac:spMk id="9" creationId="{07078807-4045-4EE1-81AB-9E8DE0AA598B}"/>
          </ac:spMkLst>
        </pc:spChg>
        <pc:graphicFrameChg chg="del">
          <ac:chgData name="Jon Rosdahl" userId="2820f357-2dd4-4127-8713-e0bfde0fd756" providerId="ADAL" clId="{8A9CBB0E-E1A5-41A0-B7FF-7E3E73F0610A}" dt="2021-07-07T18:52:04.471" v="24" actId="478"/>
          <ac:graphicFrameMkLst>
            <pc:docMk/>
            <pc:sldMk cId="4178967725" sldId="323"/>
            <ac:graphicFrameMk id="3" creationId="{AD54D99A-0AC6-4B1F-9378-33DFD6FEFAD6}"/>
          </ac:graphicFrameMkLst>
        </pc:graphicFrameChg>
        <pc:picChg chg="add mod">
          <ac:chgData name="Jon Rosdahl" userId="2820f357-2dd4-4127-8713-e0bfde0fd756" providerId="ADAL" clId="{8A9CBB0E-E1A5-41A0-B7FF-7E3E73F0610A}" dt="2021-07-07T18:53:26.524" v="48" actId="1076"/>
          <ac:picMkLst>
            <pc:docMk/>
            <pc:sldMk cId="4178967725" sldId="323"/>
            <ac:picMk id="10" creationId="{5E8E880A-6566-43BF-9C2F-937A037787C8}"/>
          </ac:picMkLst>
        </pc:picChg>
        <pc:picChg chg="add mod">
          <ac:chgData name="Jon Rosdahl" userId="2820f357-2dd4-4127-8713-e0bfde0fd756" providerId="ADAL" clId="{8A9CBB0E-E1A5-41A0-B7FF-7E3E73F0610A}" dt="2021-07-07T18:54:22.803" v="57" actId="14100"/>
          <ac:picMkLst>
            <pc:docMk/>
            <pc:sldMk cId="4178967725" sldId="323"/>
            <ac:picMk id="11" creationId="{280DA631-3D82-4619-B71A-02254666692B}"/>
          </ac:picMkLst>
        </pc:picChg>
      </pc:sldChg>
      <pc:sldMasterChg chg="modSp mod">
        <pc:chgData name="Jon Rosdahl" userId="2820f357-2dd4-4127-8713-e0bfde0fd756" providerId="ADAL" clId="{8A9CBB0E-E1A5-41A0-B7FF-7E3E73F0610A}" dt="2021-07-07T18:40:39.534" v="11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8A9CBB0E-E1A5-41A0-B7FF-7E3E73F0610A}" dt="2021-07-07T18:40:39.534" v="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EC-21/0130r0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EC-21/0130r0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EC-21/0130r0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EC-21/0130r0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– </a:t>
            </a:r>
            <a:r>
              <a:rPr lang="en-US" dirty="0" err="1"/>
              <a:t>Misc</a:t>
            </a:r>
            <a:br>
              <a:rPr lang="en-US" dirty="0"/>
            </a:br>
            <a:r>
              <a:rPr lang="en-US" dirty="0"/>
              <a:t>All expenses/income for 2020 included.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EC-21/0130r0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EC-21/0130r0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EC-21/0130r0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EC-21/0130r0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EC-21/0130r0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EC-21/0130r0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EC-21/0130r0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EC-21/0130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July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B3F1-F5D3-4C40-98CE-D61D6644B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A80A1-F1C4-466C-A720-7A5A7149D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5646B-A695-4E33-806C-87666C641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9F551-04F2-4E6E-98DE-7F8C31136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7688"/>
              </p:ext>
            </p:extLst>
          </p:nvPr>
        </p:nvGraphicFramePr>
        <p:xfrm>
          <a:off x="776691" y="600704"/>
          <a:ext cx="7590618" cy="5794982"/>
        </p:xfrm>
        <a:graphic>
          <a:graphicData uri="http://schemas.openxmlformats.org/drawingml/2006/table">
            <a:tbl>
              <a:tblPr/>
              <a:tblGrid>
                <a:gridCol w="2450912">
                  <a:extLst>
                    <a:ext uri="{9D8B030D-6E8A-4147-A177-3AD203B41FA5}">
                      <a16:colId xmlns:a16="http://schemas.microsoft.com/office/drawing/2014/main" val="421224674"/>
                    </a:ext>
                  </a:extLst>
                </a:gridCol>
                <a:gridCol w="951531">
                  <a:extLst>
                    <a:ext uri="{9D8B030D-6E8A-4147-A177-3AD203B41FA5}">
                      <a16:colId xmlns:a16="http://schemas.microsoft.com/office/drawing/2014/main" val="3670892867"/>
                    </a:ext>
                  </a:extLst>
                </a:gridCol>
                <a:gridCol w="835375">
                  <a:extLst>
                    <a:ext uri="{9D8B030D-6E8A-4147-A177-3AD203B41FA5}">
                      <a16:colId xmlns:a16="http://schemas.microsoft.com/office/drawing/2014/main" val="3084349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0263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07173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93088861"/>
                    </a:ext>
                  </a:extLst>
                </a:gridCol>
              </a:tblGrid>
              <a:tr h="2572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42493"/>
                  </a:ext>
                </a:extLst>
              </a:tr>
              <a:tr h="75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840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7817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570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689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0945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982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804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2693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9854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9647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7931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4103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5336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28250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636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5835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60386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6146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$349,596.91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90550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($36,848.58)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8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July 2021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6F13-78C6-4BE6-8A01-6EC2E662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8E880A-6566-43BF-9C2F-937A03778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5" y="2895600"/>
            <a:ext cx="7770812" cy="28193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0DA631-3D82-4619-B71A-022546666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43" y="2382246"/>
            <a:ext cx="7783694" cy="51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3427-F6E4-4790-82FC-CBCACDC9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IEEE NextGen Banking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EF25B-AC4F-463E-B764-D5B1D613D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0952"/>
            <a:ext cx="7770813" cy="4843461"/>
          </a:xfrm>
        </p:spPr>
        <p:txBody>
          <a:bodyPr/>
          <a:lstStyle/>
          <a:p>
            <a:r>
              <a:rPr lang="en-US" sz="1600" dirty="0"/>
              <a:t>NetSuite/Concentration Banking - CBRS:</a:t>
            </a:r>
          </a:p>
          <a:p>
            <a:r>
              <a:rPr lang="en-US" sz="1600" dirty="0"/>
              <a:t>NextGen Financials Cloud will provide volunteers with a more streamlined approach to financial reporting.  Concentration Banking/CBRS will also transition to NextGen Banking.  </a:t>
            </a:r>
          </a:p>
          <a:p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8CC82-8C04-4B6E-9B2B-3A1D734CB3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148E1-D3BF-4BF2-9780-CA02D91903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EA97B-0CFC-424B-BC40-0F9F87F501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1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0682-8EC6-4BD7-ACCB-20A7E15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What will be changing?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958D8-CE70-48C3-86C2-38DD9246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1"/>
            <a:ext cx="7770813" cy="5105399"/>
          </a:xfrm>
        </p:spPr>
        <p:txBody>
          <a:bodyPr/>
          <a:lstStyle/>
          <a:p>
            <a:r>
              <a:rPr lang="en-US" sz="2000" dirty="0"/>
              <a:t>NetSuite (transitioning to NextGen Financials Cloud)</a:t>
            </a:r>
          </a:p>
          <a:p>
            <a:pPr lvl="1"/>
            <a:r>
              <a:rPr lang="en-US" dirty="0"/>
              <a:t>NetSuite will no longer be available as of 1 May 2021.</a:t>
            </a:r>
          </a:p>
          <a:p>
            <a:pPr lvl="1"/>
            <a:r>
              <a:rPr lang="en-US" dirty="0"/>
              <a:t>Starting 1 May, transactions will be placed into NextGen Financials Cloud.  Look for more information on training in the coming weeks </a:t>
            </a:r>
          </a:p>
          <a:p>
            <a:pPr lvl="1"/>
            <a:r>
              <a:rPr lang="en-US" dirty="0"/>
              <a:t>NetSuite data from 31 December 2020 and prior will be available upon request starting 1 May.  If needed, prior data can be readily exported prior to 1 May.</a:t>
            </a:r>
          </a:p>
          <a:p>
            <a:pPr lvl="1"/>
            <a:r>
              <a:rPr lang="en-US" dirty="0"/>
              <a:t>All fiscal year 2021 reporting will be done in NextGen Financials Cloud.  The SA Finance team will be preparing an import file for your CB account's 1 January to 30 April transactions to import them into NextGen Financials Cloud, and will be reaching out to set up a meeting to verify the information and answer any questions about the transition.  As a result, NetSuite does not need to be updated for activity after 1 January 2021.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FBE7-CD10-4A31-969A-F2AB580E9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042AB-3E19-4991-BD96-67CC681105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1ABB8B-0648-4BC9-AB06-2A96353BE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13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2EC6-0C6B-4D01-B70D-78D201B1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More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D24BF-3D5D-4CE0-8C6C-6A278395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3352"/>
            <a:ext cx="7770813" cy="4691061"/>
          </a:xfrm>
        </p:spPr>
        <p:txBody>
          <a:bodyPr/>
          <a:lstStyle/>
          <a:p>
            <a:r>
              <a:rPr lang="en-US" sz="2000" dirty="0"/>
              <a:t>Concentration Banking/CBRS (transitioning to NextGen Banking)</a:t>
            </a:r>
          </a:p>
          <a:p>
            <a:pPr lvl="1"/>
            <a:r>
              <a:rPr lang="en-US" sz="1800" dirty="0"/>
              <a:t>Starting 3 May, Concentration Banking/CBRS will be transitioned to NextGen Banking  and will provide volunteers with a more streamlined approach to banking.</a:t>
            </a:r>
          </a:p>
          <a:p>
            <a:pPr lvl="1"/>
            <a:r>
              <a:rPr lang="en-US" sz="1800" dirty="0"/>
              <a:t>Volunteers currently using IEEE Concentration Banking will automatically be transferred to NextGen Banking.  </a:t>
            </a:r>
          </a:p>
          <a:p>
            <a:r>
              <a:rPr lang="en-US" sz="2000" dirty="0"/>
              <a:t>NextGen Contracts</a:t>
            </a:r>
          </a:p>
          <a:p>
            <a:pPr lvl="1"/>
            <a:r>
              <a:rPr lang="en-US" sz="1800" dirty="0"/>
              <a:t>For groups that utilize IEEE Meetings, Conferences &amp; Events (MCE) for their event planning, communication with regards to NextGen Contracts transition will be coming directly from MCE.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C7758-0565-4534-9F2F-2627D5F60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3361F-D98B-4259-8DB6-8CBA7FEB6A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AD1A4-F371-4FAA-A6EB-5E8F261AF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3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BC503-D770-4C55-8980-DBCC36A4BA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AAD37-99A3-4903-AEF1-AF39E30DC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930C-E97B-4A64-BAB5-5575B7FEF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ACD07F-4F89-4B13-8793-142F00167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78809"/>
              </p:ext>
            </p:extLst>
          </p:nvPr>
        </p:nvGraphicFramePr>
        <p:xfrm>
          <a:off x="914401" y="762000"/>
          <a:ext cx="7627938" cy="5486398"/>
        </p:xfrm>
        <a:graphic>
          <a:graphicData uri="http://schemas.openxmlformats.org/drawingml/2006/table">
            <a:tbl>
              <a:tblPr/>
              <a:tblGrid>
                <a:gridCol w="2236086">
                  <a:extLst>
                    <a:ext uri="{9D8B030D-6E8A-4147-A177-3AD203B41FA5}">
                      <a16:colId xmlns:a16="http://schemas.microsoft.com/office/drawing/2014/main" val="2609577541"/>
                    </a:ext>
                  </a:extLst>
                </a:gridCol>
                <a:gridCol w="278513">
                  <a:extLst>
                    <a:ext uri="{9D8B030D-6E8A-4147-A177-3AD203B41FA5}">
                      <a16:colId xmlns:a16="http://schemas.microsoft.com/office/drawing/2014/main" val="13622879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976342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369496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28910613"/>
                    </a:ext>
                  </a:extLst>
                </a:gridCol>
                <a:gridCol w="1531939">
                  <a:extLst>
                    <a:ext uri="{9D8B030D-6E8A-4147-A177-3AD203B41FA5}">
                      <a16:colId xmlns:a16="http://schemas.microsoft.com/office/drawing/2014/main" val="2142725968"/>
                    </a:ext>
                  </a:extLst>
                </a:gridCol>
              </a:tblGrid>
              <a:tr h="4473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2021 Meeting Income Statement – 2/28/2021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24498"/>
                  </a:ext>
                </a:extLst>
              </a:tr>
              <a:tr h="7792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2021 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en-US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2021-01 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65854"/>
                  </a:ext>
                </a:extLst>
              </a:tr>
              <a:tr h="3896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80122"/>
                  </a:ext>
                </a:extLst>
              </a:tr>
              <a:tr h="3896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4584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113164"/>
                  </a:ext>
                </a:extLst>
              </a:tr>
              <a:tr h="779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062584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69626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524893"/>
                  </a:ext>
                </a:extLst>
              </a:tr>
              <a:tr h="75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50194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9372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($24,743.68)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0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0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6D9BB-1234-487B-BDC0-7963716E6D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BA632-8629-43F9-940D-0F3FAFB40A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13D75-2484-4B2E-8BEC-19838DBFA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D95E57-24F9-42B3-A582-63A89624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95747"/>
              </p:ext>
            </p:extLst>
          </p:nvPr>
        </p:nvGraphicFramePr>
        <p:xfrm>
          <a:off x="601663" y="1066800"/>
          <a:ext cx="7940677" cy="5432347"/>
        </p:xfrm>
        <a:graphic>
          <a:graphicData uri="http://schemas.openxmlformats.org/drawingml/2006/table">
            <a:tbl>
              <a:tblPr/>
              <a:tblGrid>
                <a:gridCol w="2695352">
                  <a:extLst>
                    <a:ext uri="{9D8B030D-6E8A-4147-A177-3AD203B41FA5}">
                      <a16:colId xmlns:a16="http://schemas.microsoft.com/office/drawing/2014/main" val="2239339551"/>
                    </a:ext>
                  </a:extLst>
                </a:gridCol>
                <a:gridCol w="1372391">
                  <a:extLst>
                    <a:ext uri="{9D8B030D-6E8A-4147-A177-3AD203B41FA5}">
                      <a16:colId xmlns:a16="http://schemas.microsoft.com/office/drawing/2014/main" val="47642178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14483017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3237337703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95573057"/>
                    </a:ext>
                  </a:extLst>
                </a:gridCol>
              </a:tblGrid>
              <a:tr h="423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2022 Meeting Income Statement – 2/28/2021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95892"/>
                  </a:ext>
                </a:extLst>
              </a:tr>
              <a:tr h="12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2022-01 Irvine,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CA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2022-09 Waikoloa, HI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867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60532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792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761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33956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07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612994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794057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($92,324.30)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2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98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2C1CED-DCCF-4413-8B8F-6B5CF927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3161"/>
              </p:ext>
            </p:extLst>
          </p:nvPr>
        </p:nvGraphicFramePr>
        <p:xfrm>
          <a:off x="685800" y="685800"/>
          <a:ext cx="8001002" cy="5638800"/>
        </p:xfrm>
        <a:graphic>
          <a:graphicData uri="http://schemas.openxmlformats.org/drawingml/2006/table">
            <a:tbl>
              <a:tblPr/>
              <a:tblGrid>
                <a:gridCol w="1725018">
                  <a:extLst>
                    <a:ext uri="{9D8B030D-6E8A-4147-A177-3AD203B41FA5}">
                      <a16:colId xmlns:a16="http://schemas.microsoft.com/office/drawing/2014/main" val="278635492"/>
                    </a:ext>
                  </a:extLst>
                </a:gridCol>
                <a:gridCol w="645129">
                  <a:extLst>
                    <a:ext uri="{9D8B030D-6E8A-4147-A177-3AD203B41FA5}">
                      <a16:colId xmlns:a16="http://schemas.microsoft.com/office/drawing/2014/main" val="3878286660"/>
                    </a:ext>
                  </a:extLst>
                </a:gridCol>
                <a:gridCol w="731030">
                  <a:extLst>
                    <a:ext uri="{9D8B030D-6E8A-4147-A177-3AD203B41FA5}">
                      <a16:colId xmlns:a16="http://schemas.microsoft.com/office/drawing/2014/main" val="1246345947"/>
                    </a:ext>
                  </a:extLst>
                </a:gridCol>
                <a:gridCol w="673178">
                  <a:extLst>
                    <a:ext uri="{9D8B030D-6E8A-4147-A177-3AD203B41FA5}">
                      <a16:colId xmlns:a16="http://schemas.microsoft.com/office/drawing/2014/main" val="1848736744"/>
                    </a:ext>
                  </a:extLst>
                </a:gridCol>
                <a:gridCol w="715252">
                  <a:extLst>
                    <a:ext uri="{9D8B030D-6E8A-4147-A177-3AD203B41FA5}">
                      <a16:colId xmlns:a16="http://schemas.microsoft.com/office/drawing/2014/main" val="3395511591"/>
                    </a:ext>
                  </a:extLst>
                </a:gridCol>
                <a:gridCol w="688955">
                  <a:extLst>
                    <a:ext uri="{9D8B030D-6E8A-4147-A177-3AD203B41FA5}">
                      <a16:colId xmlns:a16="http://schemas.microsoft.com/office/drawing/2014/main" val="3438958087"/>
                    </a:ext>
                  </a:extLst>
                </a:gridCol>
                <a:gridCol w="680190">
                  <a:extLst>
                    <a:ext uri="{9D8B030D-6E8A-4147-A177-3AD203B41FA5}">
                      <a16:colId xmlns:a16="http://schemas.microsoft.com/office/drawing/2014/main" val="3556889772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10194863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202639278"/>
                    </a:ext>
                  </a:extLst>
                </a:gridCol>
                <a:gridCol w="767844">
                  <a:extLst>
                    <a:ext uri="{9D8B030D-6E8A-4147-A177-3AD203B41FA5}">
                      <a16:colId xmlns:a16="http://schemas.microsoft.com/office/drawing/2014/main" val="4244125000"/>
                    </a:ext>
                  </a:extLst>
                </a:gridCol>
              </a:tblGrid>
              <a:tr h="2339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Actual Income Statement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6003"/>
                  </a:ext>
                </a:extLst>
              </a:tr>
              <a:tr h="6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071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153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257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1525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195697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52125"/>
                  </a:ext>
                </a:extLst>
              </a:tr>
              <a:tr h="4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5410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43186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336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254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8615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127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$121,987.30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703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189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9144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32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9788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1058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$454,421.21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31239"/>
                  </a:ext>
                </a:extLst>
              </a:tr>
              <a:tr h="332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($141,672.88)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3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D784B-096F-4BC0-B00F-03A4BD4D812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17385</TotalTime>
  <Words>4121</Words>
  <Application>Microsoft Office PowerPoint</Application>
  <PresentationFormat>On-screen Show (4:3)</PresentationFormat>
  <Paragraphs>1320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Document</vt:lpstr>
      <vt:lpstr>Wireless Treasurer Report July 2021</vt:lpstr>
      <vt:lpstr>Abstract</vt:lpstr>
      <vt:lpstr>Overview 2021</vt:lpstr>
      <vt:lpstr>IEEE NextGen Banking</vt:lpstr>
      <vt:lpstr>What will be changing?</vt:lpstr>
      <vt:lpstr>More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July 2021 -</dc:title>
  <dc:creator>Jon Rosdahl</dc:creator>
  <cp:keywords>July 2021</cp:keywords>
  <dc:description>Jon Rosdahl (Qualcomm)</dc:description>
  <cp:lastModifiedBy>Jon Rosdahl</cp:lastModifiedBy>
  <cp:revision>48</cp:revision>
  <cp:lastPrinted>1601-01-01T00:00:00Z</cp:lastPrinted>
  <dcterms:created xsi:type="dcterms:W3CDTF">2019-08-01T19:20:26Z</dcterms:created>
  <dcterms:modified xsi:type="dcterms:W3CDTF">2021-07-07T18:54:31Z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