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61" r:id="rId2"/>
    <p:sldId id="691" r:id="rId3"/>
    <p:sldId id="672" r:id="rId4"/>
    <p:sldId id="695" r:id="rId5"/>
    <p:sldId id="697" r:id="rId6"/>
    <p:sldId id="696" r:id="rId7"/>
    <p:sldId id="698" r:id="rId8"/>
    <p:sldId id="359" r:id="rId9"/>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90" autoAdjust="0"/>
    <p:restoredTop sz="95488" autoAdjust="0"/>
  </p:normalViewPr>
  <p:slideViewPr>
    <p:cSldViewPr>
      <p:cViewPr varScale="1">
        <p:scale>
          <a:sx n="111" d="100"/>
          <a:sy n="111" d="100"/>
        </p:scale>
        <p:origin x="1110" y="96"/>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standards.ieee.org/content/dam/ieee-standards/standards/web/documents/other/Participant-Behavior-Individual-Method.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828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6096000" y="3886200"/>
            <a:ext cx="5283132" cy="1143000"/>
          </a:xfrm>
        </p:spPr>
        <p:txBody>
          <a:bodyPr/>
          <a:lstStyle/>
          <a:p>
            <a:pPr eaLnBrk="1" hangingPunct="1"/>
            <a:r>
              <a:rPr lang="en-US" sz="4000" dirty="0"/>
              <a:t>IEEE 802 LMSC</a:t>
            </a:r>
            <a:br>
              <a:rPr lang="en-US" sz="4000" dirty="0"/>
            </a:br>
            <a:r>
              <a:rPr lang="en-US" sz="4000" dirty="0"/>
              <a:t>Executive Committee </a:t>
            </a:r>
            <a:br>
              <a:rPr lang="en-US" sz="4000" dirty="0"/>
            </a:br>
            <a:br>
              <a:rPr lang="en-US" sz="4000" dirty="0"/>
            </a:br>
            <a:r>
              <a:rPr lang="en-US" sz="4000" dirty="0"/>
              <a:t>04 May 2021</a:t>
            </a:r>
            <a:br>
              <a:rPr lang="en-US" sz="4000" dirty="0"/>
            </a:br>
            <a:r>
              <a:rPr lang="en-US" sz="2800" dirty="0"/>
              <a:t>Electronic Meeting</a:t>
            </a:r>
            <a:br>
              <a:rPr lang="en-US" sz="2800" dirty="0"/>
            </a:br>
            <a:r>
              <a:rPr lang="en-US" sz="2800" dirty="0"/>
              <a:t>19:00-21:00 UTC</a:t>
            </a:r>
            <a:br>
              <a:rPr lang="en-US" sz="2800" dirty="0"/>
            </a:br>
            <a:r>
              <a:rPr lang="en-US" sz="2800" dirty="0"/>
              <a:t>15:00-17:00 ET</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ec-21-0105-00-00EC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DAC9C6-36EA-4C1E-92FE-FED0C5A082D4}"/>
              </a:ext>
            </a:extLst>
          </p:cNvPr>
          <p:cNvSpPr>
            <a:spLocks noGrp="1"/>
          </p:cNvSpPr>
          <p:nvPr>
            <p:ph idx="1"/>
          </p:nvPr>
        </p:nvSpPr>
        <p:spPr>
          <a:xfrm>
            <a:off x="457200" y="1295400"/>
            <a:ext cx="11049000" cy="4800600"/>
          </a:xfrm>
        </p:spPr>
        <p:txBody>
          <a:bodyPr/>
          <a:lstStyle/>
          <a:p>
            <a:r>
              <a:rPr lang="en-US" dirty="0"/>
              <a:t>1.00 Meeting called to order/role call</a:t>
            </a:r>
          </a:p>
          <a:p>
            <a:r>
              <a:rPr lang="en-US" dirty="0"/>
              <a:t>2.00 Review/modify/approve agenda</a:t>
            </a:r>
          </a:p>
          <a:p>
            <a:pPr lvl="0">
              <a:buFont typeface="Arial" panose="020B0604020202020204" pitchFamily="34" charset="0"/>
              <a:buChar char="•"/>
            </a:pPr>
            <a:r>
              <a:rPr lang="en-US" dirty="0"/>
              <a:t>2.01 </a:t>
            </a:r>
            <a:r>
              <a:rPr lang="en-US" dirty="0">
                <a:solidFill>
                  <a:srgbClr val="000000"/>
                </a:solidFill>
              </a:rPr>
              <a:t>Participation Slide Set URLs:</a:t>
            </a:r>
            <a:endParaRPr lang="en-US" sz="2800" dirty="0">
              <a:solidFill>
                <a:srgbClr val="000000"/>
              </a:solidFill>
              <a:hlinkClick r:id="rId2">
                <a:extLst>
                  <a:ext uri="{A12FA001-AC4F-418D-AE19-62706E023703}">
                    <ahyp:hlinkClr xmlns:ahyp="http://schemas.microsoft.com/office/drawing/2018/hyperlinkcolor" val="tx"/>
                  </a:ext>
                </a:extLst>
              </a:hlinkClick>
            </a:endParaRPr>
          </a:p>
          <a:p>
            <a:pPr marL="0" indent="0">
              <a:buNone/>
            </a:pPr>
            <a:r>
              <a:rPr lang="en-US" sz="1600" dirty="0">
                <a:solidFill>
                  <a:srgbClr val="000000"/>
                </a:solidFill>
                <a:hlinkClick r:id="rId2">
                  <a:extLst>
                    <a:ext uri="{A12FA001-AC4F-418D-AE19-62706E023703}">
                      <ahyp:hlinkClr xmlns:ahyp="http://schemas.microsoft.com/office/drawing/2018/hyperlinkcolor" val="tx"/>
                    </a:ext>
                  </a:extLst>
                </a:hlinkClick>
              </a:rPr>
              <a:t>https://ieee802.org/sapolicies.shtml </a:t>
            </a:r>
          </a:p>
          <a:p>
            <a:pPr marL="0" indent="0">
              <a:buNone/>
            </a:pPr>
            <a:r>
              <a:rPr lang="en-US" sz="1600" dirty="0">
                <a:solidFill>
                  <a:srgbClr val="000000"/>
                </a:solidFill>
                <a:hlinkClick r:id="rId2">
                  <a:extLst>
                    <a:ext uri="{A12FA001-AC4F-418D-AE19-62706E023703}">
                      <ahyp:hlinkClr xmlns:ahyp="http://schemas.microsoft.com/office/drawing/2018/hyperlinkcolor" val="tx"/>
                    </a:ext>
                  </a:extLst>
                </a:hlinkClick>
              </a:rPr>
              <a:t>https://standards.ieee.org/content/dam/ieee-standards/standards/web/documents/other/Participant-Behavior-Individual-Method.pdf</a:t>
            </a:r>
            <a:endParaRPr lang="en-US" sz="1600" dirty="0">
              <a:solidFill>
                <a:srgbClr val="000000"/>
              </a:solidFill>
            </a:endParaRPr>
          </a:p>
          <a:p>
            <a:pPr lvl="0"/>
            <a:endParaRPr lang="en-US" sz="1600" dirty="0">
              <a:solidFill>
                <a:srgbClr val="000000"/>
              </a:solidFill>
            </a:endParaRPr>
          </a:p>
          <a:p>
            <a:pPr lvl="0"/>
            <a:r>
              <a:rPr lang="en-US" sz="1600" dirty="0">
                <a:solidFill>
                  <a:srgbClr val="000000"/>
                </a:solidFill>
              </a:rPr>
              <a:t>Participant behavior is guided by IEEE Code of Ethics &amp; Conduct</a:t>
            </a:r>
          </a:p>
          <a:p>
            <a:pPr lvl="0"/>
            <a:r>
              <a:rPr lang="en-US" sz="1600" dirty="0">
                <a:solidFill>
                  <a:srgbClr val="000000"/>
                </a:solidFill>
              </a:rPr>
              <a:t>Participants shall act independently of others, including employers</a:t>
            </a:r>
          </a:p>
          <a:p>
            <a:pPr lvl="0"/>
            <a:r>
              <a:rPr lang="en-US" sz="1600" dirty="0">
                <a:solidFill>
                  <a:srgbClr val="000000"/>
                </a:solidFill>
              </a:rPr>
              <a:t>Standards activities shall allow the fair &amp; equitable consideration of all viewpoints</a:t>
            </a:r>
            <a:endParaRPr lang="en-US" dirty="0"/>
          </a:p>
        </p:txBody>
      </p:sp>
      <p:sp>
        <p:nvSpPr>
          <p:cNvPr id="4" name="Slide Number Placeholder 3">
            <a:extLst>
              <a:ext uri="{FF2B5EF4-FFF2-40B4-BE49-F238E27FC236}">
                <a16:creationId xmlns:a16="http://schemas.microsoft.com/office/drawing/2014/main" id="{539153D1-5C5D-456F-969E-A7D21AF83969}"/>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341113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3.00 Chair’s Announcements</a:t>
            </a:r>
          </a:p>
        </p:txBody>
      </p:sp>
      <p:sp>
        <p:nvSpPr>
          <p:cNvPr id="3" name="Content Placeholder 2"/>
          <p:cNvSpPr>
            <a:spLocks noGrp="1"/>
          </p:cNvSpPr>
          <p:nvPr>
            <p:ph idx="1"/>
          </p:nvPr>
        </p:nvSpPr>
        <p:spPr>
          <a:xfrm>
            <a:off x="1066800" y="1905000"/>
            <a:ext cx="10515600" cy="4114800"/>
          </a:xfrm>
        </p:spPr>
        <p:txBody>
          <a:bodyPr/>
          <a:lstStyle/>
          <a:p>
            <a:pPr marL="457200" lvl="1" indent="0">
              <a:spcBef>
                <a:spcPts val="0"/>
              </a:spcBef>
              <a:spcAft>
                <a:spcPts val="1200"/>
              </a:spcAft>
              <a:buNone/>
            </a:pPr>
            <a:r>
              <a:rPr lang="en-US" sz="2400" dirty="0"/>
              <a:t>Reminder #1: Use IMAT to log your attendance</a:t>
            </a:r>
          </a:p>
          <a:p>
            <a:pPr marL="457200" lvl="1" indent="0">
              <a:spcBef>
                <a:spcPts val="0"/>
              </a:spcBef>
              <a:spcAft>
                <a:spcPts val="1200"/>
              </a:spcAft>
              <a:buNone/>
            </a:pPr>
            <a:r>
              <a:rPr lang="en-US" sz="2400" dirty="0"/>
              <a:t>Reminder #2: Please enable mute when you are not speaking</a:t>
            </a:r>
          </a:p>
          <a:p>
            <a:pPr marL="457200" lvl="1" indent="0">
              <a:spcBef>
                <a:spcPts val="0"/>
              </a:spcBef>
              <a:spcAft>
                <a:spcPts val="1200"/>
              </a:spcAft>
              <a:buNone/>
            </a:pPr>
            <a:r>
              <a:rPr lang="en-US" sz="2400" dirty="0"/>
              <a:t>Reminder #3: Please use the Chat function to request being put in the queue</a:t>
            </a:r>
          </a:p>
          <a:p>
            <a:pPr marL="2170113" lvl="1" indent="-1712913">
              <a:spcBef>
                <a:spcPts val="0"/>
              </a:spcBef>
              <a:spcAft>
                <a:spcPts val="1200"/>
              </a:spcAft>
              <a:buNone/>
            </a:pPr>
            <a:r>
              <a:rPr lang="en-US" sz="2400" dirty="0"/>
              <a:t>Reminder #4: Next 802 EC telecon </a:t>
            </a:r>
            <a:br>
              <a:rPr lang="en-US" sz="2400" dirty="0"/>
            </a:br>
            <a:r>
              <a:rPr lang="en-US" sz="2400" dirty="0"/>
              <a:t>19:00-21:00 UTC Tuesday 01 June 2021</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3</a:t>
            </a:fld>
            <a:endParaRPr lang="en-US"/>
          </a:p>
        </p:txBody>
      </p:sp>
    </p:spTree>
    <p:extLst>
      <p:ext uri="{BB962C8B-B14F-4D97-AF65-F5344CB8AC3E}">
        <p14:creationId xmlns:p14="http://schemas.microsoft.com/office/powerpoint/2010/main" val="3542983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98EC4-4D30-4A64-8A33-94101D622B48}"/>
              </a:ext>
            </a:extLst>
          </p:cNvPr>
          <p:cNvSpPr>
            <a:spLocks noGrp="1"/>
          </p:cNvSpPr>
          <p:nvPr>
            <p:ph type="title"/>
          </p:nvPr>
        </p:nvSpPr>
        <p:spPr>
          <a:xfrm>
            <a:off x="919566" y="257014"/>
            <a:ext cx="10363200" cy="1143000"/>
          </a:xfrm>
        </p:spPr>
        <p:txBody>
          <a:bodyPr/>
          <a:lstStyle/>
          <a:p>
            <a:r>
              <a:rPr lang="en-US" dirty="0"/>
              <a:t>3.00 Chair’s Announcements</a:t>
            </a:r>
          </a:p>
        </p:txBody>
      </p:sp>
      <p:sp>
        <p:nvSpPr>
          <p:cNvPr id="3" name="Content Placeholder 2">
            <a:extLst>
              <a:ext uri="{FF2B5EF4-FFF2-40B4-BE49-F238E27FC236}">
                <a16:creationId xmlns:a16="http://schemas.microsoft.com/office/drawing/2014/main" id="{FF120645-3C63-435D-8F05-2EAA1A691820}"/>
              </a:ext>
            </a:extLst>
          </p:cNvPr>
          <p:cNvSpPr>
            <a:spLocks noGrp="1"/>
          </p:cNvSpPr>
          <p:nvPr>
            <p:ph idx="1"/>
          </p:nvPr>
        </p:nvSpPr>
        <p:spPr>
          <a:xfrm>
            <a:off x="457200" y="1524000"/>
            <a:ext cx="10744200" cy="4114800"/>
          </a:xfrm>
        </p:spPr>
        <p:txBody>
          <a:bodyPr/>
          <a:lstStyle/>
          <a:p>
            <a:r>
              <a:rPr lang="en-US" sz="2400" dirty="0"/>
              <a:t>Reminder #5: Encourage participation on Restructuring 802 ad hoc topics –</a:t>
            </a:r>
          </a:p>
          <a:p>
            <a:pPr marL="0" indent="0">
              <a:buNone/>
            </a:pPr>
            <a:r>
              <a:rPr lang="en-US" sz="2400" dirty="0"/>
              <a:t> </a:t>
            </a:r>
          </a:p>
          <a:p>
            <a:pPr lvl="0">
              <a:lnSpc>
                <a:spcPct val="107000"/>
              </a:lnSpc>
              <a:spcBef>
                <a:spcPts val="0"/>
              </a:spcBef>
              <a:spcAft>
                <a:spcPts val="0"/>
              </a:spcAft>
              <a:buClr>
                <a:srgbClr val="000000"/>
              </a:buClr>
              <a:buFont typeface="+mj-lt"/>
              <a:buAutoNum type="arabicPeriod"/>
            </a:pPr>
            <a:r>
              <a:rPr lang="en-US" sz="1600" dirty="0">
                <a:latin typeface="Calibri" panose="020F0502020204030204" pitchFamily="34" charset="0"/>
                <a:ea typeface="Calibri" panose="020F0502020204030204" pitchFamily="34" charset="0"/>
                <a:cs typeface="Times New Roman" panose="02020603050405020304" pitchFamily="18" charset="0"/>
              </a:rPr>
              <a:t>Operational Efficiency sub-ad hoc.  </a:t>
            </a:r>
            <a:r>
              <a:rPr lang="en-US" sz="1600" dirty="0" err="1">
                <a:latin typeface="Calibri" panose="020F0502020204030204" pitchFamily="34" charset="0"/>
                <a:ea typeface="Calibri" panose="020F0502020204030204" pitchFamily="34" charset="0"/>
                <a:cs typeface="Times New Roman" panose="02020603050405020304" pitchFamily="18" charset="0"/>
              </a:rPr>
              <a:t>BenR</a:t>
            </a:r>
            <a:r>
              <a:rPr lang="en-US" sz="1600" dirty="0">
                <a:latin typeface="Calibri" panose="020F0502020204030204" pitchFamily="34" charset="0"/>
                <a:ea typeface="Calibri" panose="020F0502020204030204" pitchFamily="34" charset="0"/>
                <a:cs typeface="Times New Roman" panose="02020603050405020304" pitchFamily="18" charset="0"/>
              </a:rPr>
              <a:t> to host further discussion via EC reflector or telecon and report status at 20 April 2021 restructuring ad hoc meeting.</a:t>
            </a:r>
          </a:p>
          <a:p>
            <a:pPr lvl="0">
              <a:lnSpc>
                <a:spcPct val="107000"/>
              </a:lnSpc>
              <a:spcBef>
                <a:spcPts val="0"/>
              </a:spcBef>
              <a:spcAft>
                <a:spcPts val="0"/>
              </a:spcAft>
              <a:buClr>
                <a:srgbClr val="000000"/>
              </a:buClr>
              <a:buFont typeface="+mj-lt"/>
              <a:buAutoNum type="arabicPeriod"/>
            </a:pPr>
            <a:r>
              <a:rPr lang="en-US" sz="1600" dirty="0">
                <a:latin typeface="Calibri" panose="020F0502020204030204" pitchFamily="34" charset="0"/>
                <a:ea typeface="Calibri" panose="020F0502020204030204" pitchFamily="34" charset="0"/>
                <a:cs typeface="Times New Roman" panose="02020603050405020304" pitchFamily="18" charset="0"/>
              </a:rPr>
              <a:t>Quality Standards sub-ad hoc.  </a:t>
            </a:r>
            <a:r>
              <a:rPr lang="en-US" sz="1600" dirty="0" err="1">
                <a:latin typeface="Calibri" panose="020F0502020204030204" pitchFamily="34" charset="0"/>
                <a:ea typeface="Calibri" panose="020F0502020204030204" pitchFamily="34" charset="0"/>
                <a:cs typeface="Times New Roman" panose="02020603050405020304" pitchFamily="18" charset="0"/>
              </a:rPr>
              <a:t>GeoffT</a:t>
            </a:r>
            <a:r>
              <a:rPr lang="en-US" sz="1600" dirty="0">
                <a:latin typeface="Calibri" panose="020F0502020204030204" pitchFamily="34" charset="0"/>
                <a:ea typeface="Calibri" panose="020F0502020204030204" pitchFamily="34" charset="0"/>
                <a:cs typeface="Times New Roman" panose="02020603050405020304" pitchFamily="18" charset="0"/>
              </a:rPr>
              <a:t> and </a:t>
            </a:r>
            <a:r>
              <a:rPr lang="en-US" sz="1600" dirty="0" err="1">
                <a:latin typeface="Calibri" panose="020F0502020204030204" pitchFamily="34" charset="0"/>
                <a:ea typeface="Calibri" panose="020F0502020204030204" pitchFamily="34" charset="0"/>
                <a:cs typeface="Times New Roman" panose="02020603050405020304" pitchFamily="18" charset="0"/>
              </a:rPr>
              <a:t>ApurvaM</a:t>
            </a:r>
            <a:r>
              <a:rPr lang="en-US" sz="1600" dirty="0">
                <a:latin typeface="Calibri" panose="020F0502020204030204" pitchFamily="34" charset="0"/>
                <a:ea typeface="Calibri" panose="020F0502020204030204" pitchFamily="34" charset="0"/>
                <a:cs typeface="Times New Roman" panose="02020603050405020304" pitchFamily="18" charset="0"/>
              </a:rPr>
              <a:t> to host further discussion via EC reflector or telecon and report status at 20 April 2021 restructuring ad hoc meeting.</a:t>
            </a:r>
          </a:p>
          <a:p>
            <a:pPr lvl="0">
              <a:lnSpc>
                <a:spcPct val="107000"/>
              </a:lnSpc>
              <a:spcBef>
                <a:spcPts val="0"/>
              </a:spcBef>
              <a:spcAft>
                <a:spcPts val="0"/>
              </a:spcAft>
              <a:buClr>
                <a:srgbClr val="000000"/>
              </a:buClr>
              <a:buFont typeface="+mj-lt"/>
              <a:buAutoNum type="arabicPeriod"/>
            </a:pPr>
            <a:r>
              <a:rPr lang="en-US" sz="1600" dirty="0">
                <a:latin typeface="Calibri" panose="020F0502020204030204" pitchFamily="34" charset="0"/>
                <a:ea typeface="Calibri" panose="020F0502020204030204" pitchFamily="34" charset="0"/>
                <a:cs typeface="Times New Roman" panose="02020603050405020304" pitchFamily="18" charset="0"/>
              </a:rPr>
              <a:t>External Influence ad hoc. </a:t>
            </a:r>
            <a:r>
              <a:rPr lang="en-US" sz="1600" dirty="0" err="1">
                <a:latin typeface="Calibri" panose="020F0502020204030204" pitchFamily="34" charset="0"/>
                <a:ea typeface="Calibri" panose="020F0502020204030204" pitchFamily="34" charset="0"/>
                <a:cs typeface="Times New Roman" panose="02020603050405020304" pitchFamily="18" charset="0"/>
              </a:rPr>
              <a:t>TuncerB</a:t>
            </a:r>
            <a:r>
              <a:rPr lang="en-US" sz="1600" dirty="0">
                <a:latin typeface="Calibri" panose="020F0502020204030204" pitchFamily="34" charset="0"/>
                <a:ea typeface="Calibri" panose="020F0502020204030204" pitchFamily="34" charset="0"/>
                <a:cs typeface="Times New Roman" panose="02020603050405020304" pitchFamily="18" charset="0"/>
              </a:rPr>
              <a:t> and </a:t>
            </a:r>
            <a:r>
              <a:rPr lang="en-US" sz="1600" dirty="0" err="1">
                <a:latin typeface="Calibri" panose="020F0502020204030204" pitchFamily="34" charset="0"/>
                <a:ea typeface="Calibri" panose="020F0502020204030204" pitchFamily="34" charset="0"/>
                <a:cs typeface="Times New Roman" panose="02020603050405020304" pitchFamily="18" charset="0"/>
              </a:rPr>
              <a:t>JayH</a:t>
            </a:r>
            <a:r>
              <a:rPr lang="en-US" sz="1600" dirty="0">
                <a:latin typeface="Calibri" panose="020F0502020204030204" pitchFamily="34" charset="0"/>
                <a:ea typeface="Calibri" panose="020F0502020204030204" pitchFamily="34" charset="0"/>
                <a:cs typeface="Times New Roman" panose="02020603050405020304" pitchFamily="18" charset="0"/>
              </a:rPr>
              <a:t> volunteered to lead discussion topic prior to the next restructuring ad hoc meeting.</a:t>
            </a:r>
          </a:p>
          <a:p>
            <a:pPr lvl="0">
              <a:lnSpc>
                <a:spcPct val="107000"/>
              </a:lnSpc>
              <a:spcBef>
                <a:spcPts val="0"/>
              </a:spcBef>
              <a:spcAft>
                <a:spcPts val="0"/>
              </a:spcAft>
              <a:buClr>
                <a:srgbClr val="000000"/>
              </a:buClr>
              <a:buFont typeface="+mj-lt"/>
              <a:buAutoNum type="arabicPeriod"/>
            </a:pPr>
            <a:r>
              <a:rPr lang="en-US" sz="1600" dirty="0">
                <a:latin typeface="Calibri" panose="020F0502020204030204" pitchFamily="34" charset="0"/>
                <a:ea typeface="Calibri" panose="020F0502020204030204" pitchFamily="34" charset="0"/>
                <a:cs typeface="Times New Roman" panose="02020603050405020304" pitchFamily="18" charset="0"/>
              </a:rPr>
              <a:t>Strategy sub-ad hoc </a:t>
            </a:r>
            <a:r>
              <a:rPr lang="en-US" sz="1600" dirty="0" err="1">
                <a:latin typeface="Calibri" panose="020F0502020204030204" pitchFamily="34" charset="0"/>
                <a:ea typeface="Calibri" panose="020F0502020204030204" pitchFamily="34" charset="0"/>
                <a:cs typeface="Times New Roman" panose="02020603050405020304" pitchFamily="18" charset="0"/>
              </a:rPr>
              <a:t>PaulN</a:t>
            </a:r>
            <a:r>
              <a:rPr lang="en-US" sz="1600" dirty="0">
                <a:latin typeface="Calibri" panose="020F0502020204030204" pitchFamily="34" charset="0"/>
                <a:ea typeface="Calibri" panose="020F0502020204030204" pitchFamily="34" charset="0"/>
                <a:cs typeface="Times New Roman" panose="02020603050405020304" pitchFamily="18" charset="0"/>
              </a:rPr>
              <a:t> to lead discussion on this topic prior to the next restructuring ad hoc meeting.</a:t>
            </a:r>
          </a:p>
          <a:p>
            <a:pPr lvl="0">
              <a:lnSpc>
                <a:spcPct val="107000"/>
              </a:lnSpc>
              <a:spcBef>
                <a:spcPts val="0"/>
              </a:spcBef>
              <a:spcAft>
                <a:spcPts val="0"/>
              </a:spcAft>
              <a:buClr>
                <a:srgbClr val="000000"/>
              </a:buClr>
              <a:buFont typeface="+mj-lt"/>
              <a:buAutoNum type="arabicPeriod"/>
            </a:pPr>
            <a:r>
              <a:rPr lang="en-US" sz="1600" dirty="0">
                <a:latin typeface="Calibri" panose="020F0502020204030204" pitchFamily="34" charset="0"/>
                <a:ea typeface="Calibri" panose="020F0502020204030204" pitchFamily="34" charset="0"/>
                <a:cs typeface="Times New Roman" panose="02020603050405020304" pitchFamily="18" charset="0"/>
              </a:rPr>
              <a:t>Technical Coherence sub-ad hoc, </a:t>
            </a:r>
            <a:r>
              <a:rPr lang="en-US" sz="1600" dirty="0" err="1">
                <a:latin typeface="Calibri" panose="020F0502020204030204" pitchFamily="34" charset="0"/>
                <a:ea typeface="Calibri" panose="020F0502020204030204" pitchFamily="34" charset="0"/>
                <a:cs typeface="Times New Roman" panose="02020603050405020304" pitchFamily="18" charset="0"/>
              </a:rPr>
              <a:t>RogerM</a:t>
            </a:r>
            <a:r>
              <a:rPr lang="en-US" sz="1600" dirty="0">
                <a:latin typeface="Calibri" panose="020F0502020204030204" pitchFamily="34" charset="0"/>
                <a:ea typeface="Calibri" panose="020F0502020204030204" pitchFamily="34" charset="0"/>
                <a:cs typeface="Times New Roman" panose="02020603050405020304" pitchFamily="18" charset="0"/>
              </a:rPr>
              <a:t> to lead discussion on this topic prior to the next restructuring ad hoc meeting.</a:t>
            </a:r>
          </a:p>
          <a:p>
            <a:pPr lvl="0">
              <a:lnSpc>
                <a:spcPct val="107000"/>
              </a:lnSpc>
              <a:spcBef>
                <a:spcPts val="0"/>
              </a:spcBef>
              <a:spcAft>
                <a:spcPts val="800"/>
              </a:spcAft>
              <a:buClr>
                <a:srgbClr val="000000"/>
              </a:buClr>
              <a:buFont typeface="+mj-lt"/>
              <a:buAutoNum type="arabicPeriod"/>
            </a:pPr>
            <a:r>
              <a:rPr lang="en-US" sz="1600" dirty="0" err="1">
                <a:latin typeface="Calibri" panose="020F0502020204030204" pitchFamily="34" charset="0"/>
                <a:ea typeface="Calibri" panose="020F0502020204030204" pitchFamily="34" charset="0"/>
                <a:cs typeface="Times New Roman" panose="02020603050405020304" pitchFamily="18" charset="0"/>
              </a:rPr>
              <a:t>JonR</a:t>
            </a:r>
            <a:r>
              <a:rPr lang="en-US" sz="1600" dirty="0">
                <a:latin typeface="Calibri" panose="020F0502020204030204" pitchFamily="34" charset="0"/>
                <a:ea typeface="Calibri" panose="020F0502020204030204" pitchFamily="34" charset="0"/>
                <a:cs typeface="Times New Roman" panose="02020603050405020304" pitchFamily="18" charset="0"/>
              </a:rPr>
              <a:t> to lead Hybrid Meeting Evaluation sub-ad hoc discussion and report status at next restructuring ad hoc meeting.</a:t>
            </a:r>
          </a:p>
          <a:p>
            <a:pPr lvl="0">
              <a:lnSpc>
                <a:spcPct val="107000"/>
              </a:lnSpc>
              <a:spcBef>
                <a:spcPts val="0"/>
              </a:spcBef>
              <a:spcAft>
                <a:spcPts val="800"/>
              </a:spcAft>
              <a:buClr>
                <a:srgbClr val="000000"/>
              </a:buClr>
              <a:buFont typeface="+mj-lt"/>
              <a:buAutoNum type="arabicPeriod"/>
            </a:pPr>
            <a:r>
              <a:rPr lang="en-US" sz="1600" dirty="0" err="1">
                <a:latin typeface="Calibri" panose="020F0502020204030204" pitchFamily="34" charset="0"/>
                <a:ea typeface="Calibri" panose="020F0502020204030204" pitchFamily="34" charset="0"/>
                <a:cs typeface="Times New Roman" panose="02020603050405020304" pitchFamily="18" charset="0"/>
              </a:rPr>
              <a:t>PaulN</a:t>
            </a:r>
            <a:r>
              <a:rPr lang="en-US" sz="1600" dirty="0">
                <a:latin typeface="Calibri" panose="020F0502020204030204" pitchFamily="34" charset="0"/>
                <a:ea typeface="Calibri" panose="020F0502020204030204" pitchFamily="34" charset="0"/>
                <a:cs typeface="Times New Roman" panose="02020603050405020304" pitchFamily="18" charset="0"/>
              </a:rPr>
              <a:t> to capture the mission/purposed statement in the 802 Chair’s Guideline, with the direction that it be made publicly visible (e.g., on the www.ieee802.org home page).</a:t>
            </a:r>
            <a:endParaRPr lang="en-US" sz="2000" dirty="0"/>
          </a:p>
          <a:p>
            <a:r>
              <a:rPr lang="en-US" sz="2400" dirty="0"/>
              <a:t>next meeting 17:00-18:00 UTC Tuesday 18 May 2021</a:t>
            </a:r>
          </a:p>
        </p:txBody>
      </p:sp>
      <p:sp>
        <p:nvSpPr>
          <p:cNvPr id="4" name="Slide Number Placeholder 3">
            <a:extLst>
              <a:ext uri="{FF2B5EF4-FFF2-40B4-BE49-F238E27FC236}">
                <a16:creationId xmlns:a16="http://schemas.microsoft.com/office/drawing/2014/main" id="{1CC7BE20-9B6F-4E98-8511-303B0133E76A}"/>
              </a:ext>
            </a:extLst>
          </p:cNvPr>
          <p:cNvSpPr>
            <a:spLocks noGrp="1"/>
          </p:cNvSpPr>
          <p:nvPr>
            <p:ph type="sldNum" sz="quarter" idx="12"/>
          </p:nvPr>
        </p:nvSpPr>
        <p:spPr/>
        <p:txBody>
          <a:bodyPr/>
          <a:lstStyle/>
          <a:p>
            <a:pPr>
              <a:defRPr/>
            </a:pPr>
            <a:fld id="{C8910AE4-85DC-4894-8AA6-C2187499416B}" type="slidenum">
              <a:rPr lang="en-US" smtClean="0"/>
              <a:pPr>
                <a:defRPr/>
              </a:pPr>
              <a:t>4</a:t>
            </a:fld>
            <a:endParaRPr lang="en-US"/>
          </a:p>
        </p:txBody>
      </p:sp>
    </p:spTree>
    <p:extLst>
      <p:ext uri="{BB962C8B-B14F-4D97-AF65-F5344CB8AC3E}">
        <p14:creationId xmlns:p14="http://schemas.microsoft.com/office/powerpoint/2010/main" val="1520313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98EC4-4D30-4A64-8A33-94101D622B48}"/>
              </a:ext>
            </a:extLst>
          </p:cNvPr>
          <p:cNvSpPr>
            <a:spLocks noGrp="1"/>
          </p:cNvSpPr>
          <p:nvPr>
            <p:ph type="title"/>
          </p:nvPr>
        </p:nvSpPr>
        <p:spPr>
          <a:xfrm>
            <a:off x="685800" y="257014"/>
            <a:ext cx="10596966" cy="1143000"/>
          </a:xfrm>
        </p:spPr>
        <p:txBody>
          <a:bodyPr/>
          <a:lstStyle/>
          <a:p>
            <a:r>
              <a:rPr lang="en-US" dirty="0"/>
              <a:t>3.04 Chair’s Guideline – 802 Mission/Purpose</a:t>
            </a:r>
          </a:p>
        </p:txBody>
      </p:sp>
      <p:sp>
        <p:nvSpPr>
          <p:cNvPr id="3" name="Content Placeholder 2">
            <a:extLst>
              <a:ext uri="{FF2B5EF4-FFF2-40B4-BE49-F238E27FC236}">
                <a16:creationId xmlns:a16="http://schemas.microsoft.com/office/drawing/2014/main" id="{FF120645-3C63-435D-8F05-2EAA1A691820}"/>
              </a:ext>
            </a:extLst>
          </p:cNvPr>
          <p:cNvSpPr>
            <a:spLocks noGrp="1"/>
          </p:cNvSpPr>
          <p:nvPr>
            <p:ph idx="1"/>
          </p:nvPr>
        </p:nvSpPr>
        <p:spPr>
          <a:xfrm>
            <a:off x="457200" y="1524000"/>
            <a:ext cx="10744200" cy="4114800"/>
          </a:xfrm>
        </p:spPr>
        <p:txBody>
          <a:bodyPr/>
          <a:lstStyle/>
          <a:p>
            <a:pPr marL="0" marR="0" indent="0">
              <a:spcBef>
                <a:spcPts val="0"/>
              </a:spcBef>
              <a:spcAft>
                <a:spcPts val="0"/>
              </a:spcAft>
              <a:buNone/>
            </a:pPr>
            <a:r>
              <a:rPr lang="en-US" sz="2400" dirty="0">
                <a:solidFill>
                  <a:srgbClr val="000000"/>
                </a:solidFill>
                <a:latin typeface="Helvetica" panose="020B0604020202020204" pitchFamily="34" charset="0"/>
                <a:ea typeface="Times New Roman" panose="02020603050405020304" pitchFamily="18" charset="0"/>
              </a:rPr>
              <a:t>The Chair’s Guideline 802 Mission/Purpose compliments LMSC’s Scope as defined in the LMSC P&amp;P.</a:t>
            </a:r>
          </a:p>
          <a:p>
            <a:pPr marL="0" marR="0" indent="0">
              <a:spcBef>
                <a:spcPts val="0"/>
              </a:spcBef>
              <a:spcAft>
                <a:spcPts val="0"/>
              </a:spcAft>
              <a:buNone/>
            </a:pPr>
            <a:endParaRPr lang="en-US" sz="2400" dirty="0">
              <a:solidFill>
                <a:srgbClr val="000000"/>
              </a:solidFill>
              <a:latin typeface="Helvetica" panose="020B0604020202020204" pitchFamily="34" charset="0"/>
              <a:ea typeface="Times New Roman" panose="02020603050405020304" pitchFamily="18" charset="0"/>
            </a:endParaRPr>
          </a:p>
          <a:p>
            <a:pPr marL="0" marR="0" indent="0">
              <a:spcBef>
                <a:spcPts val="0"/>
              </a:spcBef>
              <a:spcAft>
                <a:spcPts val="0"/>
              </a:spcAft>
              <a:buNone/>
            </a:pPr>
            <a:r>
              <a:rPr lang="en-US" sz="2400" dirty="0">
                <a:solidFill>
                  <a:srgbClr val="000000"/>
                </a:solidFill>
                <a:latin typeface="Helvetica" panose="020B0604020202020204" pitchFamily="34" charset="0"/>
                <a:ea typeface="Times New Roman" panose="02020603050405020304" pitchFamily="18" charset="0"/>
              </a:rPr>
              <a:t>1.7 IEEE Standards Committee Scope</a:t>
            </a:r>
            <a:br>
              <a:rPr lang="en-US" sz="2400" dirty="0">
                <a:solidFill>
                  <a:srgbClr val="000000"/>
                </a:solidFill>
                <a:latin typeface="Helvetica" panose="020B0604020202020204" pitchFamily="34" charset="0"/>
                <a:ea typeface="Times New Roman" panose="02020603050405020304" pitchFamily="18" charset="0"/>
              </a:rPr>
            </a:br>
            <a:br>
              <a:rPr lang="en-US" sz="2400" dirty="0">
                <a:solidFill>
                  <a:srgbClr val="000000"/>
                </a:solidFill>
                <a:latin typeface="Helvetica" panose="020B0604020202020204" pitchFamily="34" charset="0"/>
                <a:ea typeface="Times New Roman" panose="02020603050405020304" pitchFamily="18" charset="0"/>
              </a:rPr>
            </a:br>
            <a:r>
              <a:rPr lang="en-US" sz="2400" dirty="0">
                <a:solidFill>
                  <a:srgbClr val="000000"/>
                </a:solidFill>
                <a:latin typeface="Helvetica" panose="020B0604020202020204" pitchFamily="34" charset="0"/>
                <a:ea typeface="Times New Roman" panose="02020603050405020304" pitchFamily="18" charset="0"/>
              </a:rPr>
              <a:t>The scope of the Standards Committee is to develop and maintain networking standards, recommended practices and guides for local, metropolitan, and other area networks, using an open and accredited process, and to advocate them on a global basis.  Its technical scope is intended to be flexible and is ultimately determined by the sum of its approved PARs.</a:t>
            </a:r>
            <a:endParaRPr lang="en-US" sz="2400" dirty="0">
              <a:solidFill>
                <a:srgbClr val="000000"/>
              </a:solidFill>
              <a:latin typeface="Helvetica" panose="020B0604020202020204" pitchFamily="34" charset="0"/>
            </a:endParaRPr>
          </a:p>
          <a:p>
            <a:pPr marL="0" marR="0" indent="0">
              <a:spcBef>
                <a:spcPts val="0"/>
              </a:spcBef>
              <a:spcAft>
                <a:spcPts val="0"/>
              </a:spcAft>
              <a:buNone/>
            </a:pPr>
            <a:endParaRPr lang="en-US" sz="1600" dirty="0"/>
          </a:p>
        </p:txBody>
      </p:sp>
      <p:sp>
        <p:nvSpPr>
          <p:cNvPr id="4" name="Slide Number Placeholder 3">
            <a:extLst>
              <a:ext uri="{FF2B5EF4-FFF2-40B4-BE49-F238E27FC236}">
                <a16:creationId xmlns:a16="http://schemas.microsoft.com/office/drawing/2014/main" id="{1CC7BE20-9B6F-4E98-8511-303B0133E76A}"/>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spTree>
    <p:extLst>
      <p:ext uri="{BB962C8B-B14F-4D97-AF65-F5344CB8AC3E}">
        <p14:creationId xmlns:p14="http://schemas.microsoft.com/office/powerpoint/2010/main" val="2578766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98EC4-4D30-4A64-8A33-94101D622B48}"/>
              </a:ext>
            </a:extLst>
          </p:cNvPr>
          <p:cNvSpPr>
            <a:spLocks noGrp="1"/>
          </p:cNvSpPr>
          <p:nvPr>
            <p:ph type="title"/>
          </p:nvPr>
        </p:nvSpPr>
        <p:spPr>
          <a:xfrm>
            <a:off x="685800" y="257014"/>
            <a:ext cx="10596966" cy="1143000"/>
          </a:xfrm>
        </p:spPr>
        <p:txBody>
          <a:bodyPr/>
          <a:lstStyle/>
          <a:p>
            <a:r>
              <a:rPr lang="en-US" dirty="0"/>
              <a:t>3.04 Chair’s Guideline – 802 Mission/Purpose</a:t>
            </a:r>
          </a:p>
        </p:txBody>
      </p:sp>
      <p:sp>
        <p:nvSpPr>
          <p:cNvPr id="3" name="Content Placeholder 2">
            <a:extLst>
              <a:ext uri="{FF2B5EF4-FFF2-40B4-BE49-F238E27FC236}">
                <a16:creationId xmlns:a16="http://schemas.microsoft.com/office/drawing/2014/main" id="{FF120645-3C63-435D-8F05-2EAA1A691820}"/>
              </a:ext>
            </a:extLst>
          </p:cNvPr>
          <p:cNvSpPr>
            <a:spLocks noGrp="1"/>
          </p:cNvSpPr>
          <p:nvPr>
            <p:ph idx="1"/>
          </p:nvPr>
        </p:nvSpPr>
        <p:spPr>
          <a:xfrm>
            <a:off x="457200" y="1524000"/>
            <a:ext cx="10744200" cy="4114800"/>
          </a:xfrm>
        </p:spPr>
        <p:txBody>
          <a:bodyPr/>
          <a:lstStyle/>
          <a:p>
            <a:pPr marL="0" marR="0" indent="0">
              <a:spcBef>
                <a:spcPts val="0"/>
              </a:spcBef>
              <a:spcAft>
                <a:spcPts val="0"/>
              </a:spcAft>
              <a:buNone/>
            </a:pPr>
            <a:r>
              <a:rPr lang="en-US" sz="2400" dirty="0">
                <a:solidFill>
                  <a:srgbClr val="000000"/>
                </a:solidFill>
                <a:latin typeface="Helvetica" panose="020B0604020202020204" pitchFamily="34" charset="0"/>
                <a:ea typeface="Times New Roman" panose="02020603050405020304" pitchFamily="18" charset="0"/>
              </a:rPr>
              <a:t>Title: Mission and Purpose of the IEEE 802 LAN/MAN Standards Committee</a:t>
            </a:r>
            <a:br>
              <a:rPr lang="en-US" sz="2400" dirty="0">
                <a:solidFill>
                  <a:srgbClr val="000000"/>
                </a:solidFill>
                <a:latin typeface="Helvetica" panose="020B0604020202020204" pitchFamily="34" charset="0"/>
                <a:ea typeface="Times New Roman" panose="02020603050405020304" pitchFamily="18" charset="0"/>
              </a:rPr>
            </a:br>
            <a:r>
              <a:rPr lang="en-US" sz="2000" dirty="0">
                <a:solidFill>
                  <a:srgbClr val="000000"/>
                </a:solidFill>
                <a:latin typeface="Helvetica" panose="020B0604020202020204" pitchFamily="34" charset="0"/>
                <a:ea typeface="Times New Roman" panose="02020603050405020304" pitchFamily="18" charset="0"/>
              </a:rPr>
              <a:t> </a:t>
            </a:r>
            <a:endParaRPr lang="en-US" sz="1600" dirty="0">
              <a:latin typeface="Times New Roman" panose="02020603050405020304" pitchFamily="18" charset="0"/>
              <a:ea typeface="Times New Roman" panose="02020603050405020304" pitchFamily="18" charset="0"/>
            </a:endParaRPr>
          </a:p>
          <a:p>
            <a:pPr marL="0" indent="0">
              <a:spcBef>
                <a:spcPts val="480"/>
              </a:spcBef>
              <a:spcAft>
                <a:spcPts val="0"/>
              </a:spcAft>
              <a:buNone/>
            </a:pPr>
            <a:r>
              <a:rPr lang="en-US" sz="2400" dirty="0">
                <a:solidFill>
                  <a:srgbClr val="000000"/>
                </a:solidFill>
                <a:latin typeface="Calibri" panose="020F0502020204030204" pitchFamily="34" charset="0"/>
                <a:ea typeface="Times New Roman" panose="02020603050405020304" pitchFamily="18" charset="0"/>
              </a:rPr>
              <a:t>IEEE 802 develops and maintains standards specifying data link and physical layer protocols to support packet transmission and delivery among network-layer clients.</a:t>
            </a:r>
            <a:endParaRPr lang="en-US" sz="1600" dirty="0">
              <a:latin typeface="Times New Roman" panose="02020603050405020304" pitchFamily="18" charset="0"/>
              <a:ea typeface="Times New Roman" panose="02020603050405020304" pitchFamily="18" charset="0"/>
            </a:endParaRPr>
          </a:p>
          <a:p>
            <a:pPr lvl="0">
              <a:spcBef>
                <a:spcPts val="0"/>
              </a:spcBef>
              <a:spcAft>
                <a:spcPts val="0"/>
              </a:spcAft>
              <a:buFont typeface="Wingdings" panose="05000000000000000000" pitchFamily="2" charset="2"/>
              <a:buChar char=""/>
              <a:tabLst>
                <a:tab pos="228600" algn="l"/>
              </a:tabLst>
            </a:pPr>
            <a:r>
              <a:rPr lang="en-US" sz="2400" dirty="0">
                <a:solidFill>
                  <a:srgbClr val="000000"/>
                </a:solidFill>
                <a:latin typeface="Calibri" panose="020F0502020204030204" pitchFamily="34" charset="0"/>
                <a:ea typeface="Times New Roman" panose="02020603050405020304" pitchFamily="18" charset="0"/>
              </a:rPr>
              <a:t>Protocols are specified for various physical channels with sufficient detail to allow multivendor interoperability across the interfaces to the communication medium.</a:t>
            </a:r>
            <a:endParaRPr lang="en-US" sz="1600" dirty="0">
              <a:latin typeface="Times New Roman" panose="02020603050405020304" pitchFamily="18" charset="0"/>
              <a:ea typeface="Times New Roman" panose="02020603050405020304" pitchFamily="18" charset="0"/>
            </a:endParaRPr>
          </a:p>
          <a:p>
            <a:pPr lvl="0">
              <a:spcBef>
                <a:spcPts val="0"/>
              </a:spcBef>
              <a:spcAft>
                <a:spcPts val="0"/>
              </a:spcAft>
              <a:buFont typeface="Wingdings" panose="05000000000000000000" pitchFamily="2" charset="2"/>
              <a:buChar char=""/>
              <a:tabLst>
                <a:tab pos="228600" algn="l"/>
              </a:tabLst>
            </a:pPr>
            <a:r>
              <a:rPr lang="en-US" sz="2400" dirty="0">
                <a:solidFill>
                  <a:srgbClr val="000000"/>
                </a:solidFill>
                <a:latin typeface="Calibri" panose="020F0502020204030204" pitchFamily="34" charset="0"/>
                <a:ea typeface="Times New Roman" panose="02020603050405020304" pitchFamily="18" charset="0"/>
              </a:rPr>
              <a:t>Interoperability is also specified for transmission of network-layer packets via a set of data links.</a:t>
            </a:r>
            <a:endParaRPr lang="en-US" sz="1600" dirty="0">
              <a:latin typeface="Times New Roman" panose="02020603050405020304" pitchFamily="18" charset="0"/>
              <a:ea typeface="Times New Roman" panose="02020603050405020304" pitchFamily="18" charset="0"/>
            </a:endParaRPr>
          </a:p>
          <a:p>
            <a:pPr lvl="0">
              <a:spcBef>
                <a:spcPts val="0"/>
              </a:spcBef>
              <a:spcAft>
                <a:spcPts val="0"/>
              </a:spcAft>
              <a:buFont typeface="Wingdings" panose="05000000000000000000" pitchFamily="2" charset="2"/>
              <a:buChar char=""/>
              <a:tabLst>
                <a:tab pos="228600" algn="l"/>
              </a:tabLst>
            </a:pPr>
            <a:r>
              <a:rPr lang="en-US" sz="2400" dirty="0">
                <a:solidFill>
                  <a:srgbClr val="000000"/>
                </a:solidFill>
                <a:latin typeface="Calibri" panose="020F0502020204030204" pitchFamily="34" charset="0"/>
                <a:ea typeface="Times New Roman" panose="02020603050405020304" pitchFamily="18" charset="0"/>
              </a:rPr>
              <a:t>Supplementary specifications detail related functionality, including control, management, channel coexistence, and power distribution.</a:t>
            </a:r>
            <a:endParaRPr lang="en-US" sz="1600" dirty="0">
              <a:latin typeface="Times New Roman" panose="02020603050405020304" pitchFamily="18" charset="0"/>
              <a:ea typeface="Times New Roman" panose="02020603050405020304" pitchFamily="18" charset="0"/>
            </a:endParaRPr>
          </a:p>
          <a:p>
            <a:r>
              <a:rPr lang="en-US" sz="2400" dirty="0">
                <a:solidFill>
                  <a:srgbClr val="000000"/>
                </a:solidFill>
                <a:latin typeface="Calibri" panose="020F0502020204030204" pitchFamily="34" charset="0"/>
                <a:ea typeface="Times New Roman" panose="02020603050405020304" pitchFamily="18" charset="0"/>
              </a:rPr>
              <a:t>Supporting outputs include future-looking documentation, standards body interactions, and regulatory contributions.</a:t>
            </a:r>
            <a:endParaRPr lang="en-US" sz="1600" dirty="0"/>
          </a:p>
        </p:txBody>
      </p:sp>
      <p:sp>
        <p:nvSpPr>
          <p:cNvPr id="4" name="Slide Number Placeholder 3">
            <a:extLst>
              <a:ext uri="{FF2B5EF4-FFF2-40B4-BE49-F238E27FC236}">
                <a16:creationId xmlns:a16="http://schemas.microsoft.com/office/drawing/2014/main" id="{1CC7BE20-9B6F-4E98-8511-303B0133E76A}"/>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650680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40BA2-5E0E-4B1F-8938-E5A958808414}"/>
              </a:ext>
            </a:extLst>
          </p:cNvPr>
          <p:cNvSpPr>
            <a:spLocks noGrp="1"/>
          </p:cNvSpPr>
          <p:nvPr>
            <p:ph type="title"/>
          </p:nvPr>
        </p:nvSpPr>
        <p:spPr/>
        <p:txBody>
          <a:bodyPr/>
          <a:lstStyle/>
          <a:p>
            <a:r>
              <a:rPr lang="en-US" dirty="0"/>
              <a:t>9.0 EC Action Item </a:t>
            </a:r>
            <a:r>
              <a:rPr lang="en-US"/>
              <a:t>Status Review</a:t>
            </a:r>
            <a:endParaRPr lang="en-US" dirty="0"/>
          </a:p>
        </p:txBody>
      </p:sp>
      <p:sp>
        <p:nvSpPr>
          <p:cNvPr id="3" name="Content Placeholder 2">
            <a:extLst>
              <a:ext uri="{FF2B5EF4-FFF2-40B4-BE49-F238E27FC236}">
                <a16:creationId xmlns:a16="http://schemas.microsoft.com/office/drawing/2014/main" id="{EA6CA8C6-97BC-40FB-9E02-15B44FA77F10}"/>
              </a:ext>
            </a:extLst>
          </p:cNvPr>
          <p:cNvSpPr>
            <a:spLocks noGrp="1"/>
          </p:cNvSpPr>
          <p:nvPr>
            <p:ph idx="1"/>
          </p:nvPr>
        </p:nvSpPr>
        <p:spPr/>
        <p:txBody>
          <a:bodyPr/>
          <a:lstStyle/>
          <a:p>
            <a:pPr marL="0" indent="0">
              <a:buNone/>
            </a:pPr>
            <a:r>
              <a:rPr lang="en-US" dirty="0"/>
              <a:t>Action item review</a:t>
            </a:r>
          </a:p>
        </p:txBody>
      </p:sp>
      <p:sp>
        <p:nvSpPr>
          <p:cNvPr id="4" name="Slide Number Placeholder 3">
            <a:extLst>
              <a:ext uri="{FF2B5EF4-FFF2-40B4-BE49-F238E27FC236}">
                <a16:creationId xmlns:a16="http://schemas.microsoft.com/office/drawing/2014/main" id="{731F008D-F1E1-4F8D-8B0B-293DE55C22EC}"/>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166458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8</a:t>
            </a:fld>
            <a:endParaRPr lang="en-US"/>
          </a:p>
        </p:txBody>
      </p:sp>
      <p:sp>
        <p:nvSpPr>
          <p:cNvPr id="21507" name="Rectangle 2"/>
          <p:cNvSpPr>
            <a:spLocks noGrp="1" noChangeArrowheads="1"/>
          </p:cNvSpPr>
          <p:nvPr>
            <p:ph type="title"/>
          </p:nvPr>
        </p:nvSpPr>
        <p:spPr/>
        <p:txBody>
          <a:bodyPr/>
          <a:lstStyle/>
          <a:p>
            <a:pPr eaLnBrk="1" hangingPunct="1"/>
            <a:r>
              <a:rPr lang="en-US" sz="4000" dirty="0"/>
              <a:t>Adjourn EC Meeting</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246704</TotalTime>
  <Words>603</Words>
  <Application>Microsoft Office PowerPoint</Application>
  <PresentationFormat>Widescreen</PresentationFormat>
  <Paragraphs>50</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Helvetica</vt:lpstr>
      <vt:lpstr>Times New Roman</vt:lpstr>
      <vt:lpstr>Wingdings</vt:lpstr>
      <vt:lpstr>Default Design</vt:lpstr>
      <vt:lpstr>IEEE 802 LMSC Executive Committee   04 May 2021 Electronic Meeting 19:00-21:00 UTC 15:00-17:00 ET  </vt:lpstr>
      <vt:lpstr>PowerPoint Presentation</vt:lpstr>
      <vt:lpstr>3.00 Chair’s Announcements</vt:lpstr>
      <vt:lpstr>3.00 Chair’s Announcements</vt:lpstr>
      <vt:lpstr>3.04 Chair’s Guideline – 802 Mission/Purpose</vt:lpstr>
      <vt:lpstr>3.04 Chair’s Guideline – 802 Mission/Purpose</vt:lpstr>
      <vt:lpstr>9.0 EC Action Item Status Review</vt:lpstr>
      <vt:lpstr>Adjourn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3858</cp:revision>
  <cp:lastPrinted>2021-02-02T17:55:37Z</cp:lastPrinted>
  <dcterms:created xsi:type="dcterms:W3CDTF">2002-03-10T15:43:16Z</dcterms:created>
  <dcterms:modified xsi:type="dcterms:W3CDTF">2021-05-04T13:02:42Z</dcterms:modified>
</cp:coreProperties>
</file>