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96" r:id="rId3"/>
    <p:sldId id="707" r:id="rId4"/>
    <p:sldId id="689" r:id="rId5"/>
    <p:sldId id="693" r:id="rId6"/>
    <p:sldId id="712" r:id="rId7"/>
    <p:sldId id="694" r:id="rId8"/>
    <p:sldId id="699" r:id="rId9"/>
    <p:sldId id="703" r:id="rId10"/>
    <p:sldId id="704" r:id="rId11"/>
    <p:sldId id="706"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5" autoAdjust="0"/>
    <p:restoredTop sz="95488" autoAdjust="0"/>
  </p:normalViewPr>
  <p:slideViewPr>
    <p:cSldViewPr>
      <p:cViewPr varScale="1">
        <p:scale>
          <a:sx n="80" d="100"/>
          <a:sy n="80" d="100"/>
        </p:scale>
        <p:origin x="126" y="33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20 APR 2021 5</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ec-21-0094-00-00EC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Hybrid Meeting Evaluation ad hoc status </a:t>
            </a:r>
          </a:p>
        </p:txBody>
      </p:sp>
    </p:spTree>
    <p:extLst>
      <p:ext uri="{BB962C8B-B14F-4D97-AF65-F5344CB8AC3E}">
        <p14:creationId xmlns:p14="http://schemas.microsoft.com/office/powerpoint/2010/main" val="422555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Draft revised 802 scope  -- </a:t>
            </a:r>
            <a:br>
              <a:rPr lang="en-US" sz="3600" dirty="0"/>
            </a:br>
            <a:r>
              <a:rPr lang="en-US" sz="3600" dirty="0"/>
              <a:t>to be integrated in 802 Chair’s Guidelines</a:t>
            </a:r>
            <a:endParaRPr lang="en-US" sz="4000" dirty="0"/>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600"/>
            <a:ext cx="10363200" cy="4114800"/>
          </a:xfrm>
        </p:spPr>
        <p:txBody>
          <a:bodyPr/>
          <a:lstStyle/>
          <a:p>
            <a:pPr marL="514350" indent="-514350">
              <a:buFont typeface="+mj-lt"/>
              <a:buAutoNum type="alphaLcParenR"/>
            </a:pPr>
            <a:r>
              <a:rPr lang="en-US" sz="2400" dirty="0"/>
              <a:t>Review progress of ‘Areas of Focus’ sub ad </a:t>
            </a:r>
            <a:r>
              <a:rPr lang="en-US" sz="2400" dirty="0" err="1"/>
              <a:t>hocs</a:t>
            </a:r>
            <a:r>
              <a:rPr lang="en-US" sz="2400" dirty="0"/>
              <a:t> </a:t>
            </a:r>
          </a:p>
          <a:p>
            <a:pPr marL="1314450" lvl="2" indent="-457200">
              <a:buFont typeface="+mj-lt"/>
              <a:buAutoNum type="arabicPeriod"/>
            </a:pPr>
            <a:r>
              <a:rPr lang="en-US" sz="1800" dirty="0"/>
              <a:t>Operational Efficiency – </a:t>
            </a:r>
            <a:r>
              <a:rPr lang="en-US" sz="1800" dirty="0" err="1"/>
              <a:t>BenR</a:t>
            </a:r>
            <a:r>
              <a:rPr lang="en-US" sz="1800" dirty="0"/>
              <a:t>,</a:t>
            </a:r>
          </a:p>
          <a:p>
            <a:pPr marL="1314450" lvl="2" indent="-457200">
              <a:buFont typeface="+mj-lt"/>
              <a:buAutoNum type="arabicPeriod"/>
            </a:pPr>
            <a:r>
              <a:rPr lang="en-US" sz="1800" dirty="0"/>
              <a:t>Quality Standards -- </a:t>
            </a:r>
            <a:r>
              <a:rPr lang="en-US" sz="1800" dirty="0" err="1"/>
              <a:t>GeoffT</a:t>
            </a:r>
            <a:r>
              <a:rPr lang="en-US" sz="1800" dirty="0"/>
              <a:t> and </a:t>
            </a:r>
            <a:r>
              <a:rPr lang="en-US" sz="1800" dirty="0" err="1"/>
              <a:t>ApurvaM</a:t>
            </a:r>
            <a:r>
              <a:rPr lang="en-US" sz="1800" dirty="0"/>
              <a:t>, </a:t>
            </a:r>
          </a:p>
          <a:p>
            <a:pPr marL="1314450" lvl="2" indent="-457200">
              <a:buFont typeface="+mj-lt"/>
              <a:buAutoNum type="arabicPeriod"/>
            </a:pPr>
            <a:r>
              <a:rPr lang="en-US" sz="1800" dirty="0"/>
              <a:t>External Influence – </a:t>
            </a:r>
            <a:r>
              <a:rPr lang="en-US" sz="1800" dirty="0" err="1"/>
              <a:t>TuncerB</a:t>
            </a:r>
            <a:r>
              <a:rPr lang="en-US" sz="1800" dirty="0"/>
              <a:t>,</a:t>
            </a:r>
          </a:p>
          <a:p>
            <a:pPr marL="1314450" lvl="2" indent="-457200">
              <a:buFont typeface="+mj-lt"/>
              <a:buAutoNum type="arabicPeriod"/>
            </a:pPr>
            <a:r>
              <a:rPr lang="en-US" sz="1800" dirty="0"/>
              <a:t>Strategic Planning – </a:t>
            </a:r>
            <a:r>
              <a:rPr lang="en-US" sz="1800" dirty="0" err="1"/>
              <a:t>PaulN</a:t>
            </a:r>
            <a:r>
              <a:rPr lang="en-US" sz="1800" dirty="0"/>
              <a:t>,</a:t>
            </a:r>
          </a:p>
          <a:p>
            <a:pPr marL="1314450" lvl="2" indent="-457200">
              <a:buFont typeface="+mj-lt"/>
              <a:buAutoNum type="arabicPeriod"/>
            </a:pPr>
            <a:r>
              <a:rPr lang="en-US" sz="1800" dirty="0"/>
              <a:t>Technical Coherence – </a:t>
            </a:r>
            <a:r>
              <a:rPr lang="en-US" sz="1800" dirty="0" err="1"/>
              <a:t>GlennP</a:t>
            </a:r>
            <a:r>
              <a:rPr lang="en-US" sz="1800" dirty="0"/>
              <a:t>, </a:t>
            </a:r>
            <a:r>
              <a:rPr lang="en-US" sz="1800" dirty="0" err="1"/>
              <a:t>RogerM</a:t>
            </a:r>
            <a:endParaRPr lang="en-US" sz="1800" dirty="0"/>
          </a:p>
          <a:p>
            <a:pPr marL="1314450" lvl="2" indent="-457200">
              <a:buFont typeface="+mj-lt"/>
              <a:buAutoNum type="arabicPeriod"/>
            </a:pPr>
            <a:r>
              <a:rPr lang="en-US" sz="1800" dirty="0"/>
              <a:t>Hybrid Meeting Evaluation ad hoc – </a:t>
            </a:r>
            <a:r>
              <a:rPr lang="en-US" sz="1800" dirty="0" err="1"/>
              <a:t>JonR</a:t>
            </a:r>
            <a:r>
              <a:rPr lang="en-US" sz="1800" dirty="0"/>
              <a:t>,</a:t>
            </a:r>
          </a:p>
          <a:p>
            <a:pPr marL="1314450" lvl="2" indent="-457200">
              <a:buFont typeface="+mj-lt"/>
              <a:buAutoNum type="arabicPeriod"/>
            </a:pPr>
            <a:r>
              <a:rPr lang="en-US" sz="1800" dirty="0"/>
              <a:t>802 Scope – </a:t>
            </a:r>
            <a:r>
              <a:rPr lang="en-US" sz="1800" dirty="0" err="1"/>
              <a:t>RogerM</a:t>
            </a:r>
            <a:r>
              <a:rPr lang="en-US" sz="1800" dirty="0"/>
              <a:t> (complete)</a:t>
            </a:r>
            <a:endParaRPr lang="en-US" sz="2400"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 20Apr</a:t>
            </a:r>
            <a:r>
              <a:rPr lang="en-US" sz="1800" dirty="0"/>
              <a:t>, 18May, 15Jun, 20Jul, 17Aug, 21Sep, 19Oct, 16Nov, 21Dec</a:t>
            </a:r>
            <a:endParaRPr lang="en-US" sz="2400" dirty="0"/>
          </a:p>
          <a:p>
            <a:pPr marL="514350" indent="-514350">
              <a:buFont typeface="+mj-lt"/>
              <a:buAutoNum type="alphaLcParenR"/>
            </a:pPr>
            <a:r>
              <a:rPr lang="en-US" sz="2400" dirty="0"/>
              <a:t>Action item review, draft agenda for next meeting (~5 min)</a:t>
            </a:r>
          </a:p>
          <a:p>
            <a:pPr marL="514350" indent="-514350">
              <a:buFont typeface="+mj-lt"/>
              <a:buAutoNum type="alphaLcParenR"/>
            </a:pPr>
            <a:r>
              <a:rPr lang="en-US" sz="24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9779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2400" dirty="0"/>
              <a:t>Operational Efficiency (Area for Improvement) </a:t>
            </a:r>
            <a:r>
              <a:rPr lang="en-US" sz="2400" dirty="0" err="1"/>
              <a:t>BenR</a:t>
            </a:r>
            <a:endParaRPr lang="en-US" sz="2400" dirty="0"/>
          </a:p>
          <a:p>
            <a:pPr marL="1200150" lvl="2" indent="-342900">
              <a:buFont typeface="+mj-lt"/>
              <a:buAutoNum type="arabicPeriod"/>
            </a:pPr>
            <a:r>
              <a:rPr lang="en-US" sz="2000" dirty="0"/>
              <a:t>Reducing the time to get PARs approved; timely approval by </a:t>
            </a:r>
            <a:r>
              <a:rPr lang="en-US" sz="2000" dirty="0" err="1"/>
              <a:t>NesCom</a:t>
            </a:r>
            <a:r>
              <a:rPr lang="en-US" sz="2000" dirty="0"/>
              <a:t> and SASB</a:t>
            </a:r>
          </a:p>
          <a:p>
            <a:pPr marL="1200150" lvl="2" indent="-342900">
              <a:buFont typeface="+mj-lt"/>
              <a:buAutoNum type="arabicPeriod"/>
            </a:pPr>
            <a:r>
              <a:rPr lang="en-US" sz="2000" dirty="0"/>
              <a:t>Training new groups/individuals.  Maybe it would make us a preferred organization in which to start new standards, beyond those areas where we are well established.</a:t>
            </a:r>
          </a:p>
          <a:p>
            <a:pPr marL="1200150" lvl="2" indent="-342900">
              <a:buFont typeface="+mj-lt"/>
              <a:buAutoNum type="arabicPeriod"/>
            </a:pPr>
            <a:r>
              <a:rPr lang="en-US" sz="2000" dirty="0"/>
              <a:t>See 05APR2021 slide deck https://mentor.ieee.org/802-ec/dcn/21/ec-21-0085-00-00EC-sub-adhoc-opef-march-5-2021.pptx</a:t>
            </a:r>
            <a:endParaRPr lang="en-US" sz="1800" dirty="0"/>
          </a:p>
          <a:p>
            <a:pPr marL="800100" lvl="1" indent="-342900">
              <a:buFont typeface="+mj-lt"/>
              <a:buAutoNum type="arabicPeriod"/>
            </a:pPr>
            <a:r>
              <a:rPr lang="en-US" sz="2400" dirty="0"/>
              <a:t>Quality Standards (Maintain Good Performance) </a:t>
            </a:r>
            <a:r>
              <a:rPr lang="en-US" sz="2400" dirty="0" err="1"/>
              <a:t>GeoffT</a:t>
            </a:r>
            <a:r>
              <a:rPr lang="en-US" sz="2400" dirty="0"/>
              <a:t> &amp; </a:t>
            </a:r>
            <a:r>
              <a:rPr lang="en-US" sz="2400" dirty="0" err="1"/>
              <a:t>ApurvaM</a:t>
            </a:r>
            <a:endParaRPr lang="en-US" sz="2400" dirty="0"/>
          </a:p>
          <a:p>
            <a:pPr marL="1200150" lvl="2" indent="-342900">
              <a:buFont typeface="+mj-lt"/>
              <a:buAutoNum type="arabicPeriod"/>
            </a:pPr>
            <a:r>
              <a:rPr lang="en-US" sz="2000" dirty="0"/>
              <a:t>Maintain our high-quality PAR review process, if we make any changes to the process</a:t>
            </a:r>
          </a:p>
          <a:p>
            <a:pPr marL="1200150" lvl="2" indent="-342900">
              <a:buFont typeface="+mj-lt"/>
              <a:buAutoNum type="arabicPeriod"/>
            </a:pPr>
            <a:r>
              <a:rPr lang="en-US" sz="2000" dirty="0"/>
              <a:t>Discuss the Technical Review ideas mentioned on the call, and maybe that is an area for improvement</a:t>
            </a:r>
            <a:endParaRPr lang="en-US" sz="1800" dirty="0"/>
          </a:p>
          <a:p>
            <a:pPr marL="800100" lvl="1" indent="-342900">
              <a:buFont typeface="+mj-lt"/>
              <a:buAutoNum type="arabicPeriod"/>
            </a:pPr>
            <a:r>
              <a:rPr lang="en-US" sz="2400" dirty="0"/>
              <a:t>External Influence (Maintain Good Performance) </a:t>
            </a:r>
            <a:r>
              <a:rPr lang="en-US" sz="2400" dirty="0" err="1"/>
              <a:t>TuncerB</a:t>
            </a:r>
            <a:endParaRPr lang="en-US" sz="2400" dirty="0"/>
          </a:p>
          <a:p>
            <a:pPr marL="1200150" lvl="2" indent="-342900">
              <a:buFont typeface="+mj-lt"/>
              <a:buAutoNum type="arabicPeriod"/>
            </a:pPr>
            <a:r>
              <a:rPr lang="en-US" sz="2000" dirty="0"/>
              <a:t>A unified 802 submissions to Regulatory Bodies is good.  We probably want to maintain that strong process.</a:t>
            </a:r>
            <a:endParaRPr lang="en-US" sz="2800"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a.1) Areas of Focus sub ad hoc status update reports</a:t>
            </a: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914400" lvl="1" indent="-457200">
              <a:buFont typeface="+mj-lt"/>
              <a:buAutoNum type="arabicPeriod" startAt="4"/>
            </a:pPr>
            <a:r>
              <a:rPr lang="en-US" sz="2400" dirty="0"/>
              <a:t>Strategic Planning. </a:t>
            </a:r>
            <a:r>
              <a:rPr lang="en-US" sz="2400" dirty="0" err="1"/>
              <a:t>PaulN</a:t>
            </a:r>
            <a:endParaRPr lang="en-US" sz="2400" dirty="0"/>
          </a:p>
          <a:p>
            <a:pPr marL="1200150" lvl="2" indent="-342900">
              <a:buFont typeface="+mj-lt"/>
              <a:buAutoNum type="arabicPeriod"/>
            </a:pPr>
            <a:r>
              <a:rPr lang="en-US" sz="2000" dirty="0"/>
              <a:t>incubation of emerging areas, collaboration with internal and external Organizational Units to the IEEE, public visibility</a:t>
            </a:r>
          </a:p>
          <a:p>
            <a:pPr marL="800100" lvl="1" indent="-342900">
              <a:buFont typeface="+mj-lt"/>
              <a:buAutoNum type="arabicPeriod" startAt="4"/>
            </a:pPr>
            <a:r>
              <a:rPr lang="en-US" sz="2400" dirty="0"/>
              <a:t>Maintain and enhance technical coherence and coordination across groups. </a:t>
            </a:r>
            <a:r>
              <a:rPr lang="en-US" sz="2400" dirty="0" err="1"/>
              <a:t>GlennP</a:t>
            </a:r>
            <a:r>
              <a:rPr lang="en-US" sz="2400" dirty="0"/>
              <a:t>, </a:t>
            </a:r>
            <a:r>
              <a:rPr lang="en-US" sz="2400" dirty="0" err="1"/>
              <a:t>RogerM</a:t>
            </a:r>
            <a:endParaRPr lang="en-US" sz="2400" dirty="0"/>
          </a:p>
          <a:p>
            <a:pPr marL="1314450" lvl="2" indent="-457200">
              <a:buFont typeface="+mj-lt"/>
              <a:buAutoNum type="arabicPeriod"/>
            </a:pPr>
            <a:r>
              <a:rPr lang="en-US" sz="2000" dirty="0"/>
              <a:t>Feedback on ec-21-0068-01-00EC.pptx “Technical Coherence” history, architecture, current situation, going forward</a:t>
            </a:r>
          </a:p>
          <a:p>
            <a:pPr marL="800100" lvl="1" indent="-342900">
              <a:buFont typeface="+mj-lt"/>
              <a:buAutoNum type="arabicPeriod" startAt="4"/>
            </a:pPr>
            <a:r>
              <a:rPr lang="en-US" sz="2400" dirty="0"/>
              <a:t>Hybrid Meeting Evaluation. </a:t>
            </a:r>
            <a:r>
              <a:rPr lang="en-US" sz="2400" dirty="0" err="1"/>
              <a:t>JonR</a:t>
            </a:r>
            <a:endParaRPr lang="en-US" sz="2400" dirty="0"/>
          </a:p>
          <a:p>
            <a:pPr marL="1314450" lvl="2" indent="-457200">
              <a:buFont typeface="+mj-lt"/>
              <a:buAutoNum type="arabicPeriod"/>
            </a:pPr>
            <a:r>
              <a:rPr lang="en-US" sz="2000" dirty="0"/>
              <a:t>Assess what it will take to enable hybrid remote/in-person meetings given the uncertainty of when exclusively in-person meetings will resume, if ever</a:t>
            </a:r>
          </a:p>
          <a:p>
            <a:pPr marL="800100" lvl="1" indent="-342900">
              <a:buFont typeface="+mj-lt"/>
              <a:buAutoNum type="arabicPeriod" startAt="4"/>
            </a:pPr>
            <a:r>
              <a:rPr lang="en-US" sz="2400" dirty="0"/>
              <a:t>Revise 802 Scope. </a:t>
            </a:r>
            <a:r>
              <a:rPr lang="en-US" sz="2400" dirty="0" err="1"/>
              <a:t>RogerM</a:t>
            </a:r>
            <a:r>
              <a:rPr lang="en-US" sz="2400" dirty="0"/>
              <a:t> (complete – pending integration into Chair’s Guidelines)</a:t>
            </a:r>
            <a:endParaRPr lang="en-US"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 ad hoc status update reports</a:t>
            </a:r>
          </a:p>
        </p:txBody>
      </p:sp>
    </p:spTree>
    <p:extLst>
      <p:ext uri="{BB962C8B-B14F-4D97-AF65-F5344CB8AC3E}">
        <p14:creationId xmlns:p14="http://schemas.microsoft.com/office/powerpoint/2010/main" val="369755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b)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(17:00-18:00 UTC) 3rd Tuesday of each month</a:t>
            </a:r>
          </a:p>
          <a:p>
            <a:pPr marL="457200" lvl="1" indent="0">
              <a:buNone/>
            </a:pPr>
            <a:endParaRPr lang="en-US" sz="2000" dirty="0"/>
          </a:p>
          <a:p>
            <a:pPr lvl="1"/>
            <a:r>
              <a:rPr lang="en-US" sz="2000" dirty="0"/>
              <a:t>Next meeting 13:00-14:00 ET Tuesday 18 May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c)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lvl="1"/>
            <a:r>
              <a:rPr lang="en-US" dirty="0" err="1"/>
              <a:t>tbd</a:t>
            </a:r>
            <a:r>
              <a:rPr lang="en-US" dirty="0"/>
              <a:t>	</a:t>
            </a:r>
          </a:p>
          <a:p>
            <a:pPr marL="457200" lvl="1" indent="0">
              <a:buNone/>
            </a:pPr>
            <a:r>
              <a:rPr lang="en-US" dirty="0"/>
              <a:t>	</a:t>
            </a:r>
          </a:p>
          <a:p>
            <a:r>
              <a:rPr lang="en-US" dirty="0"/>
              <a:t>Draft agenda for next meeting</a:t>
            </a:r>
          </a:p>
          <a:p>
            <a:pPr lvl="1"/>
            <a:r>
              <a:rPr lang="en-US" dirty="0" err="1"/>
              <a:t>Tbd</a:t>
            </a:r>
            <a:endParaRPr lang="en-US" dirty="0"/>
          </a:p>
          <a:p>
            <a:pPr lvl="1"/>
            <a:endParaRPr lang="en-US" dirty="0"/>
          </a:p>
          <a:p>
            <a:pPr marL="0" indent="0">
              <a:buNone/>
            </a:pPr>
            <a:r>
              <a:rPr lang="en-US" dirty="0"/>
              <a:t>d) Adjourn</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401165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3269581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241345</TotalTime>
  <Words>1025</Words>
  <Application>Microsoft Office PowerPoint</Application>
  <PresentationFormat>Widescreen</PresentationFormat>
  <Paragraphs>107</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Times New Roman</vt:lpstr>
      <vt:lpstr>Wingdings</vt:lpstr>
      <vt:lpstr>Default Design</vt:lpstr>
      <vt:lpstr>IEEE 802 LMSC Restructuring ad hoc  20 APR 2021 5th  Electronic Meeting 13:00-14:00 ET 17:00-18:00 UTC  </vt:lpstr>
      <vt:lpstr>Restructuring ad hoc ground rules</vt:lpstr>
      <vt:lpstr>Agenda</vt:lpstr>
      <vt:lpstr>802 restructuring ad hoc -- background </vt:lpstr>
      <vt:lpstr>a.1) Areas of Focus sub ad hoc status update reports</vt:lpstr>
      <vt:lpstr>a.2) Areas of Focus sub ad hoc status update reports</vt:lpstr>
      <vt:lpstr>b) Date and Time of monthly ad hoc calls </vt:lpstr>
      <vt:lpstr>c) Review action items, draft agenda for our next meeting</vt:lpstr>
      <vt:lpstr>Backup slides</vt:lpstr>
      <vt:lpstr>Hybrid Meeting Evaluation ad hoc status </vt:lpstr>
      <vt:lpstr>Draft revised 802 scope  --  to be integrated in 802 Chair’s Guidelines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3888</cp:revision>
  <cp:lastPrinted>2021-01-19T17:00:57Z</cp:lastPrinted>
  <dcterms:created xsi:type="dcterms:W3CDTF">2002-03-10T15:43:16Z</dcterms:created>
  <dcterms:modified xsi:type="dcterms:W3CDTF">2021-04-16T20:59:40Z</dcterms:modified>
</cp:coreProperties>
</file>