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1" r:id="rId2"/>
    <p:sldId id="696" r:id="rId3"/>
    <p:sldId id="707" r:id="rId4"/>
    <p:sldId id="689" r:id="rId5"/>
    <p:sldId id="693" r:id="rId6"/>
    <p:sldId id="712" r:id="rId7"/>
    <p:sldId id="694" r:id="rId8"/>
    <p:sldId id="699" r:id="rId9"/>
    <p:sldId id="703" r:id="rId10"/>
    <p:sldId id="704" r:id="rId11"/>
    <p:sldId id="706"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75" autoAdjust="0"/>
    <p:restoredTop sz="95488" autoAdjust="0"/>
  </p:normalViewPr>
  <p:slideViewPr>
    <p:cSldViewPr>
      <p:cViewPr varScale="1">
        <p:scale>
          <a:sx n="80" d="100"/>
          <a:sy n="80" d="100"/>
        </p:scale>
        <p:origin x="126" y="330"/>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20 APR 2021 5</a:t>
            </a:r>
            <a:r>
              <a:rPr lang="en-US" sz="4000" baseline="30000" dirty="0"/>
              <a:t>th</a:t>
            </a:r>
            <a:r>
              <a:rPr lang="en-US" sz="4000" dirty="0"/>
              <a:t>  Electronic Meeting</a:t>
            </a:r>
            <a:br>
              <a:rPr lang="en-US" sz="4000" dirty="0"/>
            </a:br>
            <a:r>
              <a:rPr lang="en-US" sz="3200" dirty="0"/>
              <a:t>13:00-14:00 ET</a:t>
            </a:r>
            <a:br>
              <a:rPr lang="en-US" sz="3200" dirty="0"/>
            </a:br>
            <a:r>
              <a:rPr lang="en-US" sz="3200" dirty="0"/>
              <a:t>17:00-18:00 UTC</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ec-21-0094-00-00EC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11049000" cy="4648200"/>
          </a:xfrm>
        </p:spPr>
        <p:txBody>
          <a:bodyPr/>
          <a:lstStyle/>
          <a:p>
            <a:pPr marL="0" indent="0">
              <a:buNone/>
            </a:pPr>
            <a:r>
              <a:rPr lang="en-US" sz="2400" dirty="0"/>
              <a:t>Recent EC reflector exchange on hybrid meetings</a:t>
            </a:r>
            <a:endParaRPr lang="en-US" sz="1400" dirty="0"/>
          </a:p>
          <a:p>
            <a:pPr lvl="1"/>
            <a:r>
              <a:rPr lang="en-US" sz="2000" dirty="0"/>
              <a:t>Uncertainty when 100% in-person meetings may resume, hybrid remote/in-person meetings should be considered</a:t>
            </a:r>
          </a:p>
          <a:p>
            <a:pPr lvl="1"/>
            <a:r>
              <a:rPr lang="en-US" sz="2000" dirty="0"/>
              <a:t>Some observations based on EC reflector traffic</a:t>
            </a:r>
          </a:p>
          <a:p>
            <a:pPr lvl="2"/>
            <a:r>
              <a:rPr lang="en-US" sz="1600" dirty="0"/>
              <a:t>Stay with 100% on-line meetings until 100% in person meetings resume </a:t>
            </a:r>
          </a:p>
          <a:p>
            <a:pPr lvl="3"/>
            <a:r>
              <a:rPr lang="en-US" sz="1600" dirty="0"/>
              <a:t>to maintain fairness and equality of participation</a:t>
            </a:r>
            <a:endParaRPr lang="en-US" sz="1200" dirty="0"/>
          </a:p>
          <a:p>
            <a:pPr lvl="2"/>
            <a:r>
              <a:rPr lang="en-US" sz="1600" dirty="0"/>
              <a:t>Hybrid meetings logistics may be complex, difficult and expensive to implement</a:t>
            </a:r>
          </a:p>
          <a:p>
            <a:pPr lvl="2"/>
            <a:r>
              <a:rPr lang="en-US" sz="1600" dirty="0"/>
              <a:t>Requirements for hybrid meetings need to be developed and agreed upon</a:t>
            </a:r>
          </a:p>
          <a:p>
            <a:pPr lvl="2"/>
            <a:r>
              <a:rPr lang="en-US" sz="1600" dirty="0"/>
              <a:t>Temporary or permanent?</a:t>
            </a:r>
          </a:p>
          <a:p>
            <a:pPr lvl="2"/>
            <a:r>
              <a:rPr lang="en-US" sz="1600" dirty="0"/>
              <a:t>802 LMSC policies would need revision</a:t>
            </a:r>
          </a:p>
          <a:p>
            <a:pPr lvl="2"/>
            <a:r>
              <a:rPr lang="en-US" sz="1600" dirty="0"/>
              <a:t>IEEE Meetings, Conferences and Events (MCE) will implement hybrid meetings – can 802 leverage their experience?</a:t>
            </a:r>
          </a:p>
          <a:p>
            <a:pPr lvl="2"/>
            <a:r>
              <a:rPr lang="en-US" sz="1600" dirty="0"/>
              <a:t>etc.</a:t>
            </a:r>
          </a:p>
          <a:p>
            <a:pPr lvl="1"/>
            <a:endParaRPr lang="en-US" sz="2000" dirty="0"/>
          </a:p>
          <a:p>
            <a:pPr marL="914400" lvl="1" indent="-457200">
              <a:buFont typeface="+mj-lt"/>
              <a:buAutoNum type="arabicPeriod" startAt="5"/>
            </a:pPr>
            <a:endParaRPr lang="en-US" sz="14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dirty="0"/>
          </a:p>
        </p:txBody>
      </p:sp>
      <p:sp>
        <p:nvSpPr>
          <p:cNvPr id="8" name="Title 1">
            <a:extLst>
              <a:ext uri="{FF2B5EF4-FFF2-40B4-BE49-F238E27FC236}">
                <a16:creationId xmlns:a16="http://schemas.microsoft.com/office/drawing/2014/main" id="{E4687455-CAB8-41D5-AAC1-2F11D30B72B9}"/>
              </a:ext>
            </a:extLst>
          </p:cNvPr>
          <p:cNvSpPr>
            <a:spLocks noGrp="1"/>
          </p:cNvSpPr>
          <p:nvPr>
            <p:ph type="title"/>
          </p:nvPr>
        </p:nvSpPr>
        <p:spPr>
          <a:xfrm>
            <a:off x="381000" y="609600"/>
            <a:ext cx="11201400" cy="1143000"/>
          </a:xfrm>
        </p:spPr>
        <p:txBody>
          <a:bodyPr/>
          <a:lstStyle/>
          <a:p>
            <a:pPr algn="l"/>
            <a:r>
              <a:rPr lang="en-US" sz="3600" dirty="0"/>
              <a:t>Hybrid Meeting Evaluation ad hoc status </a:t>
            </a:r>
          </a:p>
        </p:txBody>
      </p:sp>
    </p:spTree>
    <p:extLst>
      <p:ext uri="{BB962C8B-B14F-4D97-AF65-F5344CB8AC3E}">
        <p14:creationId xmlns:p14="http://schemas.microsoft.com/office/powerpoint/2010/main" val="422555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457200" y="180753"/>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Draft revised 802 scope  -- </a:t>
            </a:r>
            <a:br>
              <a:rPr lang="en-US" sz="3600" dirty="0"/>
            </a:br>
            <a:r>
              <a:rPr lang="en-US" sz="3600" dirty="0"/>
              <a:t>to be integrated in 802 Chair’s Guidelines</a:t>
            </a:r>
            <a:endParaRPr lang="en-US" sz="4000" dirty="0"/>
          </a:p>
        </p:txBody>
      </p:sp>
      <p:sp>
        <p:nvSpPr>
          <p:cNvPr id="3" name="Content Placeholder 2"/>
          <p:cNvSpPr>
            <a:spLocks noGrp="1"/>
          </p:cNvSpPr>
          <p:nvPr>
            <p:ph idx="1"/>
          </p:nvPr>
        </p:nvSpPr>
        <p:spPr>
          <a:xfrm>
            <a:off x="609600" y="1323753"/>
            <a:ext cx="10896600" cy="4648200"/>
          </a:xfrm>
        </p:spPr>
        <p:txBody>
          <a:bodyPr/>
          <a:lstStyle/>
          <a:p>
            <a:pPr marL="457200" lvl="1" indent="0">
              <a:buNone/>
            </a:pPr>
            <a:r>
              <a:rPr lang="en-US" sz="2000" dirty="0"/>
              <a:t>IEEE 802 develops and maintain standards specifying data link and physical layer protocols to support packet transmission and delivery among network-layer clients.</a:t>
            </a:r>
          </a:p>
          <a:p>
            <a:pPr lvl="1">
              <a:buFont typeface="Wingdings" panose="05000000000000000000" pitchFamily="2" charset="2"/>
              <a:buChar char="§"/>
            </a:pPr>
            <a:r>
              <a:rPr lang="en-US" sz="2000" dirty="0"/>
              <a:t>Protocols are specified for various physical channels with sufficient detail to allow multivendor interoperability across the interfaces to the communication medium.</a:t>
            </a:r>
          </a:p>
          <a:p>
            <a:pPr lvl="1">
              <a:buFont typeface="Wingdings" panose="05000000000000000000" pitchFamily="2" charset="2"/>
              <a:buChar char="§"/>
            </a:pPr>
            <a:r>
              <a:rPr lang="en-US" sz="2000" dirty="0"/>
              <a:t> Interoperability is also specified for transmission of network-layer packets via a set of data links.</a:t>
            </a:r>
          </a:p>
          <a:p>
            <a:pPr lvl="1">
              <a:buFont typeface="Wingdings" panose="05000000000000000000" pitchFamily="2" charset="2"/>
              <a:buChar char="§"/>
            </a:pPr>
            <a:r>
              <a:rPr lang="en-US" sz="2000" dirty="0"/>
              <a:t>Supplementary specifications detail related functionality, including control, management, channel coexistence, and power distribution.</a:t>
            </a:r>
          </a:p>
          <a:p>
            <a:pPr lvl="1">
              <a:buFont typeface="Wingdings" panose="05000000000000000000" pitchFamily="2" charset="2"/>
              <a:buChar char="§"/>
            </a:pPr>
            <a:r>
              <a:rPr lang="en-US" sz="2000" dirty="0"/>
              <a:t>Supporting outputs include future-looking documentation, standards body interactions, and regulatory contributions.</a:t>
            </a:r>
            <a:br>
              <a:rPr lang="en-US" sz="2000" dirty="0"/>
            </a:br>
            <a:endParaRPr lang="en-US" sz="1800" dirty="0"/>
          </a:p>
          <a:p>
            <a:pPr marL="457200" lvl="1" indent="0">
              <a:buNone/>
            </a:pPr>
            <a:r>
              <a:rPr lang="en-US" sz="1800" dirty="0"/>
              <a:t>Current IEEE Computer Society 802 LMSC scope:</a:t>
            </a:r>
          </a:p>
          <a:p>
            <a:pPr marL="857250" lvl="2" indent="0">
              <a:buNone/>
            </a:pPr>
            <a:r>
              <a:rPr lang="en-US" sz="1400" dirty="0"/>
              <a:t>The scope of the Standards Committee is to develop and maintain networking standards, recommended practices and guides for local, metropolitan, and other area networks, using an open and accredited process, and to advocate them on a global basis.  Its technical scope is intended to be flexible and is ultimately determined by the sum of its approved PARs.</a:t>
            </a:r>
          </a:p>
          <a:p>
            <a:pPr marL="457200" lvl="1" indent="0">
              <a:buNone/>
            </a:pPr>
            <a:r>
              <a:rPr lang="en-US" sz="1800" dirty="0"/>
              <a:t>Compare to IEEE Communication Society/</a:t>
            </a:r>
            <a:r>
              <a:rPr lang="en-US" sz="1800" dirty="0" err="1"/>
              <a:t>AccessCore</a:t>
            </a:r>
            <a:r>
              <a:rPr lang="en-US" sz="1800" dirty="0"/>
              <a:t> Standards Committee scope:</a:t>
            </a:r>
          </a:p>
          <a:p>
            <a:pPr marL="857250" lvl="2" indent="0">
              <a:buNone/>
            </a:pPr>
            <a:r>
              <a:rPr lang="en-US" sz="1400" dirty="0"/>
              <a:t>The scope of the Sponsor is to develop and maintain standards covering: access communications networks, core communications networks, other related areas</a:t>
            </a:r>
          </a:p>
          <a:p>
            <a:pPr marL="857250" lvl="2" indent="0">
              <a:buNone/>
            </a:pPr>
            <a:endParaRPr lang="en-US" sz="14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Tree>
    <p:extLst>
      <p:ext uri="{BB962C8B-B14F-4D97-AF65-F5344CB8AC3E}">
        <p14:creationId xmlns:p14="http://schemas.microsoft.com/office/powerpoint/2010/main" val="324386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ground rules</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Participation</a:t>
            </a:r>
            <a:endParaRPr lang="en-US" sz="2000" dirty="0"/>
          </a:p>
          <a:p>
            <a:pPr lvl="1"/>
            <a:r>
              <a:rPr lang="en-US" sz="2000" dirty="0"/>
              <a:t> All 802 EC Members, </a:t>
            </a:r>
            <a:r>
              <a:rPr lang="en-US" sz="2000" dirty="0" err="1"/>
              <a:t>Nikolich</a:t>
            </a:r>
            <a:r>
              <a:rPr lang="en-US" sz="2000" dirty="0"/>
              <a:t> to Chair</a:t>
            </a:r>
          </a:p>
          <a:p>
            <a:pPr lvl="1"/>
            <a:r>
              <a:rPr lang="en-US" sz="2000" dirty="0"/>
              <a:t>Plus one additional member per WG/TAG as designated by the WG/TAG chair</a:t>
            </a:r>
          </a:p>
          <a:p>
            <a:pPr lvl="2"/>
            <a:r>
              <a:rPr lang="en-US" sz="1600" dirty="0"/>
              <a:t>802.3: Adam Healey, 802.11: Robert Stacey, 802.15: Rick </a:t>
            </a:r>
            <a:r>
              <a:rPr lang="en-US" sz="1600" dirty="0" err="1"/>
              <a:t>Alfvin</a:t>
            </a:r>
            <a:r>
              <a:rPr lang="en-US" sz="1600" dirty="0"/>
              <a:t>, 802.18: Stuart Kerry, 802.19: </a:t>
            </a:r>
            <a:r>
              <a:rPr lang="en-US" sz="1600" dirty="0" err="1"/>
              <a:t>Tuncer</a:t>
            </a:r>
            <a:r>
              <a:rPr lang="en-US" sz="1600" dirty="0"/>
              <a:t> </a:t>
            </a:r>
            <a:r>
              <a:rPr lang="en-US" sz="1600" dirty="0" err="1"/>
              <a:t>Baykas</a:t>
            </a:r>
            <a:r>
              <a:rPr lang="en-US" sz="1600" dirty="0"/>
              <a:t>, 802.24: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PaulN</a:t>
            </a:r>
            <a:r>
              <a:rPr lang="en-US" sz="2000" dirty="0"/>
              <a:t>, TBD</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3A4A-7F60-45F2-ABC0-474D3F4C830A}"/>
              </a:ext>
            </a:extLst>
          </p:cNvPr>
          <p:cNvSpPr>
            <a:spLocks noGrp="1"/>
          </p:cNvSpPr>
          <p:nvPr>
            <p:ph type="title"/>
          </p:nvPr>
        </p:nvSpPr>
        <p:spPr>
          <a:xfrm>
            <a:off x="838200" y="154459"/>
            <a:ext cx="10363200" cy="1143000"/>
          </a:xfrm>
        </p:spPr>
        <p:txBody>
          <a:bodyPr/>
          <a:lstStyle/>
          <a:p>
            <a:r>
              <a:rPr lang="en-US" dirty="0"/>
              <a:t>Agenda</a:t>
            </a:r>
          </a:p>
        </p:txBody>
      </p:sp>
      <p:sp>
        <p:nvSpPr>
          <p:cNvPr id="3" name="Content Placeholder 2">
            <a:extLst>
              <a:ext uri="{FF2B5EF4-FFF2-40B4-BE49-F238E27FC236}">
                <a16:creationId xmlns:a16="http://schemas.microsoft.com/office/drawing/2014/main" id="{A82B2375-45D6-4E2C-9CCC-CCFA82E6FEDF}"/>
              </a:ext>
            </a:extLst>
          </p:cNvPr>
          <p:cNvSpPr>
            <a:spLocks noGrp="1"/>
          </p:cNvSpPr>
          <p:nvPr>
            <p:ph idx="1"/>
          </p:nvPr>
        </p:nvSpPr>
        <p:spPr>
          <a:xfrm>
            <a:off x="838200" y="1371600"/>
            <a:ext cx="10363200" cy="4114800"/>
          </a:xfrm>
        </p:spPr>
        <p:txBody>
          <a:bodyPr/>
          <a:lstStyle/>
          <a:p>
            <a:pPr marL="514350" indent="-514350">
              <a:buFont typeface="+mj-lt"/>
              <a:buAutoNum type="alphaLcParenR"/>
            </a:pPr>
            <a:r>
              <a:rPr lang="en-US" sz="2400" dirty="0"/>
              <a:t>Review progress of ‘Areas of Focus’ sub ad </a:t>
            </a:r>
            <a:r>
              <a:rPr lang="en-US" sz="2400" dirty="0" err="1"/>
              <a:t>hocs</a:t>
            </a:r>
            <a:r>
              <a:rPr lang="en-US" sz="2400" dirty="0"/>
              <a:t> </a:t>
            </a:r>
          </a:p>
          <a:p>
            <a:pPr marL="1314450" lvl="2" indent="-457200">
              <a:buFont typeface="+mj-lt"/>
              <a:buAutoNum type="arabicPeriod"/>
            </a:pPr>
            <a:r>
              <a:rPr lang="en-US" sz="1800" dirty="0"/>
              <a:t>Operational Efficiency – </a:t>
            </a:r>
            <a:r>
              <a:rPr lang="en-US" sz="1800" dirty="0" err="1"/>
              <a:t>BenR</a:t>
            </a:r>
            <a:r>
              <a:rPr lang="en-US" sz="1800" dirty="0"/>
              <a:t>,</a:t>
            </a:r>
          </a:p>
          <a:p>
            <a:pPr marL="1314450" lvl="2" indent="-457200">
              <a:buFont typeface="+mj-lt"/>
              <a:buAutoNum type="arabicPeriod"/>
            </a:pPr>
            <a:r>
              <a:rPr lang="en-US" sz="1800" dirty="0"/>
              <a:t>Quality Standards -- </a:t>
            </a:r>
            <a:r>
              <a:rPr lang="en-US" sz="1800" dirty="0" err="1"/>
              <a:t>GeoffT</a:t>
            </a:r>
            <a:r>
              <a:rPr lang="en-US" sz="1800" dirty="0"/>
              <a:t> and </a:t>
            </a:r>
            <a:r>
              <a:rPr lang="en-US" sz="1800" dirty="0" err="1"/>
              <a:t>ApurvaM</a:t>
            </a:r>
            <a:r>
              <a:rPr lang="en-US" sz="1800" dirty="0"/>
              <a:t>, </a:t>
            </a:r>
          </a:p>
          <a:p>
            <a:pPr marL="1314450" lvl="2" indent="-457200">
              <a:buFont typeface="+mj-lt"/>
              <a:buAutoNum type="arabicPeriod"/>
            </a:pPr>
            <a:r>
              <a:rPr lang="en-US" sz="1800" dirty="0"/>
              <a:t>External Influence – </a:t>
            </a:r>
            <a:r>
              <a:rPr lang="en-US" sz="1800" dirty="0" err="1"/>
              <a:t>TuncerB</a:t>
            </a:r>
            <a:r>
              <a:rPr lang="en-US" sz="1800" dirty="0"/>
              <a:t>,</a:t>
            </a:r>
          </a:p>
          <a:p>
            <a:pPr marL="1314450" lvl="2" indent="-457200">
              <a:buFont typeface="+mj-lt"/>
              <a:buAutoNum type="arabicPeriod"/>
            </a:pPr>
            <a:r>
              <a:rPr lang="en-US" sz="1800" dirty="0"/>
              <a:t>Strategic Planning – </a:t>
            </a:r>
            <a:r>
              <a:rPr lang="en-US" sz="1800" dirty="0" err="1"/>
              <a:t>PaulN</a:t>
            </a:r>
            <a:r>
              <a:rPr lang="en-US" sz="1800" dirty="0"/>
              <a:t>,</a:t>
            </a:r>
          </a:p>
          <a:p>
            <a:pPr marL="1314450" lvl="2" indent="-457200">
              <a:buFont typeface="+mj-lt"/>
              <a:buAutoNum type="arabicPeriod"/>
            </a:pPr>
            <a:r>
              <a:rPr lang="en-US" sz="1800" dirty="0"/>
              <a:t>Technical Coherence – </a:t>
            </a:r>
            <a:r>
              <a:rPr lang="en-US" sz="1800" dirty="0" err="1"/>
              <a:t>GlennP</a:t>
            </a:r>
            <a:r>
              <a:rPr lang="en-US" sz="1800" dirty="0"/>
              <a:t>, </a:t>
            </a:r>
            <a:r>
              <a:rPr lang="en-US" sz="1800" dirty="0" err="1"/>
              <a:t>RogerM</a:t>
            </a:r>
            <a:endParaRPr lang="en-US" sz="1800" dirty="0"/>
          </a:p>
          <a:p>
            <a:pPr marL="1314450" lvl="2" indent="-457200">
              <a:buFont typeface="+mj-lt"/>
              <a:buAutoNum type="arabicPeriod"/>
            </a:pPr>
            <a:r>
              <a:rPr lang="en-US" sz="1800" dirty="0"/>
              <a:t>Hybrid Meeting Evaluation ad hoc – </a:t>
            </a:r>
            <a:r>
              <a:rPr lang="en-US" sz="1800" dirty="0" err="1"/>
              <a:t>JonR</a:t>
            </a:r>
            <a:r>
              <a:rPr lang="en-US" sz="1800" dirty="0"/>
              <a:t>,</a:t>
            </a:r>
          </a:p>
          <a:p>
            <a:pPr marL="1314450" lvl="2" indent="-457200">
              <a:buFont typeface="+mj-lt"/>
              <a:buAutoNum type="arabicPeriod"/>
            </a:pPr>
            <a:r>
              <a:rPr lang="en-US" sz="1800" dirty="0"/>
              <a:t>802 Scope – </a:t>
            </a:r>
            <a:r>
              <a:rPr lang="en-US" sz="1800" dirty="0" err="1"/>
              <a:t>RogerM</a:t>
            </a:r>
            <a:r>
              <a:rPr lang="en-US" sz="1800" dirty="0"/>
              <a:t> (complete)</a:t>
            </a:r>
            <a:endParaRPr lang="en-US" sz="2400" dirty="0"/>
          </a:p>
          <a:p>
            <a:pPr marL="514350" indent="-514350">
              <a:buFont typeface="+mj-lt"/>
              <a:buAutoNum type="alphaLcParenR"/>
            </a:pPr>
            <a:r>
              <a:rPr lang="en-US" sz="2400" dirty="0"/>
              <a:t>Monthly meeting reminder: (1 min)</a:t>
            </a:r>
            <a:br>
              <a:rPr lang="en-US" sz="2400" dirty="0"/>
            </a:br>
            <a:r>
              <a:rPr lang="en-US" sz="1800" dirty="0"/>
              <a:t>default -- 13:00-14:00 ET 3rd Tuesday of each month in 2021</a:t>
            </a:r>
            <a:br>
              <a:rPr lang="en-US" sz="1800" dirty="0"/>
            </a:br>
            <a:r>
              <a:rPr lang="en-US" sz="1800" dirty="0"/>
              <a:t> </a:t>
            </a:r>
            <a:r>
              <a:rPr lang="en-US" sz="1800" strike="sngStrike" dirty="0"/>
              <a:t>15Dec20, 19Jan, 16Feb, 16Mar, 20Apr</a:t>
            </a:r>
            <a:r>
              <a:rPr lang="en-US" sz="1800" dirty="0"/>
              <a:t>, 18May, 15Jun, 20Jul, 17Aug, 21Sep, 19Oct, 16Nov, 21Dec</a:t>
            </a:r>
            <a:endParaRPr lang="en-US" sz="2400" dirty="0"/>
          </a:p>
          <a:p>
            <a:pPr marL="514350" indent="-514350">
              <a:buFont typeface="+mj-lt"/>
              <a:buAutoNum type="alphaLcParenR"/>
            </a:pPr>
            <a:r>
              <a:rPr lang="en-US" sz="2400" dirty="0"/>
              <a:t>Action item review, draft agenda for next meeting (~5 min)</a:t>
            </a:r>
          </a:p>
          <a:p>
            <a:pPr marL="514350" indent="-514350">
              <a:buFont typeface="+mj-lt"/>
              <a:buAutoNum type="alphaLcParenR"/>
            </a:pPr>
            <a:r>
              <a:rPr lang="en-US" sz="2400" dirty="0"/>
              <a:t>Adjourn</a:t>
            </a:r>
          </a:p>
        </p:txBody>
      </p:sp>
      <p:sp>
        <p:nvSpPr>
          <p:cNvPr id="4" name="Slide Number Placeholder 3">
            <a:extLst>
              <a:ext uri="{FF2B5EF4-FFF2-40B4-BE49-F238E27FC236}">
                <a16:creationId xmlns:a16="http://schemas.microsoft.com/office/drawing/2014/main" id="{DDCC20AD-48FD-4A83-843D-531DE2D74E96}"/>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9779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800100" lvl="1" indent="-342900">
              <a:buFont typeface="+mj-lt"/>
              <a:buAutoNum type="arabicPeriod"/>
            </a:pPr>
            <a:r>
              <a:rPr lang="en-US" sz="2400" dirty="0"/>
              <a:t>Operational Efficiency (Area for Improvement) </a:t>
            </a:r>
            <a:r>
              <a:rPr lang="en-US" sz="2400" dirty="0" err="1"/>
              <a:t>BenR</a:t>
            </a:r>
            <a:endParaRPr lang="en-US" sz="2400" dirty="0"/>
          </a:p>
          <a:p>
            <a:pPr marL="1200150" lvl="2" indent="-342900">
              <a:buFont typeface="+mj-lt"/>
              <a:buAutoNum type="arabicPeriod"/>
            </a:pPr>
            <a:r>
              <a:rPr lang="en-US" sz="2000" dirty="0"/>
              <a:t>Reducing the time to get PARs approved; timely approval by </a:t>
            </a:r>
            <a:r>
              <a:rPr lang="en-US" sz="2000" dirty="0" err="1"/>
              <a:t>NesCom</a:t>
            </a:r>
            <a:r>
              <a:rPr lang="en-US" sz="2000" dirty="0"/>
              <a:t> and SASB</a:t>
            </a:r>
          </a:p>
          <a:p>
            <a:pPr marL="1200150" lvl="2" indent="-342900">
              <a:buFont typeface="+mj-lt"/>
              <a:buAutoNum type="arabicPeriod"/>
            </a:pPr>
            <a:r>
              <a:rPr lang="en-US" sz="2000" dirty="0"/>
              <a:t>Training new groups/individuals.  Maybe it would make us a preferred organization in which to start new standards, beyond those areas where we are well established.</a:t>
            </a:r>
          </a:p>
          <a:p>
            <a:pPr marL="1200150" lvl="2" indent="-342900">
              <a:buFont typeface="+mj-lt"/>
              <a:buAutoNum type="arabicPeriod"/>
            </a:pPr>
            <a:r>
              <a:rPr lang="en-US" sz="2000" dirty="0"/>
              <a:t>See 05APR2021 slide deck https://mentor.ieee.org/802-ec/dcn/21/ec-21-0085-00-00EC-sub-adhoc-opef-march-5-2021.pptx</a:t>
            </a:r>
            <a:endParaRPr lang="en-US" sz="1800" dirty="0"/>
          </a:p>
          <a:p>
            <a:pPr marL="800100" lvl="1" indent="-342900">
              <a:buFont typeface="+mj-lt"/>
              <a:buAutoNum type="arabicPeriod"/>
            </a:pPr>
            <a:r>
              <a:rPr lang="en-US" sz="2400" dirty="0"/>
              <a:t>Quality Standards (Maintain Good Performance) </a:t>
            </a:r>
            <a:r>
              <a:rPr lang="en-US" sz="2400" dirty="0" err="1"/>
              <a:t>GeoffT</a:t>
            </a:r>
            <a:r>
              <a:rPr lang="en-US" sz="2400" dirty="0"/>
              <a:t> &amp; </a:t>
            </a:r>
            <a:r>
              <a:rPr lang="en-US" sz="2400" dirty="0" err="1"/>
              <a:t>ApurvaM</a:t>
            </a:r>
            <a:endParaRPr lang="en-US" sz="2400" dirty="0"/>
          </a:p>
          <a:p>
            <a:pPr marL="1200150" lvl="2" indent="-342900">
              <a:buFont typeface="+mj-lt"/>
              <a:buAutoNum type="arabicPeriod"/>
            </a:pPr>
            <a:r>
              <a:rPr lang="en-US" sz="2000" dirty="0"/>
              <a:t>Maintain our high-quality PAR review process, if we make any changes to the process</a:t>
            </a:r>
          </a:p>
          <a:p>
            <a:pPr marL="1200150" lvl="2" indent="-342900">
              <a:buFont typeface="+mj-lt"/>
              <a:buAutoNum type="arabicPeriod"/>
            </a:pPr>
            <a:r>
              <a:rPr lang="en-US" sz="2000" dirty="0"/>
              <a:t>Discuss the Technical Review ideas mentioned on the call, and maybe that is an area for improvement</a:t>
            </a:r>
            <a:endParaRPr lang="en-US" sz="1800" dirty="0"/>
          </a:p>
          <a:p>
            <a:pPr marL="800100" lvl="1" indent="-342900">
              <a:buFont typeface="+mj-lt"/>
              <a:buAutoNum type="arabicPeriod"/>
            </a:pPr>
            <a:r>
              <a:rPr lang="en-US" sz="2400" dirty="0"/>
              <a:t>External Influence (Maintain Good Performance) </a:t>
            </a:r>
            <a:r>
              <a:rPr lang="en-US" sz="2400" dirty="0" err="1"/>
              <a:t>TuncerB</a:t>
            </a:r>
            <a:endParaRPr lang="en-US" sz="2400" dirty="0"/>
          </a:p>
          <a:p>
            <a:pPr marL="1200150" lvl="2" indent="-342900">
              <a:buFont typeface="+mj-lt"/>
              <a:buAutoNum type="arabicPeriod"/>
            </a:pPr>
            <a:r>
              <a:rPr lang="en-US" sz="2000" dirty="0"/>
              <a:t>A unified 802 submissions to Regulatory Bodies is good.  We probably want to maintain that strong process.</a:t>
            </a:r>
            <a:endParaRPr lang="en-US" sz="2800" dirty="0"/>
          </a:p>
          <a:p>
            <a:pPr lvl="1"/>
            <a:endParaRPr lang="en-US" dirty="0"/>
          </a:p>
          <a:p>
            <a:pPr lvl="2"/>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a.1) Areas of Focus sub ad hoc status update reports</a:t>
            </a:r>
          </a:p>
        </p:txBody>
      </p:sp>
    </p:spTree>
    <p:extLst>
      <p:ext uri="{BB962C8B-B14F-4D97-AF65-F5344CB8AC3E}">
        <p14:creationId xmlns:p14="http://schemas.microsoft.com/office/powerpoint/2010/main" val="328528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914400" lvl="1" indent="-457200">
              <a:buFont typeface="+mj-lt"/>
              <a:buAutoNum type="arabicPeriod" startAt="4"/>
            </a:pPr>
            <a:r>
              <a:rPr lang="en-US" sz="2400" dirty="0"/>
              <a:t>Strategic Planning. </a:t>
            </a:r>
            <a:r>
              <a:rPr lang="en-US" sz="2400" dirty="0" err="1"/>
              <a:t>PaulN</a:t>
            </a:r>
            <a:endParaRPr lang="en-US" sz="2400" dirty="0"/>
          </a:p>
          <a:p>
            <a:pPr marL="1200150" lvl="2" indent="-342900">
              <a:buFont typeface="+mj-lt"/>
              <a:buAutoNum type="arabicPeriod"/>
            </a:pPr>
            <a:r>
              <a:rPr lang="en-US" sz="2000" dirty="0"/>
              <a:t>incubation of emerging areas, collaboration with internal and external Organizational Units to the IEEE, public visibility</a:t>
            </a:r>
          </a:p>
          <a:p>
            <a:pPr marL="800100" lvl="1" indent="-342900">
              <a:buFont typeface="+mj-lt"/>
              <a:buAutoNum type="arabicPeriod" startAt="4"/>
            </a:pPr>
            <a:r>
              <a:rPr lang="en-US" sz="2400" dirty="0"/>
              <a:t>Maintain and enhance technical coherence and coordination across groups. </a:t>
            </a:r>
            <a:r>
              <a:rPr lang="en-US" sz="2400" dirty="0" err="1"/>
              <a:t>GlennP</a:t>
            </a:r>
            <a:r>
              <a:rPr lang="en-US" sz="2400" dirty="0"/>
              <a:t>, </a:t>
            </a:r>
            <a:r>
              <a:rPr lang="en-US" sz="2400" dirty="0" err="1"/>
              <a:t>RogerM</a:t>
            </a:r>
            <a:endParaRPr lang="en-US" sz="2400" dirty="0"/>
          </a:p>
          <a:p>
            <a:pPr marL="1314450" lvl="2" indent="-457200">
              <a:buFont typeface="+mj-lt"/>
              <a:buAutoNum type="arabicPeriod"/>
            </a:pPr>
            <a:r>
              <a:rPr lang="en-US" sz="2000" dirty="0"/>
              <a:t>Feedback on ec-21-0068-01-00EC.pptx “Technical Coherence” history, architecture, current situation, going forward</a:t>
            </a:r>
          </a:p>
          <a:p>
            <a:pPr marL="800100" lvl="1" indent="-342900">
              <a:buFont typeface="+mj-lt"/>
              <a:buAutoNum type="arabicPeriod" startAt="4"/>
            </a:pPr>
            <a:r>
              <a:rPr lang="en-US" sz="2400" dirty="0"/>
              <a:t>Hybrid Meeting Evaluation. </a:t>
            </a:r>
            <a:r>
              <a:rPr lang="en-US" sz="2400" dirty="0" err="1"/>
              <a:t>JonR</a:t>
            </a:r>
            <a:endParaRPr lang="en-US" sz="2400" dirty="0"/>
          </a:p>
          <a:p>
            <a:pPr marL="1314450" lvl="2" indent="-457200">
              <a:buFont typeface="+mj-lt"/>
              <a:buAutoNum type="arabicPeriod"/>
            </a:pPr>
            <a:r>
              <a:rPr lang="en-US" sz="2000" dirty="0"/>
              <a:t>Assess what it will take to enable hybrid remote/in-person meetings given the uncertainty of when exclusively in-person meetings will resume, if ever</a:t>
            </a:r>
          </a:p>
          <a:p>
            <a:pPr marL="800100" lvl="1" indent="-342900">
              <a:buFont typeface="+mj-lt"/>
              <a:buAutoNum type="arabicPeriod" startAt="4"/>
            </a:pPr>
            <a:r>
              <a:rPr lang="en-US" sz="2400" dirty="0"/>
              <a:t>Revise 802 Scope. </a:t>
            </a:r>
            <a:r>
              <a:rPr lang="en-US" sz="2400" dirty="0" err="1"/>
              <a:t>RogerM</a:t>
            </a:r>
            <a:r>
              <a:rPr lang="en-US" sz="2400" dirty="0"/>
              <a:t> (complete – pending integration into Chair’s Guidelines)</a:t>
            </a:r>
            <a:endParaRPr lang="en-US" dirty="0"/>
          </a:p>
          <a:p>
            <a:pPr lvl="1"/>
            <a:endParaRPr lang="en-US" dirty="0"/>
          </a:p>
          <a:p>
            <a:pPr lvl="2"/>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a.2) Areas of Focus sub ad hoc status update reports</a:t>
            </a:r>
          </a:p>
        </p:txBody>
      </p:sp>
    </p:spTree>
    <p:extLst>
      <p:ext uri="{BB962C8B-B14F-4D97-AF65-F5344CB8AC3E}">
        <p14:creationId xmlns:p14="http://schemas.microsoft.com/office/powerpoint/2010/main" val="369755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b)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13:00-14:00 ET (17:00-18:00 UTC) 3rd Tuesday of each month</a:t>
            </a:r>
          </a:p>
          <a:p>
            <a:pPr marL="457200" lvl="1" indent="0">
              <a:buNone/>
            </a:pPr>
            <a:endParaRPr lang="en-US" sz="2000" dirty="0"/>
          </a:p>
          <a:p>
            <a:pPr lvl="1"/>
            <a:r>
              <a:rPr lang="en-US" sz="2000" dirty="0"/>
              <a:t>Next meeting 13:00-14:00 ET Tuesday 18 May 2021</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c)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dirty="0"/>
              <a:t>Action Items</a:t>
            </a:r>
          </a:p>
          <a:p>
            <a:pPr lvl="1"/>
            <a:r>
              <a:rPr lang="en-US" dirty="0" err="1"/>
              <a:t>tbd</a:t>
            </a:r>
            <a:r>
              <a:rPr lang="en-US" dirty="0"/>
              <a:t>	</a:t>
            </a:r>
          </a:p>
          <a:p>
            <a:pPr marL="457200" lvl="1" indent="0">
              <a:buNone/>
            </a:pPr>
            <a:r>
              <a:rPr lang="en-US" dirty="0"/>
              <a:t>	</a:t>
            </a:r>
          </a:p>
          <a:p>
            <a:r>
              <a:rPr lang="en-US" dirty="0"/>
              <a:t>Draft agenda for next meeting</a:t>
            </a:r>
          </a:p>
          <a:p>
            <a:pPr lvl="1"/>
            <a:r>
              <a:rPr lang="en-US" dirty="0" err="1"/>
              <a:t>Tbd</a:t>
            </a:r>
            <a:endParaRPr lang="en-US" dirty="0"/>
          </a:p>
          <a:p>
            <a:pPr lvl="1"/>
            <a:endParaRPr lang="en-US" dirty="0"/>
          </a:p>
          <a:p>
            <a:pPr marL="0" indent="0">
              <a:buNone/>
            </a:pPr>
            <a:r>
              <a:rPr lang="en-US" dirty="0"/>
              <a:t>d) Adjourn</a:t>
            </a:r>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401165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353269581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241345</TotalTime>
  <Words>1025</Words>
  <Application>Microsoft Office PowerPoint</Application>
  <PresentationFormat>Widescreen</PresentationFormat>
  <Paragraphs>107</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Times New Roman</vt:lpstr>
      <vt:lpstr>Wingdings</vt:lpstr>
      <vt:lpstr>Default Design</vt:lpstr>
      <vt:lpstr>IEEE 802 LMSC Restructuring ad hoc  20 APR 2021 5th  Electronic Meeting 13:00-14:00 ET 17:00-18:00 UTC  </vt:lpstr>
      <vt:lpstr>Restructuring ad hoc ground rules</vt:lpstr>
      <vt:lpstr>Agenda</vt:lpstr>
      <vt:lpstr>802 restructuring ad hoc -- background </vt:lpstr>
      <vt:lpstr>a.1) Areas of Focus sub ad hoc status update reports</vt:lpstr>
      <vt:lpstr>a.2) Areas of Focus sub ad hoc status update reports</vt:lpstr>
      <vt:lpstr>b) Date and Time of monthly ad hoc calls </vt:lpstr>
      <vt:lpstr>c) Review action items, draft agenda for our next meeting</vt:lpstr>
      <vt:lpstr>Backup slides</vt:lpstr>
      <vt:lpstr>Hybrid Meeting Evaluation ad hoc status </vt:lpstr>
      <vt:lpstr>Draft revised 802 scope  --  to be integrated in 802 Chair’s Guidelines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3888</cp:revision>
  <cp:lastPrinted>2021-01-19T17:00:57Z</cp:lastPrinted>
  <dcterms:created xsi:type="dcterms:W3CDTF">2002-03-10T15:43:16Z</dcterms:created>
  <dcterms:modified xsi:type="dcterms:W3CDTF">2021-04-16T20:59:40Z</dcterms:modified>
</cp:coreProperties>
</file>