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61" r:id="rId2"/>
    <p:sldId id="710" r:id="rId3"/>
    <p:sldId id="714" r:id="rId4"/>
    <p:sldId id="713" r:id="rId5"/>
    <p:sldId id="711" r:id="rId6"/>
    <p:sldId id="716" r:id="rId7"/>
    <p:sldId id="720" r:id="rId8"/>
    <p:sldId id="721" r:id="rId9"/>
    <p:sldId id="715" r:id="rId10"/>
    <p:sldId id="723" r:id="rId11"/>
    <p:sldId id="726" r:id="rId12"/>
    <p:sldId id="724" r:id="rId13"/>
    <p:sldId id="727" r:id="rId14"/>
    <p:sldId id="732" r:id="rId15"/>
    <p:sldId id="728" r:id="rId16"/>
    <p:sldId id="712" r:id="rId17"/>
    <p:sldId id="729" r:id="rId18"/>
    <p:sldId id="730" r:id="rId19"/>
    <p:sldId id="722" r:id="rId20"/>
    <p:sldId id="731" r:id="rId21"/>
    <p:sldId id="725" r:id="rId22"/>
    <p:sldId id="718" r:id="rId23"/>
    <p:sldId id="719" r:id="rId2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5" autoAdjust="0"/>
    <p:restoredTop sz="95488" autoAdjust="0"/>
  </p:normalViewPr>
  <p:slideViewPr>
    <p:cSldViewPr>
      <p:cViewPr varScale="1">
        <p:scale>
          <a:sx n="98" d="100"/>
          <a:sy n="98" d="100"/>
        </p:scale>
        <p:origin x="84" y="72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8569775781?pwd=d0JoSGlBZHlXczJ1cmNEZzRFZ3FZUT09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371600"/>
            <a:ext cx="85344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Restructuring ad hoc</a:t>
            </a:r>
            <a:br>
              <a:rPr lang="en-US" sz="4000" dirty="0"/>
            </a:br>
            <a:r>
              <a:rPr lang="en-US" sz="4000" dirty="0"/>
              <a:t>Operational Efficiency Sub-ad hoc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19 April 2021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ec-21-0065-02-00EC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5E7A-53D3-40D6-82E6-660CEABE4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NesCom</a:t>
            </a:r>
            <a:r>
              <a:rPr lang="en-US" dirty="0"/>
              <a:t>/</a:t>
            </a:r>
            <a:r>
              <a:rPr lang="en-US" dirty="0" err="1"/>
              <a:t>RevCom</a:t>
            </a:r>
            <a:r>
              <a:rPr lang="en-US" dirty="0"/>
              <a:t>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7C9BD-28B8-4D9C-A1D2-56DE6A7DB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Schedule is different every year</a:t>
            </a:r>
          </a:p>
          <a:p>
            <a:r>
              <a:rPr lang="en-US" dirty="0"/>
              <a:t>Depends on IEEE-SA Standards Board schedule</a:t>
            </a:r>
          </a:p>
          <a:p>
            <a:pPr lvl="1"/>
            <a:r>
              <a:rPr lang="en-US" dirty="0"/>
              <a:t>No consistent release date for future schedule</a:t>
            </a:r>
          </a:p>
          <a:p>
            <a:pPr lvl="1"/>
            <a:r>
              <a:rPr lang="en-US" dirty="0"/>
              <a:t>Not currently available past end of 2021</a:t>
            </a:r>
          </a:p>
          <a:p>
            <a:r>
              <a:rPr lang="en-US" dirty="0"/>
              <a:t>As shown on SASB Calendar:</a:t>
            </a:r>
          </a:p>
          <a:p>
            <a:pPr lvl="1"/>
            <a:r>
              <a:rPr lang="en-US" dirty="0"/>
              <a:t>Four </a:t>
            </a:r>
            <a:r>
              <a:rPr lang="en-US" dirty="0" err="1"/>
              <a:t>NesCom</a:t>
            </a:r>
            <a:r>
              <a:rPr lang="en-US" dirty="0"/>
              <a:t>/</a:t>
            </a:r>
            <a:r>
              <a:rPr lang="en-US" dirty="0" err="1"/>
              <a:t>RevCom</a:t>
            </a:r>
            <a:r>
              <a:rPr lang="en-US" dirty="0"/>
              <a:t> meetings explicitly shown</a:t>
            </a:r>
          </a:p>
          <a:p>
            <a:pPr lvl="1"/>
            <a:r>
              <a:rPr lang="en-US" dirty="0"/>
              <a:t>Three occur during "SASB Series" shown on calendar</a:t>
            </a:r>
          </a:p>
          <a:p>
            <a:r>
              <a:rPr lang="en-US" dirty="0"/>
              <a:t>Submission deadline:</a:t>
            </a:r>
          </a:p>
          <a:p>
            <a:pPr lvl="1"/>
            <a:r>
              <a:rPr lang="en-US" dirty="0"/>
              <a:t>40 days prior for all but “last quarterly”</a:t>
            </a:r>
          </a:p>
          <a:p>
            <a:pPr lvl="1"/>
            <a:r>
              <a:rPr lang="en-US" dirty="0"/>
              <a:t>50 days prior for last quarterly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F40F4-2D20-4C32-B416-FA57F407A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49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465D9-58B9-4D7D-9A6D-8832290E0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Example, Current Schedule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44CA79-9B23-4B8B-86FF-AB072DCC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567EF0D1-CDA8-4A2C-97F1-BCCEC62488BC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>
                <a:spcAft>
                  <a:spcPts val="600"/>
                </a:spcAft>
                <a:defRPr/>
              </a:pPr>
              <a:t>11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862E66-BAC3-497B-968D-E1BC71B25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547587"/>
              </p:ext>
            </p:extLst>
          </p:nvPr>
        </p:nvGraphicFramePr>
        <p:xfrm>
          <a:off x="1074478" y="1863801"/>
          <a:ext cx="10043046" cy="4078384"/>
        </p:xfrm>
        <a:graphic>
          <a:graphicData uri="http://schemas.openxmlformats.org/drawingml/2006/table">
            <a:tbl>
              <a:tblPr firstRow="1" firstCol="1" bandRow="1"/>
              <a:tblGrid>
                <a:gridCol w="1821122">
                  <a:extLst>
                    <a:ext uri="{9D8B030D-6E8A-4147-A177-3AD203B41FA5}">
                      <a16:colId xmlns:a16="http://schemas.microsoft.com/office/drawing/2014/main" val="266933202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2750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65883170"/>
                    </a:ext>
                  </a:extLst>
                </a:gridCol>
                <a:gridCol w="950573">
                  <a:extLst>
                    <a:ext uri="{9D8B030D-6E8A-4147-A177-3AD203B41FA5}">
                      <a16:colId xmlns:a16="http://schemas.microsoft.com/office/drawing/2014/main" val="3768446077"/>
                    </a:ext>
                  </a:extLst>
                </a:gridCol>
                <a:gridCol w="1076409">
                  <a:extLst>
                    <a:ext uri="{9D8B030D-6E8A-4147-A177-3AD203B41FA5}">
                      <a16:colId xmlns:a16="http://schemas.microsoft.com/office/drawing/2014/main" val="2809150231"/>
                    </a:ext>
                  </a:extLst>
                </a:gridCol>
                <a:gridCol w="883273">
                  <a:extLst>
                    <a:ext uri="{9D8B030D-6E8A-4147-A177-3AD203B41FA5}">
                      <a16:colId xmlns:a16="http://schemas.microsoft.com/office/drawing/2014/main" val="1649356632"/>
                    </a:ext>
                  </a:extLst>
                </a:gridCol>
                <a:gridCol w="2644669">
                  <a:extLst>
                    <a:ext uri="{9D8B030D-6E8A-4147-A177-3AD203B41FA5}">
                      <a16:colId xmlns:a16="http://schemas.microsoft.com/office/drawing/2014/main" val="2670156122"/>
                    </a:ext>
                  </a:extLst>
                </a:gridCol>
              </a:tblGrid>
              <a:tr h="789796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NesCom/Rev</a:t>
                      </a: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Meeting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NesCom/RevCom Submission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 Approval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 Response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 Received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&amp; CSD Posted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841177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January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December 2020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Nov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Plenary EC Closing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607" marR="123607" marT="61803" marB="618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350038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March 2021*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February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Nov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548351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April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March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Mar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Mar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Mar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 Feb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Plenary EC Closing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607" marR="123607" marT="61803" marB="618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129343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June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 May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387905"/>
                  </a:ext>
                </a:extLst>
              </a:tr>
              <a:tr h="394355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September 2021*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August 2021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16 Jul</a:t>
                      </a: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15 Jul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08 Jul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04 Jun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Plenary EC Closing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607" marR="123607" marT="61803" marB="618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11028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October 2021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September 2021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160150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 December 2021*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October 2021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19 Nov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18 Nov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11 Nov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09 Oct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Plenary EC Closing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Plenary with pre-submission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192186"/>
                  </a:ext>
                </a:extLst>
              </a:tr>
              <a:tr h="54730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*During SASB series</a:t>
                      </a: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601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677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C98AC1C-9425-4F29-8DCB-7B91E27B3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r>
              <a:rPr lang="en-US" sz="5200" dirty="0"/>
              <a:t>Example Calendar Alignment (Take 1)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3AD67-EDE3-4664-A11F-DDC8D7E3C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38CEB37-5104-4A8D-B584-F10BB83859B7}" type="slidenum">
              <a:rPr lang="en-US" smtClean="0"/>
              <a:pPr>
                <a:spcAft>
                  <a:spcPts val="600"/>
                </a:spcAft>
                <a:defRPr/>
              </a:pPr>
              <a:t>12</a:t>
            </a:fld>
            <a:endParaRPr lang="en-US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E1750EB-634A-4621-9F72-E4EDD6BBC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643976"/>
              </p:ext>
            </p:extLst>
          </p:nvPr>
        </p:nvGraphicFramePr>
        <p:xfrm>
          <a:off x="838200" y="1932684"/>
          <a:ext cx="10512550" cy="4694099"/>
        </p:xfrm>
        <a:graphic>
          <a:graphicData uri="http://schemas.openxmlformats.org/drawingml/2006/table">
            <a:tbl>
              <a:tblPr firstRow="1" firstCol="1" bandRow="1"/>
              <a:tblGrid>
                <a:gridCol w="1766459">
                  <a:extLst>
                    <a:ext uri="{9D8B030D-6E8A-4147-A177-3AD203B41FA5}">
                      <a16:colId xmlns:a16="http://schemas.microsoft.com/office/drawing/2014/main" val="1669615655"/>
                    </a:ext>
                  </a:extLst>
                </a:gridCol>
                <a:gridCol w="1680252">
                  <a:extLst>
                    <a:ext uri="{9D8B030D-6E8A-4147-A177-3AD203B41FA5}">
                      <a16:colId xmlns:a16="http://schemas.microsoft.com/office/drawing/2014/main" val="1970541169"/>
                    </a:ext>
                  </a:extLst>
                </a:gridCol>
                <a:gridCol w="931819">
                  <a:extLst>
                    <a:ext uri="{9D8B030D-6E8A-4147-A177-3AD203B41FA5}">
                      <a16:colId xmlns:a16="http://schemas.microsoft.com/office/drawing/2014/main" val="1682985324"/>
                    </a:ext>
                  </a:extLst>
                </a:gridCol>
                <a:gridCol w="1042321">
                  <a:extLst>
                    <a:ext uri="{9D8B030D-6E8A-4147-A177-3AD203B41FA5}">
                      <a16:colId xmlns:a16="http://schemas.microsoft.com/office/drawing/2014/main" val="4090275807"/>
                    </a:ext>
                  </a:extLst>
                </a:gridCol>
                <a:gridCol w="982760">
                  <a:extLst>
                    <a:ext uri="{9D8B030D-6E8A-4147-A177-3AD203B41FA5}">
                      <a16:colId xmlns:a16="http://schemas.microsoft.com/office/drawing/2014/main" val="3789155445"/>
                    </a:ext>
                  </a:extLst>
                </a:gridCol>
                <a:gridCol w="1047416">
                  <a:extLst>
                    <a:ext uri="{9D8B030D-6E8A-4147-A177-3AD203B41FA5}">
                      <a16:colId xmlns:a16="http://schemas.microsoft.com/office/drawing/2014/main" val="2746341365"/>
                    </a:ext>
                  </a:extLst>
                </a:gridCol>
                <a:gridCol w="3061523">
                  <a:extLst>
                    <a:ext uri="{9D8B030D-6E8A-4147-A177-3AD203B41FA5}">
                      <a16:colId xmlns:a16="http://schemas.microsoft.com/office/drawing/2014/main" val="3778137560"/>
                    </a:ext>
                  </a:extLst>
                </a:gridCol>
              </a:tblGrid>
              <a:tr h="499687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NesCom/Rev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Meeting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NesCom/RevCom 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 Approval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 Response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 Received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&amp; CSD Posted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637726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January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December 2020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Nov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291931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March 2021*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February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Nov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166945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April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March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Mar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Mar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Mar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 Feb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Plenary EC Closing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947633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June 2021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 May 2021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 May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 May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Apr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Mar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4</a:t>
                      </a:r>
                      <a:r>
                        <a:rPr lang="en-US" sz="1400" b="0" i="0" u="none" strike="noStrike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interim call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June 1</a:t>
                      </a:r>
                      <a:r>
                        <a:rPr lang="en-US" sz="1400" b="0" i="0" u="none" strike="noStrike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pre-submission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407618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September 2021*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August 2021l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Jul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Jul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 3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interim call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 7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pre-submission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501390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October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September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 7th interim call 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5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pre-submission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767086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 December 2021*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October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 Oct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 Oct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5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interim call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plenary with pre-submission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64345"/>
                  </a:ext>
                </a:extLst>
              </a:tr>
              <a:tr h="278293">
                <a:tc gridSpan="2"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*Not shown explicitly on SA calendar; </a:t>
                      </a: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of “SASB series” (see backup slide)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821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939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39665-C7D9-4CF9-8811-982AF8FA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 next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C15506-42C8-48B3-97BE-3C62F2EE1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PAR statistics</a:t>
            </a:r>
          </a:p>
          <a:p>
            <a:pPr lvl="1"/>
            <a:r>
              <a:rPr lang="en-US" dirty="0"/>
              <a:t>How many PARs per year and when reviewed</a:t>
            </a:r>
          </a:p>
          <a:p>
            <a:pPr lvl="1"/>
            <a:r>
              <a:rPr lang="en-US" dirty="0"/>
              <a:t>How many PARs are delayed by the plenary only schedule</a:t>
            </a:r>
          </a:p>
          <a:p>
            <a:pPr lvl="2"/>
            <a:r>
              <a:rPr lang="en-US" dirty="0"/>
              <a:t>Past experienced biased by the habits of aligning with the known schedule</a:t>
            </a:r>
          </a:p>
          <a:p>
            <a:pPr lvl="2"/>
            <a:r>
              <a:rPr lang="en-US" dirty="0"/>
              <a:t>Having a sparse schedule may have advantages also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Optimize – minimum change for maximum value</a:t>
            </a:r>
          </a:p>
          <a:p>
            <a:pPr lvl="2"/>
            <a:r>
              <a:rPr lang="en-US" dirty="0"/>
              <a:t>Solve the “summer gap” (6 months between hitting </a:t>
            </a:r>
            <a:r>
              <a:rPr lang="en-US" dirty="0" err="1"/>
              <a:t>NesCom</a:t>
            </a:r>
            <a:r>
              <a:rPr lang="en-US" dirty="0"/>
              <a:t> meetings</a:t>
            </a:r>
          </a:p>
          <a:p>
            <a:pPr lvl="2"/>
            <a:r>
              <a:rPr lang="en-US" dirty="0"/>
              <a:t>Balance the need for change with the benefit </a:t>
            </a:r>
          </a:p>
          <a:p>
            <a:pPr lvl="2"/>
            <a:r>
              <a:rPr lang="en-US" dirty="0"/>
              <a:t>Will need to be done </a:t>
            </a:r>
            <a:r>
              <a:rPr lang="en-US" dirty="0" err="1"/>
              <a:t>anually</a:t>
            </a:r>
            <a:endParaRPr lang="en-US" dirty="0"/>
          </a:p>
          <a:p>
            <a:r>
              <a:rPr lang="en-US" dirty="0"/>
              <a:t>Revise the sample schedule with optimization and more detail</a:t>
            </a:r>
          </a:p>
          <a:p>
            <a:pPr lvl="1"/>
            <a:r>
              <a:rPr lang="en-US" dirty="0"/>
              <a:t>Show the review schedule dates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BF6BA2-4A40-42F9-84E7-30C7A6A8A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83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C98AC1C-9425-4F29-8DCB-7B91E27B3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r>
              <a:rPr lang="en-US" sz="5200" dirty="0"/>
              <a:t>Example Calendar Alignment (Take 2)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3AD67-EDE3-4664-A11F-DDC8D7E3C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38CEB37-5104-4A8D-B584-F10BB83859B7}" type="slidenum">
              <a:rPr lang="en-US" smtClean="0"/>
              <a:pPr>
                <a:spcAft>
                  <a:spcPts val="600"/>
                </a:spcAft>
                <a:defRPr/>
              </a:pPr>
              <a:t>14</a:t>
            </a:fld>
            <a:endParaRPr lang="en-US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E1750EB-634A-4621-9F72-E4EDD6BBC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84564"/>
              </p:ext>
            </p:extLst>
          </p:nvPr>
        </p:nvGraphicFramePr>
        <p:xfrm>
          <a:off x="838200" y="1932684"/>
          <a:ext cx="10512550" cy="4694099"/>
        </p:xfrm>
        <a:graphic>
          <a:graphicData uri="http://schemas.openxmlformats.org/drawingml/2006/table">
            <a:tbl>
              <a:tblPr firstRow="1" firstCol="1" bandRow="1"/>
              <a:tblGrid>
                <a:gridCol w="1766459">
                  <a:extLst>
                    <a:ext uri="{9D8B030D-6E8A-4147-A177-3AD203B41FA5}">
                      <a16:colId xmlns:a16="http://schemas.microsoft.com/office/drawing/2014/main" val="1669615655"/>
                    </a:ext>
                  </a:extLst>
                </a:gridCol>
                <a:gridCol w="1680252">
                  <a:extLst>
                    <a:ext uri="{9D8B030D-6E8A-4147-A177-3AD203B41FA5}">
                      <a16:colId xmlns:a16="http://schemas.microsoft.com/office/drawing/2014/main" val="1970541169"/>
                    </a:ext>
                  </a:extLst>
                </a:gridCol>
                <a:gridCol w="931819">
                  <a:extLst>
                    <a:ext uri="{9D8B030D-6E8A-4147-A177-3AD203B41FA5}">
                      <a16:colId xmlns:a16="http://schemas.microsoft.com/office/drawing/2014/main" val="1682985324"/>
                    </a:ext>
                  </a:extLst>
                </a:gridCol>
                <a:gridCol w="1042321">
                  <a:extLst>
                    <a:ext uri="{9D8B030D-6E8A-4147-A177-3AD203B41FA5}">
                      <a16:colId xmlns:a16="http://schemas.microsoft.com/office/drawing/2014/main" val="4090275807"/>
                    </a:ext>
                  </a:extLst>
                </a:gridCol>
                <a:gridCol w="982760">
                  <a:extLst>
                    <a:ext uri="{9D8B030D-6E8A-4147-A177-3AD203B41FA5}">
                      <a16:colId xmlns:a16="http://schemas.microsoft.com/office/drawing/2014/main" val="3789155445"/>
                    </a:ext>
                  </a:extLst>
                </a:gridCol>
                <a:gridCol w="1047416">
                  <a:extLst>
                    <a:ext uri="{9D8B030D-6E8A-4147-A177-3AD203B41FA5}">
                      <a16:colId xmlns:a16="http://schemas.microsoft.com/office/drawing/2014/main" val="2746341365"/>
                    </a:ext>
                  </a:extLst>
                </a:gridCol>
                <a:gridCol w="3061523">
                  <a:extLst>
                    <a:ext uri="{9D8B030D-6E8A-4147-A177-3AD203B41FA5}">
                      <a16:colId xmlns:a16="http://schemas.microsoft.com/office/drawing/2014/main" val="3778137560"/>
                    </a:ext>
                  </a:extLst>
                </a:gridCol>
              </a:tblGrid>
              <a:tr h="499687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NesCom/Rev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Meeting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NesCom/RevCom 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 Approval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 Response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 Received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&amp; CSD Posted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637726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April 2021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March 2021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Mar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Mar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Mar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 Feb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Plenary EC Closing 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291931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166945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947633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June 2021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 May 2021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 May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 May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Apr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Mar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4</a:t>
                      </a:r>
                      <a:r>
                        <a:rPr lang="en-US" sz="1400" b="0" i="0" u="none" strike="noStrike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interim call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June 1</a:t>
                      </a:r>
                      <a:r>
                        <a:rPr lang="en-US" sz="1400" b="0" i="0" u="none" strike="noStrike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pre-submission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407618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September 2021*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August 2021l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Jul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Jul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 3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interim call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 7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pre-submission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501390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October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September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 7th interim call 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5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pre-submission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767086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 December 2021*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October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 Oct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 Oct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5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interim call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plenary with pre-submission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64345"/>
                  </a:ext>
                </a:extLst>
              </a:tr>
              <a:tr h="278293">
                <a:tc gridSpan="2"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*Not shown explicitly on SA calendar; </a:t>
                      </a: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of “SASB series” (see backup slide)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82159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B12A237-580A-493E-8397-31258E07F472}"/>
              </a:ext>
            </a:extLst>
          </p:cNvPr>
          <p:cNvSpPr txBox="1"/>
          <p:nvPr/>
        </p:nvSpPr>
        <p:spPr>
          <a:xfrm rot="19570877">
            <a:off x="2571486" y="2603060"/>
            <a:ext cx="7261363" cy="21236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 </a:t>
            </a:r>
            <a:r>
              <a:rPr lang="en-US" sz="6600" dirty="0">
                <a:solidFill>
                  <a:srgbClr val="FF0000"/>
                </a:solidFill>
              </a:rPr>
              <a:t>Work in</a:t>
            </a:r>
          </a:p>
          <a:p>
            <a:pPr algn="ctr"/>
            <a:r>
              <a:rPr lang="en-US" sz="6600" dirty="0">
                <a:solidFill>
                  <a:srgbClr val="FF0000"/>
                </a:solidFill>
              </a:rPr>
              <a:t> Progress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082744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69805-8D29-4B69-9A63-AA94893F8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A83B8-4E69-44C9-ACCB-793957895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rules we suspend for virtual plenary</a:t>
            </a:r>
          </a:p>
          <a:p>
            <a:pPr lvl="1"/>
            <a:r>
              <a:rPr lang="en-US" dirty="0"/>
              <a:t>Subclause 9.3 Plenary Review</a:t>
            </a:r>
          </a:p>
          <a:p>
            <a:r>
              <a:rPr lang="en-US" dirty="0"/>
              <a:t>Action: Need to review to ensure there are not others (Ben)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A5163-64B7-4CFB-A112-106B3333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06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65DA3-E947-4303-BE77-63E7593C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CD853-F8FA-4EEC-94F1-E2EFC16D0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Identified issues so far:</a:t>
            </a:r>
          </a:p>
          <a:p>
            <a:pPr lvl="1"/>
            <a:r>
              <a:rPr lang="en-US" dirty="0"/>
              <a:t>Observed some participants don’t know the process and rules</a:t>
            </a:r>
          </a:p>
          <a:p>
            <a:pPr lvl="2"/>
            <a:r>
              <a:rPr lang="en-US" dirty="0"/>
              <a:t>Frequent debates on calls that are clearly settled if the rules and guidance documents are brought into the discussion</a:t>
            </a:r>
          </a:p>
          <a:p>
            <a:pPr lvl="1"/>
            <a:r>
              <a:rPr lang="en-US" dirty="0"/>
              <a:t>Hierarchy of rules not understood</a:t>
            </a:r>
          </a:p>
          <a:p>
            <a:r>
              <a:rPr lang="en-US" dirty="0"/>
              <a:t>Solutions not obvious</a:t>
            </a:r>
          </a:p>
          <a:p>
            <a:pPr lvl="1"/>
            <a:r>
              <a:rPr lang="en-US" dirty="0"/>
              <a:t>Rules and guidance documents readily available now</a:t>
            </a:r>
          </a:p>
          <a:p>
            <a:pPr lvl="2"/>
            <a:r>
              <a:rPr lang="en-US" dirty="0"/>
              <a:t>Links on 802 home page, WG home pages</a:t>
            </a:r>
          </a:p>
          <a:p>
            <a:pPr lvl="1"/>
            <a:r>
              <a:rPr lang="en-US" dirty="0"/>
              <a:t>This is included in the newbie training now</a:t>
            </a:r>
          </a:p>
          <a:p>
            <a:pPr lvl="1"/>
            <a:r>
              <a:rPr lang="en-US" dirty="0"/>
              <a:t>Informed leadership is readily available (and mostly consistent) </a:t>
            </a:r>
          </a:p>
          <a:p>
            <a:r>
              <a:rPr lang="en-US" dirty="0"/>
              <a:t>Objective: ensure better training of leadership</a:t>
            </a:r>
          </a:p>
          <a:p>
            <a:pPr lvl="1"/>
            <a:r>
              <a:rPr lang="en-US" dirty="0"/>
              <a:t>Training and qualification of TG/TF leaders</a:t>
            </a:r>
          </a:p>
          <a:p>
            <a:pPr lvl="1"/>
            <a:r>
              <a:rPr lang="en-US" dirty="0"/>
              <a:t>Mentorship of new leaders – </a:t>
            </a:r>
          </a:p>
          <a:p>
            <a:pPr lvl="2"/>
            <a:r>
              <a:rPr lang="en-US" dirty="0"/>
              <a:t>Starting with pre-PAR activities, continue throughout</a:t>
            </a:r>
          </a:p>
          <a:p>
            <a:pPr lvl="2"/>
            <a:r>
              <a:rPr lang="en-US" dirty="0"/>
              <a:t>Leverage experienced folks other than WG chairs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A6C2F-4B8D-4F99-A2BB-0DF6D3BF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07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AAC3B-B2FB-4676-995F-3450775C3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0CA18-D791-46CC-A2AC-D03F4BD35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Leverage the SA training material</a:t>
            </a:r>
          </a:p>
          <a:p>
            <a:r>
              <a:rPr lang="en-US" dirty="0"/>
              <a:t>Augment with 802 specific training materials</a:t>
            </a:r>
          </a:p>
          <a:p>
            <a:r>
              <a:rPr lang="en-US" dirty="0"/>
              <a:t>Establish mentorship process</a:t>
            </a:r>
          </a:p>
          <a:p>
            <a:r>
              <a:rPr lang="en-US" dirty="0"/>
              <a:t>Action:  </a:t>
            </a:r>
          </a:p>
          <a:p>
            <a:pPr lvl="1"/>
            <a:r>
              <a:rPr lang="en-US" dirty="0"/>
              <a:t>Make a list of relevant SA materials</a:t>
            </a:r>
          </a:p>
          <a:p>
            <a:pPr lvl="1"/>
            <a:r>
              <a:rPr lang="en-US" dirty="0"/>
              <a:t>Identify gaps where 802 specific material needed</a:t>
            </a:r>
          </a:p>
          <a:p>
            <a:pPr lvl="1"/>
            <a:r>
              <a:rPr lang="en-US" dirty="0"/>
              <a:t>(Paul N.)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24207-721B-4F8E-9D10-8299B7261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64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05B58-1489-4A33-87BE-59AF7D46A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Mentorship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5250D-1693-4F27-8762-4B475E318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Different WGs have different needs</a:t>
            </a:r>
          </a:p>
          <a:p>
            <a:pPr lvl="1"/>
            <a:r>
              <a:rPr lang="en-US" dirty="0"/>
              <a:t>Different culture and procedures</a:t>
            </a:r>
          </a:p>
          <a:p>
            <a:r>
              <a:rPr lang="en-US" dirty="0"/>
              <a:t>WG Chair can have a list of mentoring resources</a:t>
            </a:r>
          </a:p>
          <a:p>
            <a:pPr lvl="1"/>
            <a:r>
              <a:rPr lang="en-US" dirty="0"/>
              <a:t>Will help new TG/TF chairs</a:t>
            </a:r>
          </a:p>
          <a:p>
            <a:pPr lvl="1"/>
            <a:r>
              <a:rPr lang="en-US" dirty="0"/>
              <a:t>Can help new WG chairs</a:t>
            </a:r>
          </a:p>
          <a:p>
            <a:r>
              <a:rPr lang="en-US" dirty="0"/>
              <a:t>Cross-WG (all 802) mentors</a:t>
            </a:r>
          </a:p>
          <a:p>
            <a:pPr lvl="1"/>
            <a:r>
              <a:rPr lang="en-US" dirty="0"/>
              <a:t>802-wide practices and procedures </a:t>
            </a:r>
          </a:p>
          <a:p>
            <a:r>
              <a:rPr lang="en-US" dirty="0"/>
              <a:t>Broaden concept to include operational aspects (not just process)</a:t>
            </a:r>
          </a:p>
          <a:p>
            <a:pPr lvl="1"/>
            <a:r>
              <a:rPr lang="en-US" dirty="0"/>
              <a:t>E.g. editorial practices, support of meetings</a:t>
            </a:r>
          </a:p>
          <a:p>
            <a:pPr lvl="1"/>
            <a:r>
              <a:rPr lang="en-US" dirty="0"/>
              <a:t>Within WG: prepare leadership to step up (future proofing)</a:t>
            </a:r>
          </a:p>
          <a:p>
            <a:pPr lvl="1"/>
            <a:r>
              <a:rPr lang="en-US" dirty="0"/>
              <a:t>Across 802: prepare for when an individual moves on or needs more bandwidth</a:t>
            </a:r>
          </a:p>
          <a:p>
            <a:r>
              <a:rPr lang="en-US" dirty="0">
                <a:highlight>
                  <a:srgbClr val="FFFF00"/>
                </a:highlight>
              </a:rPr>
              <a:t>Action: Further develop the concept of mentorship across operational, technical, architectural and procedural skills (Roger).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15A7B1-DE7A-445A-B4C2-86E4D308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90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ABABB-6BB4-48CC-AE85-3680E4433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07BA9-FFD8-4ECC-A7C2-02DA6B877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 May </a:t>
            </a:r>
            <a:r>
              <a:rPr lang="en-US" strike="sngStrike" dirty="0">
                <a:solidFill>
                  <a:srgbClr val="FF0000"/>
                </a:solidFill>
              </a:rPr>
              <a:t>same time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half hour later, to fit virtual wireless interim schedule</a:t>
            </a:r>
          </a:p>
          <a:p>
            <a:r>
              <a:rPr lang="en-US" dirty="0"/>
              <a:t>1.5 hours</a:t>
            </a:r>
          </a:p>
          <a:p>
            <a:r>
              <a:rPr lang="en-US" dirty="0"/>
              <a:t>On 802 Meeting Calendar</a:t>
            </a:r>
          </a:p>
          <a:p>
            <a:pPr lvl="1"/>
            <a:r>
              <a:rPr lang="en-US" dirty="0"/>
              <a:t>802 Restructuring sub-ad hoc on Operational Efficiency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Mon, May 10, 13:30 – 15:00 ET </a:t>
            </a:r>
          </a:p>
          <a:p>
            <a:r>
              <a:rPr lang="en-US" dirty="0"/>
              <a:t>Same meeting info</a:t>
            </a:r>
            <a:endParaRPr lang="en-US" b="0" i="0" u="none" strike="noStrike" dirty="0">
              <a:solidFill>
                <a:srgbClr val="0E71EB"/>
              </a:solidFill>
              <a:effectLst/>
              <a:latin typeface="Lato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D7964-8E60-4CB0-993E-27999BB2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1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378C-0D79-4C59-BBC7-835CD0FA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180E-863B-48BA-8EC2-34E857C96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114800"/>
          </a:xfrm>
        </p:spPr>
        <p:txBody>
          <a:bodyPr/>
          <a:lstStyle/>
          <a:p>
            <a:pPr lvl="1"/>
            <a:r>
              <a:rPr lang="en-US" dirty="0"/>
              <a:t>PAR Process: </a:t>
            </a:r>
          </a:p>
          <a:p>
            <a:pPr lvl="2"/>
            <a:r>
              <a:rPr lang="en-US" dirty="0"/>
              <a:t>Document a proposed review process to present to the EC</a:t>
            </a:r>
          </a:p>
          <a:p>
            <a:pPr lvl="3"/>
            <a:r>
              <a:rPr lang="en-US" dirty="0"/>
              <a:t>Consider greater consistency across working groups?</a:t>
            </a:r>
          </a:p>
          <a:p>
            <a:pPr lvl="2"/>
            <a:r>
              <a:rPr lang="en-US" dirty="0"/>
              <a:t>Identify other efficiency improvement in PAR/CSD</a:t>
            </a:r>
          </a:p>
          <a:p>
            <a:pPr lvl="3"/>
            <a:r>
              <a:rPr lang="en-US" dirty="0"/>
              <a:t>Review CSD format for updates/improvement?</a:t>
            </a:r>
          </a:p>
          <a:p>
            <a:pPr lvl="3"/>
            <a:r>
              <a:rPr lang="en-US" dirty="0"/>
              <a:t>Other steps we should add/delete/modify?</a:t>
            </a:r>
          </a:p>
          <a:p>
            <a:pPr lvl="1"/>
            <a:r>
              <a:rPr lang="en-US" dirty="0"/>
              <a:t>Training:  </a:t>
            </a:r>
          </a:p>
          <a:p>
            <a:pPr lvl="2"/>
            <a:r>
              <a:rPr lang="en-US" dirty="0"/>
              <a:t>Better characterize the issues in the current process (define the problem)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FD055-F2F2-4999-AA97-094CBF001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28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37BCA-A518-492C-B489-4F8A4CADF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3238F-5BE9-471A-BF68-38B780BB0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7244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Benjamin Rolfe is inviting you to a scheduled Zoom meeting.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Topic: 802 Restructuring sub-ad hoc on Operational Efficiency</a:t>
            </a:r>
          </a:p>
          <a:p>
            <a:pPr marL="0" indent="0">
              <a:buNone/>
            </a:pPr>
            <a:r>
              <a:rPr lang="en-US" dirty="0"/>
              <a:t>Time: May 10, 2021 10:30 AM Pacific Time (US and Canada)</a:t>
            </a:r>
          </a:p>
          <a:p>
            <a:pPr marL="0" indent="0">
              <a:buNone/>
            </a:pPr>
            <a:r>
              <a:rPr lang="en-US" dirty="0"/>
              <a:t>        May 10, 2021 10:30 AM</a:t>
            </a:r>
          </a:p>
          <a:p>
            <a:pPr marL="0" indent="0">
              <a:buNone/>
            </a:pPr>
            <a:r>
              <a:rPr lang="en-US" dirty="0"/>
              <a:t>        May 31, 2021 10:00 AM</a:t>
            </a:r>
          </a:p>
          <a:p>
            <a:pPr marL="0" indent="0">
              <a:buNone/>
            </a:pPr>
            <a:r>
              <a:rPr lang="en-US" dirty="0"/>
              <a:t>Please download and import the following iCalendar (.</a:t>
            </a:r>
            <a:r>
              <a:rPr lang="en-US" dirty="0" err="1"/>
              <a:t>ics</a:t>
            </a:r>
            <a:r>
              <a:rPr lang="en-US" dirty="0"/>
              <a:t>) files to your calendar system.</a:t>
            </a:r>
          </a:p>
          <a:p>
            <a:pPr marL="0" indent="0">
              <a:buNone/>
            </a:pPr>
            <a:r>
              <a:rPr lang="en-US" dirty="0"/>
              <a:t>Weekly: https://us02web.zoom.us/meeting/tZwoceCvqT4tEtVBHtoJXfLYSiBcubZNmcp2/ics?icsToken=98tyKuGgqz0jHdOQtxGGRpw-GY_oXe3wtiVaj7drvjfxDAprZC_PBetgMad9Kvbd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Join Zoom Meeting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https://us02web.zoom.us/j/88569775781?pwd=d0JoSGlBZHlXczJ1cmNEZzRFZ3FZUT09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Meeting ID: 885 6977 5781</a:t>
            </a:r>
          </a:p>
          <a:p>
            <a:pPr marL="0" indent="0">
              <a:buNone/>
            </a:pPr>
            <a:r>
              <a:rPr lang="en-US" dirty="0"/>
              <a:t>Passcode: 241947</a:t>
            </a:r>
          </a:p>
          <a:p>
            <a:pPr marL="0" indent="0">
              <a:buNone/>
            </a:pPr>
            <a:r>
              <a:rPr lang="en-US" dirty="0"/>
              <a:t>One tap mobile</a:t>
            </a:r>
          </a:p>
          <a:p>
            <a:pPr marL="0" indent="0">
              <a:buNone/>
            </a:pPr>
            <a:r>
              <a:rPr lang="en-US" dirty="0"/>
              <a:t>+16699009128,,88569775781#,,,,*241947# US (San Jose)</a:t>
            </a:r>
          </a:p>
          <a:p>
            <a:pPr marL="0" indent="0">
              <a:buNone/>
            </a:pPr>
            <a:r>
              <a:rPr lang="en-US" dirty="0"/>
              <a:t>+13462487799,,88569775781#,,,,*241947# US (Houston)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Dial by your location</a:t>
            </a:r>
          </a:p>
          <a:p>
            <a:pPr marL="0" indent="0">
              <a:buNone/>
            </a:pPr>
            <a:r>
              <a:rPr lang="en-US" dirty="0"/>
              <a:t>        +1 669 900 9128 US (San Jose)</a:t>
            </a:r>
          </a:p>
          <a:p>
            <a:pPr marL="0" indent="0">
              <a:buNone/>
            </a:pPr>
            <a:r>
              <a:rPr lang="en-US" dirty="0"/>
              <a:t>        +1 346 248 7799 US (Houston)</a:t>
            </a:r>
          </a:p>
          <a:p>
            <a:pPr marL="0" indent="0">
              <a:buNone/>
            </a:pPr>
            <a:r>
              <a:rPr lang="en-US" dirty="0"/>
              <a:t>        +1 253 215 8782 US (Tacoma)</a:t>
            </a:r>
          </a:p>
          <a:p>
            <a:pPr marL="0" indent="0">
              <a:buNone/>
            </a:pPr>
            <a:r>
              <a:rPr lang="en-US" dirty="0"/>
              <a:t>        +1 312 626 6799 US (Chicago)</a:t>
            </a:r>
          </a:p>
          <a:p>
            <a:pPr marL="0" indent="0">
              <a:buNone/>
            </a:pPr>
            <a:r>
              <a:rPr lang="en-US" dirty="0"/>
              <a:t>        +1 646 558 8656 US (New York)</a:t>
            </a:r>
          </a:p>
          <a:p>
            <a:pPr marL="0" indent="0">
              <a:buNone/>
            </a:pPr>
            <a:r>
              <a:rPr lang="en-US" dirty="0"/>
              <a:t>        +1 301 715 8592 US (Washington DC)</a:t>
            </a:r>
          </a:p>
          <a:p>
            <a:pPr marL="0" indent="0">
              <a:buNone/>
            </a:pPr>
            <a:r>
              <a:rPr lang="en-US" dirty="0"/>
              <a:t>Meeting ID: 885 6977 5781</a:t>
            </a:r>
          </a:p>
          <a:p>
            <a:pPr marL="0" indent="0">
              <a:buNone/>
            </a:pPr>
            <a:r>
              <a:rPr lang="en-US" dirty="0"/>
              <a:t>Passcode: 241947</a:t>
            </a:r>
          </a:p>
          <a:p>
            <a:pPr marL="0" indent="0">
              <a:buNone/>
            </a:pPr>
            <a:r>
              <a:rPr lang="en-US" dirty="0"/>
              <a:t>Find your local number: https://us02web.zoom.us/u/kexZaQfoNi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B771E-E285-431E-9782-72051B8A0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32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B3549-BFA3-4398-BAE8-A44C27AE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50868-DD03-4E34-86DD-5A99EE056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NesCom</a:t>
            </a:r>
            <a:r>
              <a:rPr lang="en-US" dirty="0"/>
              <a:t>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D765A-2EDB-4857-93B9-9433F8AC9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5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7693EA31-EF7A-459C-92E9-11BDE3F70F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393127"/>
            <a:ext cx="8534400" cy="6083873"/>
          </a:xfr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18608-A876-43FB-8E1B-C309F3F2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15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2FDAC28-1934-4084-8535-7C10F4F29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NesCom</a:t>
            </a:r>
            <a:r>
              <a:rPr lang="en-US" dirty="0"/>
              <a:t>/</a:t>
            </a:r>
            <a:r>
              <a:rPr lang="en-US" dirty="0" err="1"/>
              <a:t>RevCom</a:t>
            </a:r>
            <a:r>
              <a:rPr lang="en-US" dirty="0"/>
              <a:t> Submittal Deadlines: 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3F1C97-87BA-474B-8B28-9D7091054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 December 2020 </a:t>
            </a:r>
          </a:p>
          <a:p>
            <a:r>
              <a:rPr lang="en-US" dirty="0"/>
              <a:t>12 February 2021 </a:t>
            </a:r>
          </a:p>
          <a:p>
            <a:r>
              <a:rPr lang="en-US" dirty="0"/>
              <a:t>18 March 2021 </a:t>
            </a:r>
          </a:p>
          <a:p>
            <a:r>
              <a:rPr lang="en-US" dirty="0"/>
              <a:t>06 May 2021  – May 4</a:t>
            </a:r>
            <a:r>
              <a:rPr lang="en-US" baseline="30000" dirty="0"/>
              <a:t>th</a:t>
            </a:r>
            <a:r>
              <a:rPr lang="en-US" dirty="0"/>
              <a:t> EC call  </a:t>
            </a:r>
          </a:p>
          <a:p>
            <a:r>
              <a:rPr lang="en-US" dirty="0"/>
              <a:t>13 August 2021  – Aug 3</a:t>
            </a:r>
            <a:r>
              <a:rPr lang="en-US" baseline="30000" dirty="0"/>
              <a:t>rd</a:t>
            </a:r>
            <a:r>
              <a:rPr lang="en-US" dirty="0"/>
              <a:t> EC call</a:t>
            </a:r>
          </a:p>
          <a:p>
            <a:r>
              <a:rPr lang="en-US" dirty="0"/>
              <a:t>10 September 2021 – Sept 7</a:t>
            </a:r>
            <a:r>
              <a:rPr lang="en-US" baseline="30000" dirty="0"/>
              <a:t>th</a:t>
            </a:r>
            <a:r>
              <a:rPr lang="en-US" dirty="0"/>
              <a:t> call</a:t>
            </a:r>
          </a:p>
          <a:p>
            <a:r>
              <a:rPr lang="en-US" dirty="0"/>
              <a:t>18 October 2021 – Oct 5</a:t>
            </a:r>
            <a:r>
              <a:rPr lang="en-US" baseline="30000" dirty="0"/>
              <a:t>th</a:t>
            </a:r>
            <a:r>
              <a:rPr lang="en-US" dirty="0"/>
              <a:t> call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2A2DB-5FC5-436E-B841-5A235FC5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61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BF465-8FCF-4213-936C-552EB5F58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02DA7-A94A-4348-ABEC-0DFC05D2E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Proposed Agenda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Discuss ideas for PAR process improvements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Plan for work on improving leadership 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AoB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7951B-0D2C-49B9-A6A3-CA2F8C1D0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3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343E0-CFFD-430D-BA6B-9D83C5E4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C1967-9950-4753-9B3F-94CE0C481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Schedule virtual meeting to develop PAR process proposal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Ben</a:t>
            </a:r>
          </a:p>
          <a:p>
            <a:r>
              <a:rPr lang="en-US" dirty="0"/>
              <a:t>Present to EC in April call</a:t>
            </a:r>
          </a:p>
          <a:p>
            <a:pPr lvl="1"/>
            <a:r>
              <a:rPr lang="en-US" dirty="0"/>
              <a:t>Ben and everyone who joins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58BBA-16FD-4F82-8C40-756FD1F1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1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896600" cy="4648200"/>
          </a:xfrm>
        </p:spPr>
        <p:txBody>
          <a:bodyPr>
            <a:normAutofit lnSpcReduction="10000"/>
          </a:bodyPr>
          <a:lstStyle/>
          <a:p>
            <a:pPr marL="400050">
              <a:buFont typeface="+mj-lt"/>
              <a:buAutoNum type="arabicPeriod"/>
            </a:pPr>
            <a:r>
              <a:rPr lang="en-US" sz="2600" dirty="0"/>
              <a:t>Adopt handling PARs in between plenary sessions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Allow consideration on monthly EC interim electronic meetings </a:t>
            </a:r>
            <a:r>
              <a:rPr lang="en-US" sz="2200" dirty="0">
                <a:solidFill>
                  <a:srgbClr val="FF0000"/>
                </a:solidFill>
              </a:rPr>
              <a:t>that precede a </a:t>
            </a:r>
            <a:r>
              <a:rPr lang="en-US" sz="2200" dirty="0" err="1">
                <a:solidFill>
                  <a:srgbClr val="FF0000"/>
                </a:solidFill>
              </a:rPr>
              <a:t>NesCom</a:t>
            </a:r>
            <a:r>
              <a:rPr lang="en-US" sz="2200" dirty="0">
                <a:solidFill>
                  <a:srgbClr val="FF0000"/>
                </a:solidFill>
              </a:rPr>
              <a:t> meeting</a:t>
            </a:r>
            <a:r>
              <a:rPr lang="en-US" sz="2200" dirty="0"/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Retain the same review process level of rigor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&gt; 30 day review period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Can announce prior to EC call n, review by EC on call n+1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Additional work for WGs: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on monthly (electronic or in person)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Otherwise the same process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Additional work for EC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more often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May or may not see more PARs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So workload likely distributed more evenly</a:t>
            </a:r>
          </a:p>
          <a:p>
            <a:pPr marL="400050">
              <a:buFont typeface="+mj-lt"/>
              <a:buAutoNum type="arabicPeriod"/>
            </a:pPr>
            <a:endParaRPr lang="en-US" sz="2600" dirty="0"/>
          </a:p>
          <a:p>
            <a:pPr lvl="1"/>
            <a:endParaRPr lang="en-US" sz="24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8D28319-29FC-4C6E-8134-24586112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80109"/>
            <a:ext cx="11201400" cy="1143000"/>
          </a:xfrm>
        </p:spPr>
        <p:txBody>
          <a:bodyPr/>
          <a:lstStyle/>
          <a:p>
            <a:pPr marL="57150" indent="0">
              <a:buNone/>
            </a:pPr>
            <a:r>
              <a:rPr lang="en-US" sz="3600" dirty="0"/>
              <a:t>Operational Efficiency Ideas: PARs</a:t>
            </a:r>
          </a:p>
        </p:txBody>
      </p:sp>
    </p:spTree>
    <p:extLst>
      <p:ext uri="{BB962C8B-B14F-4D97-AF65-F5344CB8AC3E}">
        <p14:creationId xmlns:p14="http://schemas.microsoft.com/office/powerpoint/2010/main" val="3460476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6208-506F-4BBF-B9EC-DDA6DCF9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the PAR review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BD6DB-8FA1-4B0A-84C2-1660F0A82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Maintain or improve upon current level of review rigor</a:t>
            </a:r>
          </a:p>
          <a:p>
            <a:pPr lvl="1"/>
            <a:r>
              <a:rPr lang="en-US" dirty="0"/>
              <a:t>Assure PARs and CSDs get the same or greater exposure</a:t>
            </a:r>
          </a:p>
          <a:p>
            <a:pPr lvl="1"/>
            <a:r>
              <a:rPr lang="en-US" dirty="0"/>
              <a:t>Ensure enough time for review, comment, revision and response</a:t>
            </a:r>
          </a:p>
          <a:p>
            <a:pPr lvl="1"/>
            <a:r>
              <a:rPr lang="en-US" dirty="0"/>
              <a:t>Posting and noticing at least 30 (45?) days ahead of EC meeting</a:t>
            </a:r>
          </a:p>
          <a:p>
            <a:r>
              <a:rPr lang="en-US" dirty="0"/>
              <a:t>Possible improvements: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Improve the technical review of PARs</a:t>
            </a:r>
          </a:p>
          <a:p>
            <a:pPr lvl="1"/>
            <a:r>
              <a:rPr lang="en-US" dirty="0"/>
              <a:t>More flexibility and time for groups to review and prepare comment</a:t>
            </a:r>
          </a:p>
          <a:p>
            <a:pPr lvl="1"/>
            <a:r>
              <a:rPr lang="en-US" dirty="0"/>
              <a:t>More time for originating group to improve based in input</a:t>
            </a:r>
          </a:p>
          <a:p>
            <a:pPr lvl="1"/>
            <a:r>
              <a:rPr lang="en-US" dirty="0"/>
              <a:t>Could increase review period and still improve response and efficiency</a:t>
            </a:r>
          </a:p>
          <a:p>
            <a:r>
              <a:rPr lang="en-US" dirty="0"/>
              <a:t>Align with NESCOM schedule</a:t>
            </a:r>
          </a:p>
          <a:p>
            <a:pPr lvl="1"/>
            <a:r>
              <a:rPr lang="en-US" dirty="0"/>
              <a:t>More opportunities to move new projects forward </a:t>
            </a:r>
          </a:p>
          <a:p>
            <a:pPr lvl="1"/>
            <a:r>
              <a:rPr lang="en-US" dirty="0"/>
              <a:t>NESCOM schedule varies year by year (??)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757C1-DCF7-4ED4-93E5-E9B70AE50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5778-FD88-47D6-8F4A-9FABB2D34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Review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4CFD-79E1-4F92-B0FB-F5B84DBCA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Possibly 7 PAR review cycles per year</a:t>
            </a:r>
          </a:p>
          <a:p>
            <a:r>
              <a:rPr lang="en-US" dirty="0"/>
              <a:t>But fewer PARs per cycle </a:t>
            </a:r>
          </a:p>
          <a:p>
            <a:pPr lvl="1"/>
            <a:r>
              <a:rPr lang="en-US" dirty="0"/>
              <a:t>Typically from 10 to 20 PARs per year</a:t>
            </a:r>
          </a:p>
          <a:p>
            <a:pPr lvl="1"/>
            <a:r>
              <a:rPr lang="en-US" dirty="0"/>
              <a:t>Number of projects per year likely to stay the same</a:t>
            </a:r>
          </a:p>
          <a:p>
            <a:r>
              <a:rPr lang="en-US" dirty="0"/>
              <a:t>Spreads the work out over more time</a:t>
            </a:r>
          </a:p>
          <a:p>
            <a:r>
              <a:rPr lang="en-US" dirty="0"/>
              <a:t>Group review process may change</a:t>
            </a:r>
          </a:p>
          <a:p>
            <a:pPr lvl="1"/>
            <a:r>
              <a:rPr lang="en-US" dirty="0"/>
              <a:t>Dot-3 and Dot-11 have a PAR review meeting</a:t>
            </a:r>
          </a:p>
          <a:p>
            <a:pPr lvl="1"/>
            <a:r>
              <a:rPr lang="en-US" dirty="0"/>
              <a:t>Dot-11</a:t>
            </a:r>
          </a:p>
          <a:p>
            <a:pPr lvl="2"/>
            <a:r>
              <a:rPr lang="en-US" dirty="0"/>
              <a:t>2 meetings during plenary</a:t>
            </a:r>
          </a:p>
          <a:p>
            <a:pPr lvl="2"/>
            <a:r>
              <a:rPr lang="en-US" dirty="0"/>
              <a:t>WG Opening – identify PARs to review and PAR review meeting</a:t>
            </a:r>
          </a:p>
          <a:p>
            <a:pPr lvl="2"/>
            <a:r>
              <a:rPr lang="en-US" dirty="0"/>
              <a:t>Initial comments brought to mid week</a:t>
            </a:r>
          </a:p>
          <a:p>
            <a:pPr lvl="2"/>
            <a:r>
              <a:rPr lang="en-US" dirty="0"/>
              <a:t>Second meeting to go over replies to comments, result brought to closing</a:t>
            </a:r>
          </a:p>
          <a:p>
            <a:pPr lvl="1"/>
            <a:r>
              <a:rPr lang="en-US" dirty="0"/>
              <a:t>Anytime after PAR+CSD is available comments can be collected to discuss at the meeting</a:t>
            </a:r>
          </a:p>
          <a:p>
            <a:pPr lvl="1"/>
            <a:r>
              <a:rPr lang="en-US" dirty="0"/>
              <a:t>So prep time before review meeting is valuable</a:t>
            </a:r>
          </a:p>
          <a:p>
            <a:pPr lvl="1"/>
            <a:r>
              <a:rPr lang="en-US" dirty="0"/>
              <a:t>Comments are usually sent informally to originating WG</a:t>
            </a:r>
          </a:p>
          <a:p>
            <a:pPr lvl="1"/>
            <a:r>
              <a:rPr lang="en-US" dirty="0"/>
              <a:t>Could be done via virtual meeting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777B3-5CB0-4BBC-9C44-F26E8DCB9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3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3313A-BC8C-476F-A92C-292DD198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Quality of PAR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3F342-A93F-4D05-B944-9769184A4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Lack of consistency across (and even within) WGs</a:t>
            </a:r>
          </a:p>
          <a:p>
            <a:pPr lvl="1"/>
            <a:r>
              <a:rPr lang="en-US" dirty="0"/>
              <a:t>Coherence of 802 “brand”</a:t>
            </a:r>
          </a:p>
          <a:p>
            <a:pPr lvl="1"/>
            <a:r>
              <a:rPr lang="en-US" dirty="0"/>
              <a:t>Maintaining the high technical quality of 802 standards</a:t>
            </a:r>
          </a:p>
          <a:p>
            <a:r>
              <a:rPr lang="en-US" dirty="0"/>
              <a:t>Need to identify criteria for “technical quality”</a:t>
            </a:r>
          </a:p>
          <a:p>
            <a:pPr lvl="1"/>
            <a:r>
              <a:rPr lang="en-US" dirty="0"/>
              <a:t>Need metrics</a:t>
            </a:r>
          </a:p>
          <a:p>
            <a:r>
              <a:rPr lang="en-US" dirty="0"/>
              <a:t>Action: Paul to call Geoff and define “technical quality”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Work in progress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Nontrivial effort (Geoff POV, not a checklist)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Need clarity on the goals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Overlap with the technical coherence ad hoc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512EBC-F0AF-4929-BFC1-7B5CD9AC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38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07E1F-01E1-4713-B9A4-1E8E4CF51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Recommendation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4F1AC-2683-4B37-88D3-7B2E38315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Amend rules to allow consideration at any duly noticed EC meeting</a:t>
            </a:r>
          </a:p>
          <a:p>
            <a:pPr lvl="1"/>
            <a:r>
              <a:rPr lang="en-US" dirty="0"/>
              <a:t>Identify the necessary rules that need to change</a:t>
            </a:r>
          </a:p>
          <a:p>
            <a:pPr lvl="1"/>
            <a:r>
              <a:rPr lang="en-US" dirty="0"/>
              <a:t>Develop proposed text for rules committee</a:t>
            </a:r>
          </a:p>
          <a:p>
            <a:r>
              <a:rPr lang="en-US" dirty="0">
                <a:highlight>
                  <a:srgbClr val="FFFF00"/>
                </a:highlight>
              </a:rPr>
              <a:t>Develop annual calendar for 802 PAR review process</a:t>
            </a:r>
          </a:p>
          <a:p>
            <a:pPr lvl="1"/>
            <a:r>
              <a:rPr lang="en-US" dirty="0"/>
              <a:t>Posting (submission) deadlines, comment deadline, Response / revision deadline</a:t>
            </a:r>
          </a:p>
          <a:p>
            <a:pPr lvl="1"/>
            <a:r>
              <a:rPr lang="en-US" dirty="0"/>
              <a:t>Depends on IEEE-SA Standards Board (SASB) calendar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3F678-DF93-42D2-A07C-01573CB2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5107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244539</TotalTime>
  <Words>1868</Words>
  <Application>Microsoft Office PowerPoint</Application>
  <PresentationFormat>Widescreen</PresentationFormat>
  <Paragraphs>406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Lato</vt:lpstr>
      <vt:lpstr>Times New Roman</vt:lpstr>
      <vt:lpstr>Wingdings</vt:lpstr>
      <vt:lpstr>Default Design</vt:lpstr>
      <vt:lpstr>IEEE 802 LMSC Restructuring ad hoc Operational Efficiency Sub-ad hoc  19 April 2021  </vt:lpstr>
      <vt:lpstr>Goals</vt:lpstr>
      <vt:lpstr>Agenda</vt:lpstr>
      <vt:lpstr>Actions</vt:lpstr>
      <vt:lpstr>Operational Efficiency Ideas: PARs</vt:lpstr>
      <vt:lpstr>Requirements for the PAR review process</vt:lpstr>
      <vt:lpstr>Par Review Considerations</vt:lpstr>
      <vt:lpstr>Technical Quality of PAR Review</vt:lpstr>
      <vt:lpstr>Proposed Recommendation </vt:lpstr>
      <vt:lpstr>NesCom/RevCom schedule</vt:lpstr>
      <vt:lpstr>Example, Current Schedule</vt:lpstr>
      <vt:lpstr>Example Calendar Alignment (Take 1)</vt:lpstr>
      <vt:lpstr>To do next</vt:lpstr>
      <vt:lpstr>Example Calendar Alignment (Take 2)</vt:lpstr>
      <vt:lpstr>Rule Changes</vt:lpstr>
      <vt:lpstr>Training </vt:lpstr>
      <vt:lpstr>Suggested Approach</vt:lpstr>
      <vt:lpstr>Mentorship Discussion</vt:lpstr>
      <vt:lpstr>Next Call</vt:lpstr>
      <vt:lpstr>Next Meeting Info</vt:lpstr>
      <vt:lpstr>Background Slides</vt:lpstr>
      <vt:lpstr>PowerPoint Presentation</vt:lpstr>
      <vt:lpstr>NesCom/RevCom Submittal Deadlines:  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Benjamin Rolfe</cp:lastModifiedBy>
  <cp:revision>3921</cp:revision>
  <cp:lastPrinted>2021-01-19T17:00:57Z</cp:lastPrinted>
  <dcterms:created xsi:type="dcterms:W3CDTF">2002-03-10T15:43:16Z</dcterms:created>
  <dcterms:modified xsi:type="dcterms:W3CDTF">2021-04-20T16:13:24Z</dcterms:modified>
</cp:coreProperties>
</file>