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61" r:id="rId2"/>
    <p:sldId id="710" r:id="rId3"/>
    <p:sldId id="714" r:id="rId4"/>
    <p:sldId id="713" r:id="rId5"/>
    <p:sldId id="711" r:id="rId6"/>
    <p:sldId id="716" r:id="rId7"/>
    <p:sldId id="715" r:id="rId8"/>
    <p:sldId id="717" r:id="rId9"/>
    <p:sldId id="718" r:id="rId10"/>
    <p:sldId id="712" r:id="rId11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75" autoAdjust="0"/>
    <p:restoredTop sz="95488" autoAdjust="0"/>
  </p:normalViewPr>
  <p:slideViewPr>
    <p:cSldViewPr>
      <p:cViewPr varScale="1">
        <p:scale>
          <a:sx n="118" d="100"/>
          <a:sy n="118" d="100"/>
        </p:scale>
        <p:origin x="322" y="82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grouper.ieee.org/groups/802/" TargetMode="External"/><Relationship Id="rId2" Type="http://schemas.openxmlformats.org/officeDocument/2006/relationships/hyperlink" Target="https://standards.ieee.org/content/dam/ieee-standards/standards/web/governance/sasb/2021calendar.pdf" TargetMode="Externa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1371600"/>
            <a:ext cx="8534400" cy="43434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Restructuring ad hoc</a:t>
            </a:r>
            <a:br>
              <a:rPr lang="en-US" sz="4000" dirty="0"/>
            </a:br>
            <a:r>
              <a:rPr lang="en-US" sz="4000" dirty="0"/>
              <a:t>Operational Efficiency Sub-ad hoc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5 April 2021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ec-21-0065-00-00EC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65DA3-E947-4303-BE77-63E7593C3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CD853-F8FA-4EEC-94F1-E2EFC16D0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Identified issues so far:</a:t>
            </a:r>
          </a:p>
          <a:p>
            <a:pPr lvl="1"/>
            <a:r>
              <a:rPr lang="en-US" dirty="0"/>
              <a:t>Observed some participants don’t know the process and rules</a:t>
            </a:r>
          </a:p>
          <a:p>
            <a:pPr lvl="2"/>
            <a:r>
              <a:rPr lang="en-US" dirty="0"/>
              <a:t>Frequent debates on calls that are clearly settled if the rules and guidance documents are brought into the discussion</a:t>
            </a:r>
          </a:p>
          <a:p>
            <a:pPr lvl="1"/>
            <a:r>
              <a:rPr lang="en-US" dirty="0"/>
              <a:t>Hierarchy of rules not understood</a:t>
            </a:r>
          </a:p>
          <a:p>
            <a:r>
              <a:rPr lang="en-US" dirty="0"/>
              <a:t>Solutions not obvious</a:t>
            </a:r>
          </a:p>
          <a:p>
            <a:pPr lvl="1"/>
            <a:r>
              <a:rPr lang="en-US" dirty="0"/>
              <a:t>Rules and guidance documents readily available now</a:t>
            </a:r>
          </a:p>
          <a:p>
            <a:pPr lvl="2"/>
            <a:r>
              <a:rPr lang="en-US" dirty="0"/>
              <a:t>Links on 802 home page, WG home pages</a:t>
            </a:r>
          </a:p>
          <a:p>
            <a:pPr lvl="1"/>
            <a:r>
              <a:rPr lang="en-US" dirty="0"/>
              <a:t>This is included in the newbie training now</a:t>
            </a:r>
          </a:p>
          <a:p>
            <a:pPr lvl="1"/>
            <a:r>
              <a:rPr lang="en-US" dirty="0"/>
              <a:t>Informed leadership is readily available (and mostly consistent) </a:t>
            </a:r>
          </a:p>
          <a:p>
            <a:r>
              <a:rPr lang="en-US" dirty="0"/>
              <a:t>Objective: ensure better training of leadership</a:t>
            </a:r>
          </a:p>
          <a:p>
            <a:pPr lvl="1"/>
            <a:r>
              <a:rPr lang="en-US" dirty="0"/>
              <a:t>Training and qualification of TG/TF leaders</a:t>
            </a:r>
          </a:p>
          <a:p>
            <a:pPr lvl="1"/>
            <a:r>
              <a:rPr lang="en-US" dirty="0"/>
              <a:t>Mentorship of new leaders – </a:t>
            </a:r>
          </a:p>
          <a:p>
            <a:pPr lvl="2"/>
            <a:r>
              <a:rPr lang="en-US" dirty="0"/>
              <a:t>Starting with pre-PAR activities, continue throughout</a:t>
            </a:r>
          </a:p>
          <a:p>
            <a:pPr lvl="2"/>
            <a:r>
              <a:rPr lang="en-US" dirty="0"/>
              <a:t>Leverage experienced folks other than WG chairs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AA6C2F-4B8D-4F99-A2BB-0DF6D3BFD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907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0378C-0D79-4C59-BBC7-835CD0FAD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6180E-863B-48BA-8EC2-34E857C96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0"/>
            <a:ext cx="10363200" cy="4114800"/>
          </a:xfrm>
        </p:spPr>
        <p:txBody>
          <a:bodyPr/>
          <a:lstStyle/>
          <a:p>
            <a:pPr lvl="1"/>
            <a:r>
              <a:rPr lang="en-US" dirty="0"/>
              <a:t>PAR Process: </a:t>
            </a:r>
          </a:p>
          <a:p>
            <a:pPr lvl="2"/>
            <a:r>
              <a:rPr lang="en-US" dirty="0"/>
              <a:t>Document a proposed review process to present to the EC</a:t>
            </a:r>
          </a:p>
          <a:p>
            <a:pPr lvl="3"/>
            <a:r>
              <a:rPr lang="en-US" dirty="0"/>
              <a:t>Consider greater consistency across working groups?</a:t>
            </a:r>
          </a:p>
          <a:p>
            <a:pPr lvl="2"/>
            <a:r>
              <a:rPr lang="en-US" dirty="0"/>
              <a:t>Identify other efficiency improvement in PAR/CSD</a:t>
            </a:r>
          </a:p>
          <a:p>
            <a:pPr lvl="3"/>
            <a:r>
              <a:rPr lang="en-US" dirty="0"/>
              <a:t>Review CSD format for updates/improvement?</a:t>
            </a:r>
          </a:p>
          <a:p>
            <a:pPr lvl="3"/>
            <a:r>
              <a:rPr lang="en-US" dirty="0"/>
              <a:t>Other steps we should add/delete/modify?</a:t>
            </a:r>
          </a:p>
          <a:p>
            <a:pPr lvl="1"/>
            <a:r>
              <a:rPr lang="en-US" dirty="0"/>
              <a:t>Training:  </a:t>
            </a:r>
          </a:p>
          <a:p>
            <a:pPr lvl="2"/>
            <a:r>
              <a:rPr lang="en-US" dirty="0"/>
              <a:t>Better characterize the issues in the current process (define the problem)</a:t>
            </a:r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1FD055-F2F2-4999-AA97-094CBF001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328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BF465-8FCF-4213-936C-552EB5F58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02DA7-A94A-4348-ABEC-0DFC05D2E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Proposed Agenda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Review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Discuss ideas for PAR process improvements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Plan for work on improving leadership training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AoB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D7951B-0D2C-49B9-A6A3-CA2F8C1D0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37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343E0-CFFD-430D-BA6B-9D83C5E4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C1967-9950-4753-9B3F-94CE0C481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Schedule virtual meeting to develop PAR process proposal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Ben</a:t>
            </a:r>
          </a:p>
          <a:p>
            <a:r>
              <a:rPr lang="en-US" dirty="0"/>
              <a:t>Present to EC in April call</a:t>
            </a:r>
          </a:p>
          <a:p>
            <a:pPr lvl="1"/>
            <a:r>
              <a:rPr lang="en-US" dirty="0"/>
              <a:t>Ben and everyone who joins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258BBA-16FD-4F82-8C40-756FD1F13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17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896600" cy="4648200"/>
          </a:xfrm>
        </p:spPr>
        <p:txBody>
          <a:bodyPr>
            <a:normAutofit lnSpcReduction="10000"/>
          </a:bodyPr>
          <a:lstStyle/>
          <a:p>
            <a:pPr marL="400050">
              <a:buFont typeface="+mj-lt"/>
              <a:buAutoNum type="arabicPeriod"/>
            </a:pPr>
            <a:r>
              <a:rPr lang="en-US" sz="2600" dirty="0"/>
              <a:t>Adopt handling PARs in between plenary sessions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Allow consideration on monthly EC interim electronic meetings </a:t>
            </a:r>
            <a:r>
              <a:rPr lang="en-US" sz="2200" dirty="0">
                <a:solidFill>
                  <a:srgbClr val="FF0000"/>
                </a:solidFill>
              </a:rPr>
              <a:t>that precede a </a:t>
            </a:r>
            <a:r>
              <a:rPr lang="en-US" sz="2200" dirty="0" err="1">
                <a:solidFill>
                  <a:srgbClr val="FF0000"/>
                </a:solidFill>
              </a:rPr>
              <a:t>NesCom</a:t>
            </a:r>
            <a:r>
              <a:rPr lang="en-US" sz="2200" dirty="0">
                <a:solidFill>
                  <a:srgbClr val="FF0000"/>
                </a:solidFill>
              </a:rPr>
              <a:t> meeting</a:t>
            </a:r>
            <a:r>
              <a:rPr lang="en-US" sz="2200" dirty="0"/>
              <a:t>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Retain the same review process level of rigor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&gt; 30 day review period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Can announce prior to EC call n, review by EC on call n+1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Additional work for WGs: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Need to review PARs on monthly (electronic or in person)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Otherwise the same process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Additional work for EC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Need to review PARs more often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May or may not see more PARs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So workload likely distributed more evenly</a:t>
            </a:r>
          </a:p>
          <a:p>
            <a:pPr marL="400050">
              <a:buFont typeface="+mj-lt"/>
              <a:buAutoNum type="arabicPeriod"/>
            </a:pPr>
            <a:endParaRPr lang="en-US" sz="2600" dirty="0"/>
          </a:p>
          <a:p>
            <a:pPr lvl="1"/>
            <a:endParaRPr lang="en-US" sz="2400" dirty="0"/>
          </a:p>
          <a:p>
            <a:pPr lvl="2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8D28319-29FC-4C6E-8134-24586112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80109"/>
            <a:ext cx="11201400" cy="1143000"/>
          </a:xfrm>
        </p:spPr>
        <p:txBody>
          <a:bodyPr/>
          <a:lstStyle/>
          <a:p>
            <a:pPr marL="57150" indent="0">
              <a:buNone/>
            </a:pPr>
            <a:r>
              <a:rPr lang="en-US" sz="3600" dirty="0"/>
              <a:t>Operational Efficiency Ideas: PARs</a:t>
            </a:r>
          </a:p>
        </p:txBody>
      </p:sp>
    </p:spTree>
    <p:extLst>
      <p:ext uri="{BB962C8B-B14F-4D97-AF65-F5344CB8AC3E}">
        <p14:creationId xmlns:p14="http://schemas.microsoft.com/office/powerpoint/2010/main" val="3460476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A6208-506F-4BBF-B9EC-DDA6DCF98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for the PAR review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BD6DB-8FA1-4B0A-84C2-1660F0A82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Maintain or improve upon current level of review rigor</a:t>
            </a:r>
          </a:p>
          <a:p>
            <a:pPr lvl="1"/>
            <a:r>
              <a:rPr lang="en-US" dirty="0"/>
              <a:t>Assure PARs and CSDs get the same or greater exposure</a:t>
            </a:r>
          </a:p>
          <a:p>
            <a:pPr lvl="1"/>
            <a:r>
              <a:rPr lang="en-US" dirty="0"/>
              <a:t>Ensure enough time for review, comment, revision and response</a:t>
            </a:r>
          </a:p>
          <a:p>
            <a:pPr lvl="1"/>
            <a:r>
              <a:rPr lang="en-US" dirty="0"/>
              <a:t>Posting and noticing at least 30 (45?) days ahead of EC meeting</a:t>
            </a:r>
          </a:p>
          <a:p>
            <a:r>
              <a:rPr lang="en-US" dirty="0"/>
              <a:t>Possible improvements:</a:t>
            </a:r>
          </a:p>
          <a:p>
            <a:pPr lvl="1"/>
            <a:r>
              <a:rPr lang="en-US" dirty="0"/>
              <a:t>More flexibility and time for groups to review and prepare comment</a:t>
            </a:r>
          </a:p>
          <a:p>
            <a:pPr lvl="1"/>
            <a:r>
              <a:rPr lang="en-US" dirty="0"/>
              <a:t>More time for originating group to improve based in input</a:t>
            </a:r>
          </a:p>
          <a:p>
            <a:pPr lvl="1"/>
            <a:r>
              <a:rPr lang="en-US" dirty="0"/>
              <a:t>Could increase review period and still improve response and efficiency</a:t>
            </a:r>
          </a:p>
          <a:p>
            <a:r>
              <a:rPr lang="en-US" dirty="0"/>
              <a:t>Align with NESCOM schedule</a:t>
            </a:r>
          </a:p>
          <a:p>
            <a:pPr lvl="1"/>
            <a:r>
              <a:rPr lang="en-US" dirty="0"/>
              <a:t>More opportunities to move new projects forward </a:t>
            </a:r>
          </a:p>
          <a:p>
            <a:pPr lvl="1"/>
            <a:r>
              <a:rPr lang="en-US" dirty="0"/>
              <a:t>NESCOM schedule varies year by year (??)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C757C1-DCF7-4ED4-93E5-E9B70AE50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707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07E1F-01E1-4713-B9A4-1E8E4CF51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Recommendation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4F1AC-2683-4B37-88D3-7B2E38315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Amend rules to allow consideration at any duly noticed EC meeting</a:t>
            </a:r>
          </a:p>
          <a:p>
            <a:pPr lvl="1"/>
            <a:r>
              <a:rPr lang="en-US" dirty="0"/>
              <a:t>Identify the necessary rules that need to change</a:t>
            </a:r>
          </a:p>
          <a:p>
            <a:pPr lvl="1"/>
            <a:r>
              <a:rPr lang="en-US" dirty="0"/>
              <a:t>Develop proposed text for rules committee</a:t>
            </a:r>
          </a:p>
          <a:p>
            <a:r>
              <a:rPr lang="en-US" dirty="0"/>
              <a:t>Develop annual calendar for 802 PAR review process</a:t>
            </a:r>
          </a:p>
          <a:p>
            <a:pPr lvl="1"/>
            <a:r>
              <a:rPr lang="en-US" dirty="0"/>
              <a:t>Posting (submission) deadlines</a:t>
            </a:r>
          </a:p>
          <a:p>
            <a:pPr lvl="1"/>
            <a:r>
              <a:rPr lang="en-US" dirty="0"/>
              <a:t>Comment deadline</a:t>
            </a:r>
          </a:p>
          <a:p>
            <a:pPr lvl="1"/>
            <a:r>
              <a:rPr lang="en-US" dirty="0"/>
              <a:t>Response / revision deadline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3F678-DF93-42D2-A07C-01573CB2D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51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A95AD-D702-48D2-9A75-9C120A8A4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Calendar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21C9F4-1821-41FC-94D0-0237924249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2021 NESCOM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D74B8-D45F-4852-ABE1-218C291859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1" y="2174874"/>
            <a:ext cx="4419599" cy="43021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Source: </a:t>
            </a:r>
            <a:r>
              <a:rPr lang="en-US" sz="1800" dirty="0">
                <a:hlinkClick r:id="rId2"/>
              </a:rPr>
              <a:t>https://standards.ieee.org/content/dam/ieee-standards/standards/web/governance/sasb/2021calendar.pdf</a:t>
            </a:r>
            <a:endParaRPr lang="en-US" sz="1800" dirty="0"/>
          </a:p>
          <a:p>
            <a:r>
              <a:rPr lang="en-US" sz="2000" dirty="0"/>
              <a:t>Jan 26</a:t>
            </a:r>
            <a:r>
              <a:rPr lang="en-US" sz="2000" baseline="30000" dirty="0"/>
              <a:t>th</a:t>
            </a:r>
            <a:r>
              <a:rPr lang="en-US" sz="2000" dirty="0"/>
              <a:t> [11 Dec 2020]</a:t>
            </a:r>
          </a:p>
          <a:p>
            <a:r>
              <a:rPr lang="en-US" sz="2000" dirty="0"/>
              <a:t>April 28</a:t>
            </a:r>
            <a:r>
              <a:rPr lang="en-US" sz="2000" baseline="30000" dirty="0"/>
              <a:t>th</a:t>
            </a:r>
            <a:r>
              <a:rPr lang="en-US" sz="2000" dirty="0"/>
              <a:t> [18 March 2021]</a:t>
            </a:r>
          </a:p>
          <a:p>
            <a:endParaRPr lang="en-US" sz="2000" dirty="0"/>
          </a:p>
          <a:p>
            <a:r>
              <a:rPr lang="en-US" sz="2000" dirty="0"/>
              <a:t>June 15</a:t>
            </a:r>
            <a:r>
              <a:rPr lang="en-US" sz="2000" baseline="30000" dirty="0"/>
              <a:t>th</a:t>
            </a:r>
            <a:r>
              <a:rPr lang="en-US" sz="2000" dirty="0"/>
              <a:t> [06 May 2021]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October 22</a:t>
            </a:r>
            <a:r>
              <a:rPr lang="en-US" sz="2000" baseline="30000" dirty="0"/>
              <a:t>nd</a:t>
            </a:r>
            <a:r>
              <a:rPr lang="en-US" sz="2000" dirty="0"/>
              <a:t> [10 Sep 2021]</a:t>
            </a:r>
          </a:p>
          <a:p>
            <a:r>
              <a:rPr lang="en-US" sz="2000" dirty="0">
                <a:solidFill>
                  <a:srgbClr val="FF0000"/>
                </a:solidFill>
              </a:rPr>
              <a:t>(Not complete?)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17DACF0-3AC0-4CAB-A0F5-E1A66F9BE7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334000" y="1535113"/>
            <a:ext cx="5389033" cy="639762"/>
          </a:xfrm>
        </p:spPr>
        <p:txBody>
          <a:bodyPr/>
          <a:lstStyle/>
          <a:p>
            <a:r>
              <a:rPr lang="en-US" dirty="0"/>
              <a:t>802 EC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181D111-7E59-483E-AAC2-0D0DF8F333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334000" y="2174875"/>
            <a:ext cx="5389033" cy="63976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Source: </a:t>
            </a:r>
            <a:r>
              <a:rPr lang="en-US" sz="2000" dirty="0">
                <a:hlinkClick r:id="rId3"/>
              </a:rPr>
              <a:t>https://grouper.ieee.org/groups/802/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E9CCF-0D47-4B32-A0B6-B754A436A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35D59396-F804-430E-9D8E-1BFA5A9A5D6A}"/>
              </a:ext>
            </a:extLst>
          </p:cNvPr>
          <p:cNvSpPr/>
          <p:nvPr/>
        </p:nvSpPr>
        <p:spPr bwMode="auto">
          <a:xfrm>
            <a:off x="4105118" y="3962400"/>
            <a:ext cx="363166" cy="639762"/>
          </a:xfrm>
          <a:prstGeom prst="leftBrac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Left Brace 11">
            <a:extLst>
              <a:ext uri="{FF2B5EF4-FFF2-40B4-BE49-F238E27FC236}">
                <a16:creationId xmlns:a16="http://schemas.microsoft.com/office/drawing/2014/main" id="{009D3788-A6C2-4814-86EF-0F941D2B1AC6}"/>
              </a:ext>
            </a:extLst>
          </p:cNvPr>
          <p:cNvSpPr/>
          <p:nvPr/>
        </p:nvSpPr>
        <p:spPr bwMode="auto">
          <a:xfrm>
            <a:off x="3886200" y="4191000"/>
            <a:ext cx="1039284" cy="914400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E77A603-5F8B-4ADD-8C77-B1FE9424C8AA}"/>
              </a:ext>
            </a:extLst>
          </p:cNvPr>
          <p:cNvSpPr txBox="1"/>
          <p:nvPr/>
        </p:nvSpPr>
        <p:spPr>
          <a:xfrm>
            <a:off x="5105400" y="4361151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May 4</a:t>
            </a:r>
            <a:r>
              <a:rPr lang="en-US" baseline="30000" dirty="0"/>
              <a:t>th</a:t>
            </a:r>
            <a:r>
              <a:rPr lang="en-US" dirty="0"/>
              <a:t> teleconference </a:t>
            </a:r>
          </a:p>
          <a:p>
            <a:r>
              <a:rPr lang="en-US" dirty="0"/>
              <a:t>June 1</a:t>
            </a:r>
            <a:r>
              <a:rPr lang="en-US" baseline="30000" dirty="0"/>
              <a:t>st</a:t>
            </a:r>
            <a:r>
              <a:rPr lang="en-US" dirty="0"/>
              <a:t> with pre-submit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9813097-3136-4253-8083-A479DA829FAF}"/>
              </a:ext>
            </a:extLst>
          </p:cNvPr>
          <p:cNvSpPr txBox="1"/>
          <p:nvPr/>
        </p:nvSpPr>
        <p:spPr>
          <a:xfrm>
            <a:off x="5132916" y="5426215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September 7</a:t>
            </a:r>
            <a:r>
              <a:rPr lang="en-US" baseline="30000" dirty="0"/>
              <a:t>th</a:t>
            </a:r>
            <a:r>
              <a:rPr lang="en-US" dirty="0"/>
              <a:t> teleconference </a:t>
            </a:r>
          </a:p>
          <a:p>
            <a:r>
              <a:rPr lang="en-US" dirty="0"/>
              <a:t>October 5</a:t>
            </a:r>
            <a:r>
              <a:rPr lang="en-US" baseline="30000" dirty="0"/>
              <a:t>th</a:t>
            </a:r>
            <a:r>
              <a:rPr lang="en-US" dirty="0"/>
              <a:t> with pre-submit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6C1D8C2-5796-44C8-81CE-1143A25166BC}"/>
              </a:ext>
            </a:extLst>
          </p:cNvPr>
          <p:cNvSpPr txBox="1"/>
          <p:nvPr/>
        </p:nvSpPr>
        <p:spPr>
          <a:xfrm>
            <a:off x="5077884" y="37338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March 18</a:t>
            </a:r>
            <a:r>
              <a:rPr lang="en-US" baseline="30000" dirty="0"/>
              <a:t>th</a:t>
            </a:r>
            <a:r>
              <a:rPr lang="en-US" dirty="0"/>
              <a:t> closing</a:t>
            </a:r>
          </a:p>
        </p:txBody>
      </p:sp>
      <p:sp>
        <p:nvSpPr>
          <p:cNvPr id="17" name="Left Brace 16">
            <a:extLst>
              <a:ext uri="{FF2B5EF4-FFF2-40B4-BE49-F238E27FC236}">
                <a16:creationId xmlns:a16="http://schemas.microsoft.com/office/drawing/2014/main" id="{E527A437-0769-4CCD-B351-CEAC7C130104}"/>
              </a:ext>
            </a:extLst>
          </p:cNvPr>
          <p:cNvSpPr/>
          <p:nvPr/>
        </p:nvSpPr>
        <p:spPr bwMode="auto">
          <a:xfrm>
            <a:off x="3886200" y="3810000"/>
            <a:ext cx="1154395" cy="266575"/>
          </a:xfrm>
          <a:prstGeom prst="leftBrace">
            <a:avLst>
              <a:gd name="adj1" fmla="val 8333"/>
              <a:gd name="adj2" fmla="val 5254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Left Brace 17">
            <a:extLst>
              <a:ext uri="{FF2B5EF4-FFF2-40B4-BE49-F238E27FC236}">
                <a16:creationId xmlns:a16="http://schemas.microsoft.com/office/drawing/2014/main" id="{23C05D11-69FF-4813-8FE9-53198D662653}"/>
              </a:ext>
            </a:extLst>
          </p:cNvPr>
          <p:cNvSpPr/>
          <p:nvPr/>
        </p:nvSpPr>
        <p:spPr bwMode="auto">
          <a:xfrm>
            <a:off x="3913716" y="5284445"/>
            <a:ext cx="1039284" cy="914400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565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7693EA31-EF7A-459C-92E9-11BDE3F70F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0" y="393127"/>
            <a:ext cx="8534400" cy="6083873"/>
          </a:xfr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C18608-A876-43FB-8E1B-C309F3F27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31530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241459</TotalTime>
  <Words>586</Words>
  <Application>Microsoft Office PowerPoint</Application>
  <PresentationFormat>Widescreen</PresentationFormat>
  <Paragraphs>104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Times New Roman</vt:lpstr>
      <vt:lpstr>Wingdings</vt:lpstr>
      <vt:lpstr>Default Design</vt:lpstr>
      <vt:lpstr>IEEE 802 LMSC Restructuring ad hoc Operational Efficiency Sub-ad hoc  5 April 2021  </vt:lpstr>
      <vt:lpstr>Goals</vt:lpstr>
      <vt:lpstr>Agenda</vt:lpstr>
      <vt:lpstr>Actions</vt:lpstr>
      <vt:lpstr>Operational Efficiency Ideas: PARs</vt:lpstr>
      <vt:lpstr>Requirements for the PAR review process</vt:lpstr>
      <vt:lpstr>Proposed Recommendation </vt:lpstr>
      <vt:lpstr>Calendar</vt:lpstr>
      <vt:lpstr>PowerPoint Presentation</vt:lpstr>
      <vt:lpstr>Training 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Benjamin Rolfe</cp:lastModifiedBy>
  <cp:revision>3892</cp:revision>
  <cp:lastPrinted>2021-01-19T17:00:57Z</cp:lastPrinted>
  <dcterms:created xsi:type="dcterms:W3CDTF">2002-03-10T15:43:16Z</dcterms:created>
  <dcterms:modified xsi:type="dcterms:W3CDTF">2021-04-05T16:23:16Z</dcterms:modified>
</cp:coreProperties>
</file>