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361" r:id="rId3"/>
    <p:sldId id="287" r:id="rId4"/>
    <p:sldId id="288" r:id="rId5"/>
    <p:sldId id="289" r:id="rId6"/>
    <p:sldId id="677" r:id="rId7"/>
    <p:sldId id="672" r:id="rId8"/>
    <p:sldId id="680" r:id="rId9"/>
    <p:sldId id="688" r:id="rId10"/>
    <p:sldId id="278" r:id="rId11"/>
    <p:sldId id="691" r:id="rId12"/>
    <p:sldId id="689" r:id="rId13"/>
    <p:sldId id="359" r:id="rId1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0" autoAdjust="0"/>
    <p:restoredTop sz="95488" autoAdjust="0"/>
  </p:normalViewPr>
  <p:slideViewPr>
    <p:cSldViewPr>
      <p:cViewPr varScale="1">
        <p:scale>
          <a:sx n="93" d="100"/>
          <a:sy n="93" d="100"/>
        </p:scale>
        <p:origin x="96" y="13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828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4572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05 March 2021 to</a:t>
            </a:r>
            <a:br>
              <a:rPr lang="en-US" sz="4000" dirty="0"/>
            </a:br>
            <a:r>
              <a:rPr lang="en-US" sz="4000" dirty="0"/>
              <a:t>18 March 2020</a:t>
            </a:r>
            <a:br>
              <a:rPr lang="en-US" sz="4000" dirty="0"/>
            </a:br>
            <a:r>
              <a:rPr lang="en-US" sz="4000" dirty="0"/>
              <a:t>126</a:t>
            </a:r>
            <a:r>
              <a:rPr lang="en-US" sz="4000" baseline="30000" dirty="0"/>
              <a:t>th</a:t>
            </a:r>
            <a:r>
              <a:rPr lang="en-US" sz="4000" dirty="0"/>
              <a:t> Plenary Session</a:t>
            </a:r>
            <a:br>
              <a:rPr lang="en-US" sz="4000" dirty="0"/>
            </a:br>
            <a:r>
              <a:rPr lang="en-US" sz="2400" dirty="0"/>
              <a:t>(3</a:t>
            </a:r>
            <a:r>
              <a:rPr lang="en-US" sz="2400" baseline="30000" dirty="0"/>
              <a:t>rd</a:t>
            </a:r>
            <a:r>
              <a:rPr lang="en-US" sz="2400" dirty="0"/>
              <a:t> electronic Plenary Session)</a:t>
            </a:r>
            <a:br>
              <a:rPr lang="en-US" sz="2400" dirty="0"/>
            </a:br>
            <a:r>
              <a:rPr lang="en-US" sz="2400" dirty="0"/>
              <a:t>Closing 802 EC meeting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00 DCN ec-21-0075-00-00EC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217DED-66A2-4B91-8AD1-050C74C49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10972800" cy="457200"/>
          </a:xfrm>
        </p:spPr>
        <p:txBody>
          <a:bodyPr/>
          <a:lstStyle/>
          <a:p>
            <a:r>
              <a:rPr lang="en-US" sz="3200" dirty="0"/>
              <a:t>4.05 802.18 Radio Regulatory TAG Elected Positions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82D5CD8-6F2E-4575-81EB-A85B4ACC7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171736"/>
              </p:ext>
            </p:extLst>
          </p:nvPr>
        </p:nvGraphicFramePr>
        <p:xfrm>
          <a:off x="1524000" y="1219200"/>
          <a:ext cx="8991601" cy="133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456">
                  <a:extLst>
                    <a:ext uri="{9D8B030D-6E8A-4147-A177-3AD203B41FA5}">
                      <a16:colId xmlns:a16="http://schemas.microsoft.com/office/drawing/2014/main" val="1121335469"/>
                    </a:ext>
                  </a:extLst>
                </a:gridCol>
                <a:gridCol w="2089898">
                  <a:extLst>
                    <a:ext uri="{9D8B030D-6E8A-4147-A177-3AD203B41FA5}">
                      <a16:colId xmlns:a16="http://schemas.microsoft.com/office/drawing/2014/main" val="1582700200"/>
                    </a:ext>
                  </a:extLst>
                </a:gridCol>
                <a:gridCol w="1754019">
                  <a:extLst>
                    <a:ext uri="{9D8B030D-6E8A-4147-A177-3AD203B41FA5}">
                      <a16:colId xmlns:a16="http://schemas.microsoft.com/office/drawing/2014/main" val="538097262"/>
                    </a:ext>
                  </a:extLst>
                </a:gridCol>
                <a:gridCol w="2031511">
                  <a:extLst>
                    <a:ext uri="{9D8B030D-6E8A-4147-A177-3AD203B41FA5}">
                      <a16:colId xmlns:a16="http://schemas.microsoft.com/office/drawing/2014/main" val="1033541604"/>
                    </a:ext>
                  </a:extLst>
                </a:gridCol>
                <a:gridCol w="2050717">
                  <a:extLst>
                    <a:ext uri="{9D8B030D-6E8A-4147-A177-3AD203B41FA5}">
                      <a16:colId xmlns:a16="http://schemas.microsoft.com/office/drawing/2014/main" val="162479262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Position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Individual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TAG Conf. Vote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Endorse. / </a:t>
                      </a:r>
                      <a:r>
                        <a:rPr lang="en-US" sz="2000" dirty="0" err="1"/>
                        <a:t>Affil</a:t>
                      </a:r>
                      <a:r>
                        <a:rPr lang="en-US" sz="2000" dirty="0"/>
                        <a:t>.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646207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802.18</a:t>
                      </a:r>
                    </a:p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Stuart Kerry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21/0/1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679231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 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 </a:t>
                      </a:r>
                      <a:r>
                        <a:rPr lang="en-US" sz="1400" dirty="0" err="1"/>
                        <a:t>Petrick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22/0/2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640866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4FD6A-4B43-497D-8CCF-28D42EFE8E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953A18-891A-4720-BD88-41B4C3CB280A}"/>
              </a:ext>
            </a:extLst>
          </p:cNvPr>
          <p:cNvSpPr/>
          <p:nvPr/>
        </p:nvSpPr>
        <p:spPr>
          <a:xfrm>
            <a:off x="419100" y="2976042"/>
            <a:ext cx="10744200" cy="3254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/>
              <a:t>Per IEEE 802 WG P&amp;P Section 3.1 Election or Appointment of Officers  </a:t>
            </a:r>
          </a:p>
          <a:p>
            <a:pPr marL="300038" lvl="1" indent="0">
              <a:buNone/>
            </a:pPr>
            <a:r>
              <a:rPr lang="en-US" sz="1600" dirty="0"/>
              <a:t>A Working Group may elect a new Chair or Vice Chair at any plenary session, subject to confirmation by the IEEE 802 LMSC Sponsor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2000" dirty="0"/>
              <a:t>Move to confirm the above indicated 802.15 Working Group elected positions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WG Vice-Chairs: Stuart Kerry, Al </a:t>
            </a:r>
            <a:r>
              <a:rPr lang="en-US" sz="1600" dirty="0" err="1"/>
              <a:t>Petrick</a:t>
            </a:r>
            <a:endParaRPr lang="en-US" sz="1600" dirty="0"/>
          </a:p>
          <a:p>
            <a:pPr marL="0" indent="0">
              <a:spcBef>
                <a:spcPts val="900"/>
              </a:spcBef>
              <a:buNone/>
            </a:pPr>
            <a:r>
              <a:rPr lang="en-US" sz="2000" dirty="0"/>
              <a:t>All voting member of the Sponsor Executive Committee are eligible to vote.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Move: </a:t>
            </a:r>
            <a:r>
              <a:rPr lang="en-US" sz="2000" dirty="0" err="1">
                <a:solidFill>
                  <a:srgbClr val="000000"/>
                </a:solidFill>
              </a:rPr>
              <a:t>tbd</a:t>
            </a: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Second: </a:t>
            </a:r>
            <a:r>
              <a:rPr lang="en-US" sz="2000" dirty="0" err="1">
                <a:solidFill>
                  <a:srgbClr val="000000"/>
                </a:solidFill>
              </a:rPr>
              <a:t>tbd</a:t>
            </a: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Any objections? </a:t>
            </a:r>
            <a:r>
              <a:rPr lang="en-US" sz="2000" dirty="0" err="1">
                <a:solidFill>
                  <a:srgbClr val="000000"/>
                </a:solidFill>
              </a:rPr>
              <a:t>tbd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r>
              <a:rPr lang="en-US" sz="2000" dirty="0" err="1">
                <a:solidFill>
                  <a:srgbClr val="000000"/>
                </a:solidFill>
              </a:rPr>
              <a:t>tbd</a:t>
            </a:r>
            <a:r>
              <a:rPr lang="en-US" sz="2000" dirty="0">
                <a:solidFill>
                  <a:srgbClr val="000000"/>
                </a:solidFill>
              </a:rPr>
              <a:t> voting members present. Motion result </a:t>
            </a:r>
            <a:r>
              <a:rPr lang="en-US" sz="2000" dirty="0" err="1">
                <a:solidFill>
                  <a:srgbClr val="000000"/>
                </a:solidFill>
              </a:rPr>
              <a:t>tbd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9339A1-152C-47D5-9518-0B737EA9EBB7}"/>
              </a:ext>
            </a:extLst>
          </p:cNvPr>
          <p:cNvSpPr/>
          <p:nvPr/>
        </p:nvSpPr>
        <p:spPr>
          <a:xfrm>
            <a:off x="1447800" y="2551733"/>
            <a:ext cx="90678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Backup at slides 25&amp;26 of https://mentor.ieee.org/802.18/dcn/21/18-21-0025-01-0000-agenda-electronic-plenary-11-17mar21-rr-tag-dia.pptx</a:t>
            </a:r>
          </a:p>
        </p:txBody>
      </p:sp>
    </p:spTree>
    <p:extLst>
      <p:ext uri="{BB962C8B-B14F-4D97-AF65-F5344CB8AC3E}">
        <p14:creationId xmlns:p14="http://schemas.microsoft.com/office/powerpoint/2010/main" val="3484107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 err="1"/>
              <a:t>x.xx</a:t>
            </a:r>
            <a:r>
              <a:rPr lang="en-US" sz="3600" dirty="0"/>
              <a:t> 802 Restructuring ad hoc report</a:t>
            </a:r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189" y="1655852"/>
            <a:ext cx="10896600" cy="4648200"/>
          </a:xfrm>
        </p:spPr>
        <p:txBody>
          <a:bodyPr/>
          <a:lstStyle/>
          <a:p>
            <a:r>
              <a:rPr lang="en-US" sz="2400" dirty="0"/>
              <a:t>4 meetings held to date, presentations and meeting notes available on Mentor</a:t>
            </a:r>
          </a:p>
          <a:p>
            <a:r>
              <a:rPr lang="en-US" sz="2400" dirty="0"/>
              <a:t>16Mar21 meeting recap -- sub-ad </a:t>
            </a:r>
            <a:r>
              <a:rPr lang="en-US" sz="2400" dirty="0" err="1"/>
              <a:t>hocs</a:t>
            </a:r>
            <a:r>
              <a:rPr lang="en-US" sz="2400" dirty="0"/>
              <a:t> formed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dirty="0"/>
              <a:t>Operational Efficiency – </a:t>
            </a:r>
            <a:r>
              <a:rPr lang="en-US" sz="1800" dirty="0" err="1"/>
              <a:t>BenR</a:t>
            </a:r>
            <a:r>
              <a:rPr lang="en-US" sz="1800" dirty="0"/>
              <a:t>,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dirty="0"/>
              <a:t>Quality Standards -- </a:t>
            </a:r>
            <a:r>
              <a:rPr lang="en-US" sz="1800" dirty="0" err="1"/>
              <a:t>GeoffT</a:t>
            </a:r>
            <a:r>
              <a:rPr lang="en-US" sz="1800" dirty="0"/>
              <a:t> and </a:t>
            </a:r>
            <a:r>
              <a:rPr lang="en-US" sz="1800" dirty="0" err="1"/>
              <a:t>ApurvaM</a:t>
            </a:r>
            <a:r>
              <a:rPr lang="en-US" sz="1800" dirty="0"/>
              <a:t>, 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dirty="0"/>
              <a:t>External Influence – </a:t>
            </a:r>
            <a:r>
              <a:rPr lang="en-US" sz="1800" dirty="0" err="1"/>
              <a:t>TuncerB</a:t>
            </a:r>
            <a:r>
              <a:rPr lang="en-US" sz="1800" dirty="0"/>
              <a:t>,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dirty="0"/>
              <a:t>Strategic Planning – </a:t>
            </a:r>
            <a:r>
              <a:rPr lang="en-US" sz="1800" dirty="0" err="1"/>
              <a:t>PaulN</a:t>
            </a:r>
            <a:r>
              <a:rPr lang="en-US" sz="1800" dirty="0"/>
              <a:t>,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dirty="0"/>
              <a:t>Technical Coherence – </a:t>
            </a:r>
            <a:r>
              <a:rPr lang="en-US" sz="1800" dirty="0" err="1"/>
              <a:t>RogerM</a:t>
            </a:r>
            <a:endParaRPr lang="en-US" sz="1800" dirty="0"/>
          </a:p>
          <a:p>
            <a:pPr marL="1314450" lvl="2" indent="-457200">
              <a:buFont typeface="+mj-lt"/>
              <a:buAutoNum type="arabicPeriod"/>
            </a:pPr>
            <a:r>
              <a:rPr lang="en-US" sz="1800" dirty="0"/>
              <a:t>Hybrid Meeting Evaluation – </a:t>
            </a:r>
            <a:r>
              <a:rPr lang="en-US" sz="1800" dirty="0" err="1"/>
              <a:t>JonR</a:t>
            </a:r>
            <a:endParaRPr lang="en-US" sz="2200" dirty="0"/>
          </a:p>
          <a:p>
            <a:r>
              <a:rPr lang="en-US" sz="2400" dirty="0"/>
              <a:t>Next Steps</a:t>
            </a:r>
          </a:p>
          <a:p>
            <a:pPr lvl="1"/>
            <a:r>
              <a:rPr lang="en-US" sz="1800" dirty="0" err="1"/>
              <a:t>Nikolich</a:t>
            </a:r>
            <a:r>
              <a:rPr lang="en-US" sz="1800" dirty="0"/>
              <a:t> to add 802 mission/purpose statement to 802 Chair’s Guideline</a:t>
            </a:r>
          </a:p>
          <a:p>
            <a:pPr lvl="1"/>
            <a:r>
              <a:rPr lang="en-US" sz="1800" dirty="0"/>
              <a:t>Sub-ad hoc leaders to conduct discussions for each ad hoc topic and report results at next 802 Restructuring ad hoc meeting scheduled for 1-2pm ET 20 April 2021.</a:t>
            </a:r>
          </a:p>
          <a:p>
            <a:pPr lvl="1"/>
            <a:r>
              <a:rPr lang="en-US" sz="1800" dirty="0"/>
              <a:t>Deliverable: well vetted and socialized recommendations for EC consideration by end of 2021.</a:t>
            </a:r>
          </a:p>
          <a:p>
            <a:pPr lvl="1"/>
            <a:r>
              <a:rPr lang="en-US" sz="1800" dirty="0"/>
              <a:t>2021 future meeting schedule: 20Apr, 18May, 15Jun, 20Jul, 17Aug, 21Sep, 19Oct, 16Nov, 21Dec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11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Closing EC Meeting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2.1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2.1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2.1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9829800" cy="4114800"/>
          </a:xfrm>
        </p:spPr>
        <p:txBody>
          <a:bodyPr/>
          <a:lstStyle/>
          <a:p>
            <a:r>
              <a:rPr lang="en-US" sz="2400" dirty="0"/>
              <a:t>Reminders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2000" dirty="0"/>
              <a:t>Reminder #1: Use IMAT to log your attendance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Reminder #2: Please use the Chat function to request being put in the queue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Reminder #3: Next interim EC meeting scheduled for </a:t>
            </a:r>
            <a:br>
              <a:rPr lang="en-US" sz="2000" dirty="0"/>
            </a:br>
            <a:r>
              <a:rPr lang="en-US" sz="2000" dirty="0"/>
              <a:t>			15:00-17:00 ET (19:00-21:00 UTC) Tuesday 06 April 2021</a:t>
            </a:r>
          </a:p>
          <a:p>
            <a:pPr marL="457200" lvl="1" indent="0">
              <a:buNone/>
            </a:pPr>
            <a:br>
              <a:rPr lang="en-US" sz="1600" dirty="0"/>
            </a:br>
            <a:endParaRPr lang="en-US" sz="1600" dirty="0"/>
          </a:p>
          <a:p>
            <a:pPr marL="457200" lvl="1" indent="0">
              <a:buNone/>
            </a:pPr>
            <a:br>
              <a:rPr lang="en-US" sz="1600" dirty="0"/>
            </a:br>
            <a:br>
              <a:rPr lang="en-US" sz="1600" dirty="0"/>
            </a:br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395CC-B2A4-4D70-A6BA-4C86C3F11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F3CCF6A-119A-4052-8579-ED38E1AFA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6396" y="265981"/>
            <a:ext cx="11083604" cy="1143000"/>
          </a:xfrm>
        </p:spPr>
        <p:txBody>
          <a:bodyPr/>
          <a:lstStyle/>
          <a:p>
            <a:pPr eaLnBrk="1" hangingPunct="1"/>
            <a:r>
              <a:rPr lang="en-US" sz="3200" dirty="0"/>
              <a:t>3.00 Chair’s Announcements</a:t>
            </a:r>
            <a:br>
              <a:rPr lang="en-US" sz="3200" dirty="0"/>
            </a:br>
            <a:r>
              <a:rPr lang="en-US" sz="3200" dirty="0"/>
              <a:t>EC/WG/TAG/SC/ad hoc plenary meeting recap</a:t>
            </a:r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C53623-2F1F-46F1-A1A7-AEDD4DDF0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3408"/>
            <a:ext cx="12192000" cy="4430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43100"/>
            <a:ext cx="10896600" cy="4114800"/>
          </a:xfrm>
        </p:spPr>
        <p:txBody>
          <a:bodyPr/>
          <a:lstStyle/>
          <a:p>
            <a:r>
              <a:rPr lang="en-US" sz="2800" dirty="0"/>
              <a:t>IEEE 802 LMSC  2020/2021 recap</a:t>
            </a:r>
            <a:endParaRPr lang="en-US" sz="2400" dirty="0"/>
          </a:p>
          <a:p>
            <a:pPr lvl="1"/>
            <a:r>
              <a:rPr lang="en-US" sz="2400" dirty="0"/>
              <a:t>All electronic sessions since March 2020</a:t>
            </a:r>
          </a:p>
          <a:p>
            <a:pPr lvl="2"/>
            <a:r>
              <a:rPr lang="en-US" sz="1800" dirty="0"/>
              <a:t>Electronic Meeting Tools and Network Connectivity exercised to a very high level</a:t>
            </a:r>
          </a:p>
          <a:p>
            <a:pPr lvl="1"/>
            <a:r>
              <a:rPr lang="en-US" sz="2400" dirty="0"/>
              <a:t>Remarkable ability to adapt – rapid, effective and efficient</a:t>
            </a:r>
          </a:p>
          <a:p>
            <a:pPr lvl="2"/>
            <a:r>
              <a:rPr lang="en-US" sz="2000" dirty="0"/>
              <a:t>Maintaining productivity despite the challenges</a:t>
            </a:r>
          </a:p>
          <a:p>
            <a:pPr lvl="1"/>
            <a:r>
              <a:rPr lang="en-US" sz="2400" dirty="0"/>
              <a:t>Continued electronic sessions for the foreseeable future</a:t>
            </a:r>
          </a:p>
          <a:p>
            <a:pPr lvl="1"/>
            <a:r>
              <a:rPr lang="en-US" sz="2400" dirty="0"/>
              <a:t>Sincere gratitude to all for your support</a:t>
            </a:r>
          </a:p>
          <a:p>
            <a:pPr lvl="2"/>
            <a:r>
              <a:rPr lang="en-US" sz="2000" dirty="0"/>
              <a:t>All 802 Volunteer Participants</a:t>
            </a:r>
          </a:p>
          <a:p>
            <a:pPr lvl="2"/>
            <a:r>
              <a:rPr lang="en-US" sz="2000" dirty="0"/>
              <a:t>All 802 Officers and Leaders</a:t>
            </a:r>
          </a:p>
          <a:p>
            <a:pPr lvl="2"/>
            <a:r>
              <a:rPr lang="en-US" sz="2000" dirty="0"/>
              <a:t>IEEE SA, TA and MCE staff</a:t>
            </a:r>
            <a:endParaRPr lang="en-US" sz="1500" dirty="0"/>
          </a:p>
          <a:p>
            <a:pPr lvl="2"/>
            <a:endParaRPr lang="en-US" sz="800" dirty="0"/>
          </a:p>
          <a:p>
            <a:pPr lvl="1"/>
            <a:endParaRPr lang="en-US" sz="1200" dirty="0"/>
          </a:p>
          <a:p>
            <a:pPr marL="457200" lvl="1" indent="0">
              <a:buNone/>
            </a:pPr>
            <a:br>
              <a:rPr lang="en-US" sz="1600" dirty="0"/>
            </a:br>
            <a:endParaRPr lang="en-US" sz="1600" dirty="0"/>
          </a:p>
          <a:p>
            <a:pPr marL="457200" lvl="1" indent="0">
              <a:buNone/>
            </a:pPr>
            <a:br>
              <a:rPr lang="en-US" sz="1600" dirty="0"/>
            </a:br>
            <a:br>
              <a:rPr lang="en-US" sz="1600" dirty="0"/>
            </a:br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33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217DED-66A2-4B91-8AD1-050C74C49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48637"/>
            <a:ext cx="10210800" cy="457200"/>
          </a:xfrm>
        </p:spPr>
        <p:txBody>
          <a:bodyPr/>
          <a:lstStyle/>
          <a:p>
            <a:r>
              <a:rPr lang="en-US" sz="3200" dirty="0"/>
              <a:t>4.04 802.15 Specialty Networks WG Elected Positions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82D5CD8-6F2E-4575-81EB-A85B4ACC7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044568"/>
              </p:ext>
            </p:extLst>
          </p:nvPr>
        </p:nvGraphicFramePr>
        <p:xfrm>
          <a:off x="762000" y="811700"/>
          <a:ext cx="10210800" cy="1897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925">
                  <a:extLst>
                    <a:ext uri="{9D8B030D-6E8A-4147-A177-3AD203B41FA5}">
                      <a16:colId xmlns:a16="http://schemas.microsoft.com/office/drawing/2014/main" val="1121335469"/>
                    </a:ext>
                  </a:extLst>
                </a:gridCol>
                <a:gridCol w="2861315">
                  <a:extLst>
                    <a:ext uri="{9D8B030D-6E8A-4147-A177-3AD203B41FA5}">
                      <a16:colId xmlns:a16="http://schemas.microsoft.com/office/drawing/2014/main" val="1582700200"/>
                    </a:ext>
                  </a:extLst>
                </a:gridCol>
                <a:gridCol w="1893600">
                  <a:extLst>
                    <a:ext uri="{9D8B030D-6E8A-4147-A177-3AD203B41FA5}">
                      <a16:colId xmlns:a16="http://schemas.microsoft.com/office/drawing/2014/main" val="538097262"/>
                    </a:ext>
                  </a:extLst>
                </a:gridCol>
                <a:gridCol w="1893600">
                  <a:extLst>
                    <a:ext uri="{9D8B030D-6E8A-4147-A177-3AD203B41FA5}">
                      <a16:colId xmlns:a16="http://schemas.microsoft.com/office/drawing/2014/main" val="1033541604"/>
                    </a:ext>
                  </a:extLst>
                </a:gridCol>
                <a:gridCol w="2352360">
                  <a:extLst>
                    <a:ext uri="{9D8B030D-6E8A-4147-A177-3AD203B41FA5}">
                      <a16:colId xmlns:a16="http://schemas.microsoft.com/office/drawing/2014/main" val="162479262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Position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Individual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WG Conf. Vote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Endorse. / </a:t>
                      </a:r>
                      <a:r>
                        <a:rPr lang="en-US" sz="2000" dirty="0" err="1"/>
                        <a:t>Affil</a:t>
                      </a:r>
                      <a:r>
                        <a:rPr lang="en-US" sz="2000" dirty="0"/>
                        <a:t>.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646207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802.15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 Kinney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44/0/1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309339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Vice-Chair, Attendance, Voting, Web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(to serve as acting chair if needed)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Rick </a:t>
                      </a:r>
                      <a:r>
                        <a:rPr lang="en-US" sz="1400" dirty="0" err="1"/>
                        <a:t>Alfvin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44/0/1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52539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Vice-Chair, </a:t>
                      </a:r>
                      <a:r>
                        <a:rPr lang="en-US" sz="1400" dirty="0" err="1"/>
                        <a:t>OpsMan</a:t>
                      </a:r>
                      <a:r>
                        <a:rPr lang="en-US" sz="1400" dirty="0"/>
                        <a:t>, SC </a:t>
                      </a:r>
                      <a:r>
                        <a:rPr lang="en-US" sz="1400" dirty="0" err="1"/>
                        <a:t>maint</a:t>
                      </a:r>
                      <a:r>
                        <a:rPr lang="en-US" sz="1400" dirty="0"/>
                        <a:t>, ANA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Phil Beecher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44/0/1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369136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Vice-Chair, </a:t>
                      </a:r>
                      <a:r>
                        <a:rPr lang="en-US" sz="1400" dirty="0" err="1"/>
                        <a:t>Secy</a:t>
                      </a:r>
                      <a:r>
                        <a:rPr lang="en-US" sz="1400" dirty="0"/>
                        <a:t>/WebEx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Clint Powell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44/0/1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476959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4FD6A-4B43-497D-8CCF-28D42EFE8E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A0CA7CA-5CCB-44AF-9B6F-102C24B828CE}"/>
              </a:ext>
            </a:extLst>
          </p:cNvPr>
          <p:cNvSpPr/>
          <p:nvPr/>
        </p:nvSpPr>
        <p:spPr>
          <a:xfrm>
            <a:off x="609600" y="3100097"/>
            <a:ext cx="10972800" cy="3500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/>
              <a:t>Per IEEE 802 WG P&amp;P Section 3.1 Election or Appointment of Officers  </a:t>
            </a:r>
          </a:p>
          <a:p>
            <a:pPr marL="300038" lvl="1" indent="0">
              <a:buNone/>
            </a:pPr>
            <a:r>
              <a:rPr lang="en-US" sz="1600" dirty="0"/>
              <a:t>A Working Group may elect a new Chair or Vice Chair at any plenary session, subject to confirmation by the IEEE 802 LMSC Sponsor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2000" dirty="0"/>
              <a:t>Move to confirm the above indicated 802.15 Working Group elected positions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WG Chair: Pat Kinney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WG Vice-Chairs: Rick </a:t>
            </a:r>
            <a:r>
              <a:rPr lang="en-US" sz="1600" dirty="0" err="1"/>
              <a:t>Alfvin</a:t>
            </a:r>
            <a:r>
              <a:rPr lang="en-US" sz="1600" dirty="0"/>
              <a:t>, Phil Beecher, Clint Powell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2000" dirty="0"/>
              <a:t>All voting member of the Sponsor Executive Committee are eligible to vote.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Move: </a:t>
            </a:r>
            <a:r>
              <a:rPr lang="en-US" sz="2000" dirty="0" err="1">
                <a:solidFill>
                  <a:srgbClr val="000000"/>
                </a:solidFill>
              </a:rPr>
              <a:t>tbd</a:t>
            </a: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Second: </a:t>
            </a:r>
            <a:r>
              <a:rPr lang="en-US" sz="2000" dirty="0" err="1">
                <a:solidFill>
                  <a:srgbClr val="000000"/>
                </a:solidFill>
              </a:rPr>
              <a:t>tbd</a:t>
            </a: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Any objections? </a:t>
            </a:r>
            <a:r>
              <a:rPr lang="en-US" sz="2000" dirty="0" err="1">
                <a:solidFill>
                  <a:srgbClr val="000000"/>
                </a:solidFill>
              </a:rPr>
              <a:t>tbd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r>
              <a:rPr lang="en-US" sz="2000" dirty="0" err="1">
                <a:solidFill>
                  <a:srgbClr val="000000"/>
                </a:solidFill>
              </a:rPr>
              <a:t>tbd</a:t>
            </a:r>
            <a:r>
              <a:rPr lang="en-US" sz="2000" dirty="0">
                <a:solidFill>
                  <a:srgbClr val="000000"/>
                </a:solidFill>
              </a:rPr>
              <a:t> voting members present. Motion result </a:t>
            </a:r>
            <a:r>
              <a:rPr lang="en-US" sz="2000" dirty="0" err="1">
                <a:solidFill>
                  <a:srgbClr val="000000"/>
                </a:solidFill>
              </a:rPr>
              <a:t>tbd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01BB9F-2E5C-4B48-99F5-F772A54048EB}"/>
              </a:ext>
            </a:extLst>
          </p:cNvPr>
          <p:cNvSpPr txBox="1"/>
          <p:nvPr/>
        </p:nvSpPr>
        <p:spPr>
          <a:xfrm>
            <a:off x="4572000" y="2766089"/>
            <a:ext cx="6526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Backup at https://mentor.ieee.org/802.15/dcn/21/15-21-0146-01-0000-802-15-wg-officer-election.pptx</a:t>
            </a:r>
          </a:p>
        </p:txBody>
      </p:sp>
    </p:spTree>
    <p:extLst>
      <p:ext uri="{BB962C8B-B14F-4D97-AF65-F5344CB8AC3E}">
        <p14:creationId xmlns:p14="http://schemas.microsoft.com/office/powerpoint/2010/main" val="396962325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236184</TotalTime>
  <Words>1125</Words>
  <Application>Microsoft Office PowerPoint</Application>
  <PresentationFormat>Widescreen</PresentationFormat>
  <Paragraphs>141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  05 March 2021 to 18 March 2020 126th Plenary Session (3rd electronic Plenary Session) Closing 802 EC meeting  </vt:lpstr>
      <vt:lpstr>2.1 Participant behavior in IEEE-SA activities is guided by the IEEE Codes of Ethics &amp; Conduct</vt:lpstr>
      <vt:lpstr>2.1 Participants in the IEEE-SA “individual process” shall act independently of others, including employers</vt:lpstr>
      <vt:lpstr>2.1 IEEE-SA standards activities shall allow the fair &amp; equitable consideration of all viewpoints</vt:lpstr>
      <vt:lpstr>3.00 Chair’s Announcements</vt:lpstr>
      <vt:lpstr>3.00 Chair’s Announcements</vt:lpstr>
      <vt:lpstr>3.00 Chair’s Announcements EC/WG/TAG/SC/ad hoc plenary meeting recap</vt:lpstr>
      <vt:lpstr>3.00 Chair’s Announcements</vt:lpstr>
      <vt:lpstr>4.04 802.15 Specialty Networks WG Elected Positions</vt:lpstr>
      <vt:lpstr>4.05 802.18 Radio Regulatory TAG Elected Positions</vt:lpstr>
      <vt:lpstr>x.xx 802 Restructuring ad hoc report </vt:lpstr>
      <vt:lpstr>End of Closing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3791</cp:revision>
  <cp:lastPrinted>2020-11-13T17:21:27Z</cp:lastPrinted>
  <dcterms:created xsi:type="dcterms:W3CDTF">2002-03-10T15:43:16Z</dcterms:created>
  <dcterms:modified xsi:type="dcterms:W3CDTF">2021-03-18T15:35:58Z</dcterms:modified>
</cp:coreProperties>
</file>