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61" autoAdjust="0"/>
    <p:restoredTop sz="94660"/>
  </p:normalViewPr>
  <p:slideViewPr>
    <p:cSldViewPr snapToGrid="0">
      <p:cViewPr varScale="1">
        <p:scale>
          <a:sx n="124" d="100"/>
          <a:sy n="124" d="100"/>
        </p:scale>
        <p:origin x="106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8ABCB-79CF-4EA9-9FFD-F295F96570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1EC724-C6FE-464C-AF2C-A5C3E42AEE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8F6782-F989-467D-9D18-94F111B0F456}"/>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5" name="Footer Placeholder 4">
            <a:extLst>
              <a:ext uri="{FF2B5EF4-FFF2-40B4-BE49-F238E27FC236}">
                <a16:creationId xmlns:a16="http://schemas.microsoft.com/office/drawing/2014/main" id="{1B9AD4DD-C118-4A83-B365-D014C2027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8319C0-407E-4D72-8C7E-0CE20D296D4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4023629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CCBBF-6FAA-4C57-8143-D97F3F8CEE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55C173-380A-4177-9B37-4BE0C80224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BF80AA-A6C9-42E4-B026-E79A1ACD691E}"/>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5" name="Footer Placeholder 4">
            <a:extLst>
              <a:ext uri="{FF2B5EF4-FFF2-40B4-BE49-F238E27FC236}">
                <a16:creationId xmlns:a16="http://schemas.microsoft.com/office/drawing/2014/main" id="{8F7EA4AB-1426-4D81-856E-4447F2EB79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8B7F7-B032-4B92-8A2F-C0BD6DBBC72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455702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2207C1-12A3-4FBA-86C2-E5DB252A87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C251F3-BDF1-41F8-AAC1-B75CF70E0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2D4FB3-1816-45D9-BB86-1E432EE41279}"/>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5" name="Footer Placeholder 4">
            <a:extLst>
              <a:ext uri="{FF2B5EF4-FFF2-40B4-BE49-F238E27FC236}">
                <a16:creationId xmlns:a16="http://schemas.microsoft.com/office/drawing/2014/main" id="{2B564910-34B6-4F42-BE33-10D32D5176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C61812-889B-4E96-A02F-A09F0558C435}"/>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50001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93963-7EC0-497D-A7A9-9DF4089C2C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934829-5701-4770-A8C0-8AE2C1F1D7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4E442-7DBB-46F0-B413-F75316AC7ABC}"/>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5" name="Footer Placeholder 4">
            <a:extLst>
              <a:ext uri="{FF2B5EF4-FFF2-40B4-BE49-F238E27FC236}">
                <a16:creationId xmlns:a16="http://schemas.microsoft.com/office/drawing/2014/main" id="{58DB8D78-39CF-4071-9518-F655F6B6B1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E046B1-EA3B-4BC6-B525-44663EA58269}"/>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23269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996B6-8531-4B32-8A9D-75C6FC4FE7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B6EC61-3FB9-47C5-A760-35C5BD4152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AFB426-3414-4DC0-926D-CA54B2328C9E}"/>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5" name="Footer Placeholder 4">
            <a:extLst>
              <a:ext uri="{FF2B5EF4-FFF2-40B4-BE49-F238E27FC236}">
                <a16:creationId xmlns:a16="http://schemas.microsoft.com/office/drawing/2014/main" id="{FC3F3D06-8984-4C4C-91A1-28E77B7E71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BBBFE-37CA-44E7-A2D0-47934B0219D4}"/>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486069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D218A-1212-4B1D-A2FB-97DF9EF5FF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49ECEB-F74C-46A1-9A5F-50499D896B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EFAB85-B33B-4C4A-8556-A32641B96D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BCC797-D874-4C91-A1DE-CED4A0C33765}"/>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6" name="Footer Placeholder 5">
            <a:extLst>
              <a:ext uri="{FF2B5EF4-FFF2-40B4-BE49-F238E27FC236}">
                <a16:creationId xmlns:a16="http://schemas.microsoft.com/office/drawing/2014/main" id="{5C8FC14A-F6B9-47D9-B1BD-E92F29FE1D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961D2-F242-4C39-8384-B309D0E97710}"/>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69497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17898-6E2B-46AF-A152-239E3C6BCD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96D9FE-885B-49DD-B632-8B1745D96D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4340B-0178-42EF-B2F0-8D12EAD355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46FB42-10A3-4E92-8B3F-B6C0C0DCB4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1DB071-E3DA-44EA-B8E6-BC373A55FE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A55AF3-2E6F-4E77-8CAC-B351F32420E3}"/>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8" name="Footer Placeholder 7">
            <a:extLst>
              <a:ext uri="{FF2B5EF4-FFF2-40B4-BE49-F238E27FC236}">
                <a16:creationId xmlns:a16="http://schemas.microsoft.com/office/drawing/2014/main" id="{90B18C48-07FC-49C9-8D0B-CC0E8B484E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8AB121-3481-42EC-A88A-1E02A6E01E69}"/>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657506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69FCB-CAD6-4152-A137-8741B0D402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479F5A-AAA8-4A87-97F4-F1C21BDDB895}"/>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4" name="Footer Placeholder 3">
            <a:extLst>
              <a:ext uri="{FF2B5EF4-FFF2-40B4-BE49-F238E27FC236}">
                <a16:creationId xmlns:a16="http://schemas.microsoft.com/office/drawing/2014/main" id="{885EA877-F07C-400C-BB89-05476B1F11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CA0A44-C164-499E-9AF0-CA851CC5E66D}"/>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506201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26469C-1051-4B28-B53A-CC62A70F172F}"/>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3" name="Footer Placeholder 2">
            <a:extLst>
              <a:ext uri="{FF2B5EF4-FFF2-40B4-BE49-F238E27FC236}">
                <a16:creationId xmlns:a16="http://schemas.microsoft.com/office/drawing/2014/main" id="{5E1A95AC-B09C-491F-9775-9EF33078CD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904572-34EC-4E29-A0B5-14090817F94F}"/>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346275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49C63-ABB7-4039-853C-575311E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05B251-64A5-45E6-A5EC-833C9CD37F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7D0F73-0E62-4192-BF30-DDEA25A05C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5C1A87-1D5A-47A7-A737-0755A6A3F02E}"/>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6" name="Footer Placeholder 5">
            <a:extLst>
              <a:ext uri="{FF2B5EF4-FFF2-40B4-BE49-F238E27FC236}">
                <a16:creationId xmlns:a16="http://schemas.microsoft.com/office/drawing/2014/main" id="{F7729C17-B3D3-4CC0-8B36-3C8C8642F6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862157-EEB0-43C4-A17D-52F61888F467}"/>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2419428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D644-E0DB-43CC-A690-FAAB8E4720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992513-75B4-4995-98D0-C0EC280AF6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0D6F3D-0DFE-48D9-9080-E5613DFD1F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266C82-2F10-4E7E-B23F-E7243C129034}"/>
              </a:ext>
            </a:extLst>
          </p:cNvPr>
          <p:cNvSpPr>
            <a:spLocks noGrp="1"/>
          </p:cNvSpPr>
          <p:nvPr>
            <p:ph type="dt" sz="half" idx="10"/>
          </p:nvPr>
        </p:nvSpPr>
        <p:spPr/>
        <p:txBody>
          <a:bodyPr/>
          <a:lstStyle/>
          <a:p>
            <a:fld id="{DA6B74CF-3218-473C-BE39-30339F27057C}" type="datetimeFigureOut">
              <a:rPr lang="en-US" smtClean="0"/>
              <a:t>3/29/21</a:t>
            </a:fld>
            <a:endParaRPr lang="en-US"/>
          </a:p>
        </p:txBody>
      </p:sp>
      <p:sp>
        <p:nvSpPr>
          <p:cNvPr id="6" name="Footer Placeholder 5">
            <a:extLst>
              <a:ext uri="{FF2B5EF4-FFF2-40B4-BE49-F238E27FC236}">
                <a16:creationId xmlns:a16="http://schemas.microsoft.com/office/drawing/2014/main" id="{4F0C6CA0-13F6-44D1-AC12-3EEE85598E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F0614C-7B97-4B68-8220-FDA907837286}"/>
              </a:ext>
            </a:extLst>
          </p:cNvPr>
          <p:cNvSpPr>
            <a:spLocks noGrp="1"/>
          </p:cNvSpPr>
          <p:nvPr>
            <p:ph type="sldNum" sz="quarter" idx="12"/>
          </p:nvPr>
        </p:nvSpPr>
        <p:spPr/>
        <p:txBody>
          <a:bodyPr/>
          <a:lstStyle/>
          <a:p>
            <a:fld id="{235DD5E6-5652-464F-B4BB-8A8FFFA1A840}" type="slidenum">
              <a:rPr lang="en-US" smtClean="0"/>
              <a:t>‹#›</a:t>
            </a:fld>
            <a:endParaRPr lang="en-US"/>
          </a:p>
        </p:txBody>
      </p:sp>
    </p:spTree>
    <p:extLst>
      <p:ext uri="{BB962C8B-B14F-4D97-AF65-F5344CB8AC3E}">
        <p14:creationId xmlns:p14="http://schemas.microsoft.com/office/powerpoint/2010/main" val="1914607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E48319-EF11-490B-9E65-91D9930774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1130F6-94A7-4637-A842-AC28E95B9D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C5206C-B0B7-4115-995B-23076CF915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B74CF-3218-473C-BE39-30339F27057C}" type="datetimeFigureOut">
              <a:rPr lang="en-US" smtClean="0"/>
              <a:t>3/29/21</a:t>
            </a:fld>
            <a:endParaRPr lang="en-US"/>
          </a:p>
        </p:txBody>
      </p:sp>
      <p:sp>
        <p:nvSpPr>
          <p:cNvPr id="5" name="Footer Placeholder 4">
            <a:extLst>
              <a:ext uri="{FF2B5EF4-FFF2-40B4-BE49-F238E27FC236}">
                <a16:creationId xmlns:a16="http://schemas.microsoft.com/office/drawing/2014/main" id="{50FC6A0B-0343-458B-A98A-1E8948CC75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D26C35-6C86-459D-911A-371516D9EA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DD5E6-5652-464F-B4BB-8A8FFFA1A840}" type="slidenum">
              <a:rPr lang="en-US" smtClean="0"/>
              <a:t>‹#›</a:t>
            </a:fld>
            <a:endParaRPr lang="en-US"/>
          </a:p>
        </p:txBody>
      </p:sp>
    </p:spTree>
    <p:extLst>
      <p:ext uri="{BB962C8B-B14F-4D97-AF65-F5344CB8AC3E}">
        <p14:creationId xmlns:p14="http://schemas.microsoft.com/office/powerpoint/2010/main" val="325610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ec/dcn/17/ec-17-0174.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eee802.org/1/files/public/802_architecture_grou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CA94C-BCD2-4D46-B880-6A677F318942}"/>
              </a:ext>
            </a:extLst>
          </p:cNvPr>
          <p:cNvSpPr>
            <a:spLocks noGrp="1"/>
          </p:cNvSpPr>
          <p:nvPr>
            <p:ph type="ctrTitle"/>
          </p:nvPr>
        </p:nvSpPr>
        <p:spPr>
          <a:xfrm>
            <a:off x="1524000" y="300430"/>
            <a:ext cx="9144000" cy="1857143"/>
          </a:xfrm>
        </p:spPr>
        <p:txBody>
          <a:bodyPr>
            <a:normAutofit/>
          </a:bodyPr>
          <a:lstStyle/>
          <a:p>
            <a:r>
              <a:rPr lang="en-US" dirty="0"/>
              <a:t>IEEE 802</a:t>
            </a:r>
            <a:br>
              <a:rPr lang="en-US" dirty="0"/>
            </a:br>
            <a:r>
              <a:rPr lang="en-US" dirty="0"/>
              <a:t>Restructuring ad hoc</a:t>
            </a:r>
          </a:p>
        </p:txBody>
      </p:sp>
      <p:sp>
        <p:nvSpPr>
          <p:cNvPr id="3" name="Subtitle 2">
            <a:extLst>
              <a:ext uri="{FF2B5EF4-FFF2-40B4-BE49-F238E27FC236}">
                <a16:creationId xmlns:a16="http://schemas.microsoft.com/office/drawing/2014/main" id="{3791B886-D213-4C35-9CA8-7A70AA5E35CF}"/>
              </a:ext>
            </a:extLst>
          </p:cNvPr>
          <p:cNvSpPr>
            <a:spLocks noGrp="1"/>
          </p:cNvSpPr>
          <p:nvPr>
            <p:ph type="subTitle" idx="1"/>
          </p:nvPr>
        </p:nvSpPr>
        <p:spPr>
          <a:xfrm>
            <a:off x="1562100" y="2521020"/>
            <a:ext cx="9144000" cy="4036549"/>
          </a:xfrm>
        </p:spPr>
        <p:txBody>
          <a:bodyPr>
            <a:normAutofit fontScale="92500" lnSpcReduction="20000"/>
          </a:bodyPr>
          <a:lstStyle/>
          <a:p>
            <a:r>
              <a:rPr lang="en-US" sz="4400" dirty="0"/>
              <a:t>Sub ad hoc:</a:t>
            </a:r>
          </a:p>
          <a:p>
            <a:r>
              <a:rPr lang="en-US" sz="4400" dirty="0"/>
              <a:t>Technical Coherence</a:t>
            </a:r>
          </a:p>
          <a:p>
            <a:endParaRPr lang="en-US" sz="4400" dirty="0"/>
          </a:p>
          <a:p>
            <a:r>
              <a:rPr lang="en-US" sz="4400" dirty="0"/>
              <a:t>Roger Marks and Glenn Parsons</a:t>
            </a:r>
          </a:p>
          <a:p>
            <a:r>
              <a:rPr lang="en-US" sz="4400" dirty="0"/>
              <a:t>2021-03-29</a:t>
            </a:r>
          </a:p>
          <a:p>
            <a:endParaRPr lang="en-US" sz="4400" dirty="0"/>
          </a:p>
          <a:p>
            <a:r>
              <a:rPr lang="en-US" b="1" dirty="0"/>
              <a:t>802-ec-21-0068-01-00EC</a:t>
            </a:r>
            <a:endParaRPr lang="en-US" sz="4400" dirty="0"/>
          </a:p>
          <a:p>
            <a:endParaRPr lang="en-US" sz="4400" dirty="0"/>
          </a:p>
          <a:p>
            <a:endParaRPr lang="en-US" sz="4400" dirty="0"/>
          </a:p>
          <a:p>
            <a:endParaRPr lang="en-US" sz="4400" dirty="0"/>
          </a:p>
        </p:txBody>
      </p:sp>
    </p:spTree>
    <p:extLst>
      <p:ext uri="{BB962C8B-B14F-4D97-AF65-F5344CB8AC3E}">
        <p14:creationId xmlns:p14="http://schemas.microsoft.com/office/powerpoint/2010/main" val="1013652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a:xfrm>
            <a:off x="838200" y="190465"/>
            <a:ext cx="10515600" cy="765032"/>
          </a:xfrm>
        </p:spPr>
        <p:txBody>
          <a:bodyPr/>
          <a:lstStyle/>
          <a:p>
            <a:r>
              <a:rPr lang="en-US" dirty="0"/>
              <a:t>Maintaining Coherence: Historical</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838200" y="955497"/>
            <a:ext cx="10515600" cy="5393539"/>
          </a:xfrm>
        </p:spPr>
        <p:txBody>
          <a:bodyPr>
            <a:normAutofit fontScale="85000" lnSpcReduction="20000"/>
          </a:bodyPr>
          <a:lstStyle/>
          <a:p>
            <a:r>
              <a:rPr lang="en-US" dirty="0"/>
              <a:t>IEEE 802 Plenary Meeting</a:t>
            </a:r>
          </a:p>
          <a:p>
            <a:pPr lvl="1"/>
            <a:r>
              <a:rPr lang="en-US" dirty="0"/>
              <a:t>Formerly held on Monday morning at IEEE 802 Plenary </a:t>
            </a:r>
          </a:p>
          <a:p>
            <a:r>
              <a:rPr lang="en-US" dirty="0"/>
              <a:t>IEEE 802.1 WG has, for decades, offered to organize a “Technical Plenary” meeting on cross-WG architectural issues </a:t>
            </a:r>
          </a:p>
          <a:p>
            <a:pPr lvl="1"/>
            <a:r>
              <a:rPr lang="en-US" dirty="0"/>
              <a:t>Has not been held in recent memory (around 20 years)</a:t>
            </a:r>
          </a:p>
          <a:p>
            <a:r>
              <a:rPr lang="en-US" dirty="0"/>
              <a:t>Joint coordination meetings, generally during IEEE 802 Plenaries</a:t>
            </a:r>
          </a:p>
          <a:p>
            <a:pPr lvl="1"/>
            <a:r>
              <a:rPr lang="en-US" dirty="0"/>
              <a:t>Using joint meetings</a:t>
            </a:r>
          </a:p>
          <a:p>
            <a:pPr lvl="1"/>
            <a:r>
              <a:rPr lang="en-US" dirty="0"/>
              <a:t>Or tutorials; e.g., Nov 2017 “</a:t>
            </a:r>
            <a:r>
              <a:rPr lang="en-US" dirty="0">
                <a:hlinkClick r:id="rId2"/>
              </a:rPr>
              <a:t>Local MAC Addresses in the IEEE 802 Overview and Architecture based on IEEE Std 802c</a:t>
            </a:r>
            <a:r>
              <a:rPr lang="en-US" dirty="0"/>
              <a:t>” </a:t>
            </a:r>
          </a:p>
          <a:p>
            <a:r>
              <a:rPr lang="en-US" dirty="0"/>
              <a:t>IEEE 802 Architecture Group (see below)</a:t>
            </a:r>
          </a:p>
          <a:p>
            <a:r>
              <a:rPr lang="en-US" dirty="0"/>
              <a:t>IEEE Std 802, “Overview and Architecture”</a:t>
            </a:r>
          </a:p>
          <a:p>
            <a:pPr lvl="1"/>
            <a:r>
              <a:rPr lang="en-US" dirty="0"/>
              <a:t>1990; revisions 2001 and 2014; third amendment in progress</a:t>
            </a:r>
          </a:p>
          <a:p>
            <a:pPr lvl="1"/>
            <a:r>
              <a:rPr lang="en-US" dirty="0"/>
              <a:t>Coordinated meetings to develop 2014 revision</a:t>
            </a:r>
          </a:p>
          <a:p>
            <a:r>
              <a:rPr lang="en-US" dirty="0"/>
              <a:t>Some issues arise in 802/IETF coordination discussions</a:t>
            </a:r>
          </a:p>
          <a:p>
            <a:r>
              <a:rPr lang="en-US" dirty="0"/>
              <a:t>Criteria for Standards Development</a:t>
            </a:r>
          </a:p>
          <a:p>
            <a:r>
              <a:rPr lang="en-US" dirty="0"/>
              <a:t>Wireless coexistence in 802.19 Working Group</a:t>
            </a:r>
          </a:p>
        </p:txBody>
      </p:sp>
    </p:spTree>
    <p:extLst>
      <p:ext uri="{BB962C8B-B14F-4D97-AF65-F5344CB8AC3E}">
        <p14:creationId xmlns:p14="http://schemas.microsoft.com/office/powerpoint/2010/main" val="253573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a:xfrm>
            <a:off x="838200" y="190465"/>
            <a:ext cx="10515600" cy="765032"/>
          </a:xfrm>
        </p:spPr>
        <p:txBody>
          <a:bodyPr/>
          <a:lstStyle/>
          <a:p>
            <a:r>
              <a:rPr lang="en-US" dirty="0"/>
              <a:t>IEEE 802 Architecture Group: 2004-2006</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725184" y="977516"/>
            <a:ext cx="10515600" cy="5690019"/>
          </a:xfrm>
        </p:spPr>
        <p:txBody>
          <a:bodyPr>
            <a:normAutofit fontScale="92500" lnSpcReduction="20000"/>
          </a:bodyPr>
          <a:lstStyle/>
          <a:p>
            <a:r>
              <a:rPr lang="en-US" dirty="0">
                <a:hlinkClick r:id="rId2"/>
              </a:rPr>
              <a:t>https://www.ieee802.org/1/files/public/802_architecture_group</a:t>
            </a:r>
            <a:endParaRPr lang="en-US" dirty="0"/>
          </a:p>
          <a:p>
            <a:r>
              <a:rPr lang="en-US" i="1" dirty="0"/>
              <a:t>Intent: Improve alignment between WG projects and existing 802 architecture by:</a:t>
            </a:r>
          </a:p>
          <a:p>
            <a:pPr lvl="1"/>
            <a:r>
              <a:rPr lang="en-US" sz="2000" i="1" dirty="0"/>
              <a:t>Identifying current problems, omissions, conflicts, ramifications, and their potential resolution</a:t>
            </a:r>
          </a:p>
          <a:p>
            <a:pPr lvl="1"/>
            <a:r>
              <a:rPr lang="en-US" sz="2000" i="1" dirty="0"/>
              <a:t>Identifying potential refinements or changes to the architecture</a:t>
            </a:r>
          </a:p>
          <a:p>
            <a:pPr lvl="1"/>
            <a:r>
              <a:rPr lang="en-US" sz="2000" i="1" dirty="0"/>
              <a:t>Providing a regular forum in which such discussion can take place, in a lower pressure environment than is possible during the core Plenary cycle.</a:t>
            </a:r>
          </a:p>
          <a:p>
            <a:r>
              <a:rPr lang="en-US" dirty="0"/>
              <a:t>Meeting: Sunday 2-5 PM before 802 Plenary</a:t>
            </a:r>
          </a:p>
          <a:p>
            <a:pPr lvl="1"/>
            <a:r>
              <a:rPr lang="en-US" i="1" dirty="0"/>
              <a:t>Identifying current problems, omissions, conflicts, ramifications, and their potential resolution (no formal output documents)</a:t>
            </a:r>
          </a:p>
          <a:p>
            <a:pPr lvl="1"/>
            <a:r>
              <a:rPr lang="en-US" dirty="0"/>
              <a:t>Chaired by 802.1 Chair</a:t>
            </a:r>
          </a:p>
          <a:p>
            <a:r>
              <a:rPr lang="en-US" dirty="0"/>
              <a:t>Ended after 7 Plenaries</a:t>
            </a:r>
          </a:p>
          <a:p>
            <a:pPr lvl="1"/>
            <a:r>
              <a:rPr lang="en-US" i="1" dirty="0"/>
              <a:t>no longer useful in its current form</a:t>
            </a:r>
          </a:p>
          <a:p>
            <a:pPr lvl="1"/>
            <a:r>
              <a:rPr lang="en-US" i="1" dirty="0"/>
              <a:t>If there is a need for the group to meet in order to address a specific and </a:t>
            </a:r>
            <a:r>
              <a:rPr lang="en-US" i="1" dirty="0" err="1"/>
              <a:t>focussed</a:t>
            </a:r>
            <a:r>
              <a:rPr lang="en-US" i="1" dirty="0"/>
              <a:t> problem then we will schedule an ad-hoc Architecture group meeting for that purpose. The best placing for this would be to use a Plenary tutorial slot.</a:t>
            </a:r>
          </a:p>
          <a:p>
            <a:pPr lvl="1"/>
            <a:r>
              <a:rPr lang="en-US" i="1" dirty="0"/>
              <a:t>The 802.1 “Technical Plenary” will still be available as a vehicle for addressing specific technical problems across 802.</a:t>
            </a:r>
          </a:p>
        </p:txBody>
      </p:sp>
    </p:spTree>
    <p:extLst>
      <p:ext uri="{BB962C8B-B14F-4D97-AF65-F5344CB8AC3E}">
        <p14:creationId xmlns:p14="http://schemas.microsoft.com/office/powerpoint/2010/main" val="139440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a:xfrm>
            <a:off x="838200" y="190465"/>
            <a:ext cx="10515600" cy="765032"/>
          </a:xfrm>
        </p:spPr>
        <p:txBody>
          <a:bodyPr/>
          <a:lstStyle/>
          <a:p>
            <a:r>
              <a:rPr lang="en-US" dirty="0"/>
              <a:t>IEEE 802 Architecture Group: “known issues”</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725184" y="977516"/>
            <a:ext cx="10515600" cy="5690019"/>
          </a:xfrm>
        </p:spPr>
        <p:txBody>
          <a:bodyPr>
            <a:normAutofit/>
          </a:bodyPr>
          <a:lstStyle/>
          <a:p>
            <a:r>
              <a:rPr lang="en-US" dirty="0"/>
              <a:t>57 slides in final slide set</a:t>
            </a:r>
          </a:p>
          <a:p>
            <a:r>
              <a:rPr lang="en-US" dirty="0"/>
              <a:t>QoS, </a:t>
            </a:r>
            <a:r>
              <a:rPr lang="en-US" dirty="0" err="1"/>
              <a:t>CoS</a:t>
            </a:r>
            <a:r>
              <a:rPr lang="en-US" dirty="0"/>
              <a:t>, security, management, MAC service definition, MIB, frame size, location awareness, link aggregation, dual homing, </a:t>
            </a:r>
            <a:r>
              <a:rPr lang="en-US" altLang="en-US" dirty="0"/>
              <a:t>synchronization, rate control, congestion management, latency, power management, wake-on-LAN, WLAN bridging, 64-bit bridging, LLC, wireless mesh, soft handover, multicast, </a:t>
            </a:r>
            <a:r>
              <a:rPr lang="en-US" altLang="en-US" dirty="0">
                <a:latin typeface="Nokia Sans Wide" pitchFamily="34" charset="0"/>
              </a:rPr>
              <a:t>authentication, service discovery</a:t>
            </a:r>
          </a:p>
          <a:p>
            <a:r>
              <a:rPr lang="en-US" altLang="en-US" dirty="0">
                <a:latin typeface="Nokia Sans Wide" pitchFamily="34" charset="0"/>
              </a:rPr>
              <a:t>Many of these topics are not yet closed.</a:t>
            </a:r>
          </a:p>
          <a:p>
            <a:pPr lvl="1"/>
            <a:r>
              <a:rPr lang="en-US" altLang="en-US" dirty="0">
                <a:latin typeface="Nokia Sans Wide" pitchFamily="34" charset="0"/>
              </a:rPr>
              <a:t>Some were addressed with large efforts, such as 802.11ak &amp; 802.1Qbz</a:t>
            </a:r>
          </a:p>
          <a:p>
            <a:r>
              <a:rPr lang="en-US" altLang="en-US" dirty="0">
                <a:latin typeface="Nokia Sans Wide" pitchFamily="34" charset="0"/>
              </a:rPr>
              <a:t>New topics have arisen; e.g., YANG, local MAC addressing, automotive, industrial, factory, aerospace, data center, etc.</a:t>
            </a:r>
            <a:endParaRPr lang="en-US" altLang="en-US" dirty="0"/>
          </a:p>
        </p:txBody>
      </p:sp>
    </p:spTree>
    <p:extLst>
      <p:ext uri="{BB962C8B-B14F-4D97-AF65-F5344CB8AC3E}">
        <p14:creationId xmlns:p14="http://schemas.microsoft.com/office/powerpoint/2010/main" val="265736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9CAD8-5F62-4DEA-B16A-956F49779749}"/>
              </a:ext>
            </a:extLst>
          </p:cNvPr>
          <p:cNvSpPr>
            <a:spLocks noGrp="1"/>
          </p:cNvSpPr>
          <p:nvPr>
            <p:ph type="title"/>
          </p:nvPr>
        </p:nvSpPr>
        <p:spPr>
          <a:xfrm>
            <a:off x="838200" y="190465"/>
            <a:ext cx="10515600" cy="765032"/>
          </a:xfrm>
        </p:spPr>
        <p:txBody>
          <a:bodyPr/>
          <a:lstStyle/>
          <a:p>
            <a:r>
              <a:rPr lang="en-US" dirty="0"/>
              <a:t>Current Situation</a:t>
            </a:r>
          </a:p>
        </p:txBody>
      </p:sp>
      <p:sp>
        <p:nvSpPr>
          <p:cNvPr id="3" name="Content Placeholder 2">
            <a:extLst>
              <a:ext uri="{FF2B5EF4-FFF2-40B4-BE49-F238E27FC236}">
                <a16:creationId xmlns:a16="http://schemas.microsoft.com/office/drawing/2014/main" id="{1378D81D-42F4-4822-A933-FD83C909AC08}"/>
              </a:ext>
            </a:extLst>
          </p:cNvPr>
          <p:cNvSpPr>
            <a:spLocks noGrp="1"/>
          </p:cNvSpPr>
          <p:nvPr>
            <p:ph idx="1"/>
          </p:nvPr>
        </p:nvSpPr>
        <p:spPr>
          <a:xfrm>
            <a:off x="725184" y="977516"/>
            <a:ext cx="10515600" cy="5690019"/>
          </a:xfrm>
        </p:spPr>
        <p:txBody>
          <a:bodyPr>
            <a:normAutofit fontScale="92500" lnSpcReduction="10000"/>
          </a:bodyPr>
          <a:lstStyle/>
          <a:p>
            <a:r>
              <a:rPr lang="en-US" dirty="0"/>
              <a:t>IEEE 802 LMSC P&amp;P:</a:t>
            </a:r>
          </a:p>
          <a:p>
            <a:pPr lvl="1"/>
            <a:r>
              <a:rPr lang="en-US" dirty="0"/>
              <a:t>Approval for moving a draft standard to Sponsor ballot, or approval of any substantive change in the scope of a standard proposed by a subgroup, shall be referred to the Sponsor for approval. The Sponsor may delegate approval authority and form a subgroup for this purpose. Approval to move a standard to Sponsor ballot from such a subgroup requires a majority vote. </a:t>
            </a:r>
            <a:r>
              <a:rPr lang="en-US" u="sng" dirty="0"/>
              <a:t>This vote shall be limited to procedural issues and PAR alignment only.</a:t>
            </a:r>
          </a:p>
          <a:p>
            <a:pPr lvl="1"/>
            <a:r>
              <a:rPr lang="en-US" dirty="0"/>
              <a:t>[Is “this vote” limited to the subgroup vote of the prior sentence? That’s the only ”vote” mentioned. If so, then the Sponsor approval is not subject to this limit.]</a:t>
            </a:r>
          </a:p>
          <a:p>
            <a:r>
              <a:rPr lang="en-US" dirty="0"/>
              <a:t>IEEE 802 LMSC Operations Manual:</a:t>
            </a:r>
          </a:p>
          <a:p>
            <a:pPr lvl="1"/>
            <a:r>
              <a:rPr lang="en-US" altLang="en-US" dirty="0"/>
              <a:t>The LMSC</a:t>
            </a:r>
          </a:p>
          <a:p>
            <a:pPr lvl="2"/>
            <a:r>
              <a:rPr lang="en-US" altLang="en-US" dirty="0"/>
              <a:t>provides “procedural and, if necessary, technical guidance to the Working Groups and TAGs as it relates to their charters.”</a:t>
            </a:r>
          </a:p>
          <a:p>
            <a:pPr lvl="2"/>
            <a:r>
              <a:rPr lang="en-US" altLang="en-US" dirty="0"/>
              <a:t>oversees “Working Group and Technical Advisory Group operations to ensure that it is within the scope of IEEE 802 LMSC, and its established charter.”</a:t>
            </a:r>
          </a:p>
          <a:p>
            <a:pPr lvl="1"/>
            <a:r>
              <a:rPr lang="en-US" altLang="en-US" dirty="0"/>
              <a:t>5C: </a:t>
            </a:r>
            <a:r>
              <a:rPr lang="en-US" altLang="en-US" i="1" dirty="0"/>
              <a:t>Each proposed IEEE 802 LMSC standard should be in conformance with IEEE Std 802, IEEE 802.1AC, and IEEE 802.1Q. If any variances in conformance emerge, they shall be thoroughly disclosed and reviewed with IEEE 802.1 Working Group prior to submitting a PAR to the IEEE 802 LMSC.</a:t>
            </a:r>
          </a:p>
        </p:txBody>
      </p:sp>
    </p:spTree>
    <p:extLst>
      <p:ext uri="{BB962C8B-B14F-4D97-AF65-F5344CB8AC3E}">
        <p14:creationId xmlns:p14="http://schemas.microsoft.com/office/powerpoint/2010/main" val="1474091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BEF13-7CB4-47EA-931E-F21EC2A0345B}"/>
              </a:ext>
            </a:extLst>
          </p:cNvPr>
          <p:cNvSpPr>
            <a:spLocks noGrp="1"/>
          </p:cNvSpPr>
          <p:nvPr>
            <p:ph type="title"/>
          </p:nvPr>
        </p:nvSpPr>
        <p:spPr>
          <a:xfrm>
            <a:off x="838200" y="365125"/>
            <a:ext cx="10515600" cy="836951"/>
          </a:xfrm>
        </p:spPr>
        <p:txBody>
          <a:bodyPr/>
          <a:lstStyle/>
          <a:p>
            <a:r>
              <a:rPr lang="en-US" dirty="0"/>
              <a:t>Going forward</a:t>
            </a:r>
          </a:p>
        </p:txBody>
      </p:sp>
      <p:sp>
        <p:nvSpPr>
          <p:cNvPr id="3" name="Content Placeholder 2">
            <a:extLst>
              <a:ext uri="{FF2B5EF4-FFF2-40B4-BE49-F238E27FC236}">
                <a16:creationId xmlns:a16="http://schemas.microsoft.com/office/drawing/2014/main" id="{CE80553D-5D38-4232-9310-07045D76D3C5}"/>
              </a:ext>
            </a:extLst>
          </p:cNvPr>
          <p:cNvSpPr>
            <a:spLocks noGrp="1"/>
          </p:cNvSpPr>
          <p:nvPr>
            <p:ph idx="1"/>
          </p:nvPr>
        </p:nvSpPr>
        <p:spPr>
          <a:xfrm>
            <a:off x="735458" y="1253331"/>
            <a:ext cx="11025618" cy="5239544"/>
          </a:xfrm>
        </p:spPr>
        <p:txBody>
          <a:bodyPr>
            <a:normAutofit fontScale="92500" lnSpcReduction="20000"/>
          </a:bodyPr>
          <a:lstStyle/>
          <a:p>
            <a:r>
              <a:rPr lang="en-US" dirty="0"/>
              <a:t>802 wide technical coherence is warranted</a:t>
            </a:r>
          </a:p>
          <a:p>
            <a:pPr lvl="1"/>
            <a:r>
              <a:rPr lang="en-US" dirty="0"/>
              <a:t>To reduce duplicative efforts</a:t>
            </a:r>
          </a:p>
          <a:p>
            <a:pPr lvl="1"/>
            <a:r>
              <a:rPr lang="en-US" dirty="0"/>
              <a:t>To add functionality to networks</a:t>
            </a:r>
          </a:p>
          <a:p>
            <a:pPr lvl="1"/>
            <a:r>
              <a:rPr lang="en-US" dirty="0"/>
              <a:t>To increase commonality as seen by higher layers</a:t>
            </a:r>
          </a:p>
          <a:p>
            <a:pPr lvl="1"/>
            <a:r>
              <a:rPr lang="en-US" dirty="0"/>
              <a:t>To strengthen the meaning of the brand and of an “IEEE 802 Network”</a:t>
            </a:r>
          </a:p>
          <a:p>
            <a:pPr lvl="2"/>
            <a:r>
              <a:rPr lang="en-US" dirty="0"/>
              <a:t>Are we a family of standards, or just roommates?</a:t>
            </a:r>
          </a:p>
          <a:p>
            <a:r>
              <a:rPr lang="en-US" dirty="0"/>
              <a:t>Technical coordination needs a regular venue</a:t>
            </a:r>
          </a:p>
          <a:p>
            <a:pPr lvl="1"/>
            <a:r>
              <a:rPr lang="en-US" dirty="0"/>
              <a:t>LMSC Architecture Standing Committee</a:t>
            </a:r>
          </a:p>
          <a:p>
            <a:pPr lvl="2"/>
            <a:r>
              <a:rPr lang="en-US" dirty="0"/>
              <a:t>Potentially scheduled without conflicting WG meetings</a:t>
            </a:r>
          </a:p>
          <a:p>
            <a:pPr lvl="2"/>
            <a:r>
              <a:rPr lang="en-US" dirty="0"/>
              <a:t>Potentially tasked to review/recommend draft standards prior to EC motion</a:t>
            </a:r>
          </a:p>
          <a:p>
            <a:pPr lvl="2"/>
            <a:r>
              <a:rPr lang="en-US" dirty="0"/>
              <a:t>Membership and voting TBD</a:t>
            </a:r>
          </a:p>
          <a:p>
            <a:r>
              <a:rPr lang="en-US" dirty="0"/>
              <a:t>IEEE Std 802 revision project</a:t>
            </a:r>
          </a:p>
          <a:p>
            <a:pPr lvl="1"/>
            <a:r>
              <a:rPr lang="en-US" dirty="0"/>
              <a:t>Should include explicit architectural details</a:t>
            </a:r>
          </a:p>
          <a:p>
            <a:pPr lvl="1"/>
            <a:r>
              <a:rPr lang="en-US" dirty="0"/>
              <a:t>Should include conformance matter and PICS</a:t>
            </a:r>
          </a:p>
          <a:p>
            <a:pPr lvl="1"/>
            <a:r>
              <a:rPr lang="en-US" dirty="0"/>
              <a:t>Could serve as a de facto alternative to LMSC Architecture Standing Committee</a:t>
            </a:r>
          </a:p>
          <a:p>
            <a:r>
              <a:rPr lang="en-US" dirty="0"/>
              <a:t>Should try to attract a critical mass of active participants over the long term</a:t>
            </a:r>
          </a:p>
        </p:txBody>
      </p:sp>
    </p:spTree>
    <p:extLst>
      <p:ext uri="{BB962C8B-B14F-4D97-AF65-F5344CB8AC3E}">
        <p14:creationId xmlns:p14="http://schemas.microsoft.com/office/powerpoint/2010/main" val="959039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450</TotalTime>
  <Words>845</Words>
  <Application>Microsoft Macintosh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Nokia Sans Wide</vt:lpstr>
      <vt:lpstr>Office Theme</vt:lpstr>
      <vt:lpstr>IEEE 802 Restructuring ad hoc</vt:lpstr>
      <vt:lpstr>Maintaining Coherence: Historical</vt:lpstr>
      <vt:lpstr>IEEE 802 Architecture Group: 2004-2006</vt:lpstr>
      <vt:lpstr>IEEE 802 Architecture Group: “known issues”</vt:lpstr>
      <vt:lpstr>Current Situation</vt:lpstr>
      <vt:lpstr>Going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dc:title>
  <dc:creator>Glenn Parsons</dc:creator>
  <cp:lastModifiedBy>Roger Marks</cp:lastModifiedBy>
  <cp:revision>57</cp:revision>
  <dcterms:created xsi:type="dcterms:W3CDTF">2021-02-17T21:18:35Z</dcterms:created>
  <dcterms:modified xsi:type="dcterms:W3CDTF">2021-03-29T14:56:11Z</dcterms:modified>
</cp:coreProperties>
</file>