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22"/>
  </p:notesMasterIdLst>
  <p:handoutMasterIdLst>
    <p:handoutMasterId r:id="rId23"/>
  </p:handoutMasterIdLst>
  <p:sldIdLst>
    <p:sldId id="278" r:id="rId5"/>
    <p:sldId id="351" r:id="rId6"/>
    <p:sldId id="353" r:id="rId7"/>
    <p:sldId id="355" r:id="rId8"/>
    <p:sldId id="356" r:id="rId9"/>
    <p:sldId id="362" r:id="rId10"/>
    <p:sldId id="357" r:id="rId11"/>
    <p:sldId id="361" r:id="rId12"/>
    <p:sldId id="359" r:id="rId13"/>
    <p:sldId id="360" r:id="rId14"/>
    <p:sldId id="358" r:id="rId15"/>
    <p:sldId id="354" r:id="rId16"/>
    <p:sldId id="349" r:id="rId17"/>
    <p:sldId id="350" r:id="rId18"/>
    <p:sldId id="352" r:id="rId19"/>
    <p:sldId id="343" r:id="rId20"/>
    <p:sldId id="347" r:id="rId2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B7C343-2251-4269-B955-9C272F692B47}" v="4" dt="2021-03-05T21:41:58.2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33" autoAdjust="0"/>
    <p:restoredTop sz="81630" autoAdjust="0"/>
  </p:normalViewPr>
  <p:slideViewPr>
    <p:cSldViewPr>
      <p:cViewPr varScale="1">
        <p:scale>
          <a:sx n="77" d="100"/>
          <a:sy n="77" d="100"/>
        </p:scale>
        <p:origin x="1644" y="78"/>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F2B7C343-2251-4269-B955-9C272F692B47}"/>
    <pc:docChg chg="custSel modSld">
      <pc:chgData name="Jon Rosdahl" userId="2820f357-2dd4-4127-8713-e0bfde0fd756" providerId="ADAL" clId="{F2B7C343-2251-4269-B955-9C272F692B47}" dt="2021-03-05T21:43:44.717" v="191" actId="20577"/>
      <pc:docMkLst>
        <pc:docMk/>
      </pc:docMkLst>
      <pc:sldChg chg="modSp mod">
        <pc:chgData name="Jon Rosdahl" userId="2820f357-2dd4-4127-8713-e0bfde0fd756" providerId="ADAL" clId="{F2B7C343-2251-4269-B955-9C272F692B47}" dt="2021-03-05T21:43:44.717" v="191" actId="20577"/>
        <pc:sldMkLst>
          <pc:docMk/>
          <pc:sldMk cId="2548572717" sldId="349"/>
        </pc:sldMkLst>
        <pc:spChg chg="mod">
          <ac:chgData name="Jon Rosdahl" userId="2820f357-2dd4-4127-8713-e0bfde0fd756" providerId="ADAL" clId="{F2B7C343-2251-4269-B955-9C272F692B47}" dt="2021-03-05T21:43:44.717" v="191" actId="20577"/>
          <ac:spMkLst>
            <pc:docMk/>
            <pc:sldMk cId="2548572717" sldId="349"/>
            <ac:spMk id="3" creationId="{BB806939-3EF2-416A-886A-C61AD3D20DEE}"/>
          </ac:spMkLst>
        </pc:spChg>
      </pc:sldChg>
      <pc:sldChg chg="modSp mod">
        <pc:chgData name="Jon Rosdahl" userId="2820f357-2dd4-4127-8713-e0bfde0fd756" providerId="ADAL" clId="{F2B7C343-2251-4269-B955-9C272F692B47}" dt="2021-03-05T21:31:08.294" v="61" actId="20577"/>
        <pc:sldMkLst>
          <pc:docMk/>
          <pc:sldMk cId="1838021690" sldId="357"/>
        </pc:sldMkLst>
        <pc:spChg chg="mod">
          <ac:chgData name="Jon Rosdahl" userId="2820f357-2dd4-4127-8713-e0bfde0fd756" providerId="ADAL" clId="{F2B7C343-2251-4269-B955-9C272F692B47}" dt="2021-03-05T21:31:08.294" v="61" actId="20577"/>
          <ac:spMkLst>
            <pc:docMk/>
            <pc:sldMk cId="1838021690" sldId="357"/>
            <ac:spMk id="3" creationId="{215D53B3-8DE8-4D3E-B5B3-5E0D1DBC5065}"/>
          </ac:spMkLst>
        </pc:spChg>
      </pc:sldChg>
      <pc:sldChg chg="modSp mod">
        <pc:chgData name="Jon Rosdahl" userId="2820f357-2dd4-4127-8713-e0bfde0fd756" providerId="ADAL" clId="{F2B7C343-2251-4269-B955-9C272F692B47}" dt="2021-03-05T21:37:56.076" v="74" actId="20577"/>
        <pc:sldMkLst>
          <pc:docMk/>
          <pc:sldMk cId="3525131494" sldId="358"/>
        </pc:sldMkLst>
        <pc:spChg chg="mod">
          <ac:chgData name="Jon Rosdahl" userId="2820f357-2dd4-4127-8713-e0bfde0fd756" providerId="ADAL" clId="{F2B7C343-2251-4269-B955-9C272F692B47}" dt="2021-03-05T21:37:56.076" v="74" actId="20577"/>
          <ac:spMkLst>
            <pc:docMk/>
            <pc:sldMk cId="3525131494" sldId="358"/>
            <ac:spMk id="3" creationId="{841078C8-4069-411C-B382-386BE18E992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DE89D638-D155-4AC8-B4CB-ADCBEAE99808}"/>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r>
              <a:rPr lang="en-US" altLang="en-US"/>
              <a:t>IEEE 802 EC-21/055r1</a:t>
            </a:r>
          </a:p>
        </p:txBody>
      </p:sp>
      <p:sp>
        <p:nvSpPr>
          <p:cNvPr id="595971" name="Rectangle 3">
            <a:extLst>
              <a:ext uri="{FF2B5EF4-FFF2-40B4-BE49-F238E27FC236}">
                <a16:creationId xmlns:a16="http://schemas.microsoft.com/office/drawing/2014/main" id="{60181EA9-841D-4D8A-86F7-B6024F685C75}"/>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2021</a:t>
            </a:r>
          </a:p>
        </p:txBody>
      </p:sp>
      <p:sp>
        <p:nvSpPr>
          <p:cNvPr id="595972" name="Rectangle 4">
            <a:extLst>
              <a:ext uri="{FF2B5EF4-FFF2-40B4-BE49-F238E27FC236}">
                <a16:creationId xmlns:a16="http://schemas.microsoft.com/office/drawing/2014/main" id="{21636DB1-5377-46EA-9DA5-3864BEDDAC4C}"/>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a:extLst>
              <a:ext uri="{FF2B5EF4-FFF2-40B4-BE49-F238E27FC236}">
                <a16:creationId xmlns:a16="http://schemas.microsoft.com/office/drawing/2014/main" id="{029FF729-0C68-4D60-9A28-C411B26D0F71}"/>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84F29CC0-0CD8-41A9-851B-3CEA81683FF5}"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51E2E4F-2A9D-4D50-9F70-FC71C9963CA5}"/>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r>
              <a:rPr lang="en-US" altLang="en-US"/>
              <a:t>IEEE 802 EC-21/055r1</a:t>
            </a:r>
          </a:p>
        </p:txBody>
      </p:sp>
      <p:sp>
        <p:nvSpPr>
          <p:cNvPr id="107523" name="Rectangle 3">
            <a:extLst>
              <a:ext uri="{FF2B5EF4-FFF2-40B4-BE49-F238E27FC236}">
                <a16:creationId xmlns:a16="http://schemas.microsoft.com/office/drawing/2014/main" id="{603B00FB-9ED1-4B0E-BB5C-93EB2ADD28A3}"/>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2021</a:t>
            </a:r>
          </a:p>
        </p:txBody>
      </p:sp>
      <p:sp>
        <p:nvSpPr>
          <p:cNvPr id="107524" name="Rectangle 4">
            <a:extLst>
              <a:ext uri="{FF2B5EF4-FFF2-40B4-BE49-F238E27FC236}">
                <a16:creationId xmlns:a16="http://schemas.microsoft.com/office/drawing/2014/main" id="{B371FB6D-B5E7-40D0-B6EE-62BBBB2600C5}"/>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3EBF9A24-2FA4-4A0F-8092-9836DEDECD2D}"/>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DDC0B3E9-1E07-411C-A0BD-A081BCB13BC2}"/>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a:extLst>
              <a:ext uri="{FF2B5EF4-FFF2-40B4-BE49-F238E27FC236}">
                <a16:creationId xmlns:a16="http://schemas.microsoft.com/office/drawing/2014/main" id="{49D0CAEA-80D8-4C6A-94FE-3B2B8FB31F1C}"/>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BB4FDFDE-EE6A-4525-B0D7-A089E73B782C}" type="slidenum">
              <a:rPr lang="en-US" altLang="en-US"/>
              <a:pPr/>
              <a:t>‹#›</a:t>
            </a:fld>
            <a:endParaRPr lang="en-US" altLang="en-US"/>
          </a:p>
        </p:txBody>
      </p:sp>
    </p:spTree>
  </p:cSld>
  <p:clrMap bg1="lt1" tx1="dk1" bg2="lt2" tx2="dk2" accent1="accent1" accent2="accent2" accent3="accent3" accent4="accent4" accent5="accent5" accent6="accent6" hlink="hlink" folHlink="folHlink"/>
  <p:hf ft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87760FB-00C3-4169-BFFB-3E0FDB0BC5D7}"/>
              </a:ext>
            </a:extLst>
          </p:cNvPr>
          <p:cNvSpPr>
            <a:spLocks noGrp="1" noChangeArrowheads="1"/>
          </p:cNvSpPr>
          <p:nvPr>
            <p:ph type="sldNum" sz="quarter" idx="5"/>
          </p:nvPr>
        </p:nvSpPr>
        <p:spPr>
          <a:ln/>
        </p:spPr>
        <p:txBody>
          <a:bodyPr/>
          <a:lstStyle/>
          <a:p>
            <a:fld id="{69D57628-E122-4AB7-B5C3-A6B63AEFF05C}" type="slidenum">
              <a:rPr lang="en-US" altLang="en-US"/>
              <a:pPr/>
              <a:t>1</a:t>
            </a:fld>
            <a:endParaRPr lang="en-US" altLang="en-US"/>
          </a:p>
        </p:txBody>
      </p:sp>
      <p:sp>
        <p:nvSpPr>
          <p:cNvPr id="237570" name="Rectangle 2">
            <a:extLst>
              <a:ext uri="{FF2B5EF4-FFF2-40B4-BE49-F238E27FC236}">
                <a16:creationId xmlns:a16="http://schemas.microsoft.com/office/drawing/2014/main" id="{21AD0FBB-0F85-4301-B960-6A4432FF3711}"/>
              </a:ext>
            </a:extLst>
          </p:cNvPr>
          <p:cNvSpPr>
            <a:spLocks noGrp="1" noRot="1" noChangeAspect="1" noChangeArrowheads="1" noTextEdit="1"/>
          </p:cNvSpPr>
          <p:nvPr>
            <p:ph type="sldImg"/>
          </p:nvPr>
        </p:nvSpPr>
        <p:spPr>
          <a:ln/>
        </p:spPr>
      </p:sp>
      <p:sp>
        <p:nvSpPr>
          <p:cNvPr id="237571" name="Rectangle 3">
            <a:extLst>
              <a:ext uri="{FF2B5EF4-FFF2-40B4-BE49-F238E27FC236}">
                <a16:creationId xmlns:a16="http://schemas.microsoft.com/office/drawing/2014/main" id="{0CAB1125-66C1-4FE8-95D4-771F293ECADE}"/>
              </a:ext>
            </a:extLst>
          </p:cNvPr>
          <p:cNvSpPr>
            <a:spLocks noGrp="1" noChangeArrowheads="1"/>
          </p:cNvSpPr>
          <p:nvPr>
            <p:ph type="body" idx="1"/>
          </p:nvPr>
        </p:nvSpPr>
        <p:spPr/>
        <p:txBody>
          <a:bodyPr/>
          <a:lstStyle/>
          <a:p>
            <a:endParaRPr lang="en-US" altLang="en-US" dirty="0"/>
          </a:p>
        </p:txBody>
      </p:sp>
      <p:sp>
        <p:nvSpPr>
          <p:cNvPr id="2" name="Date Placeholder 1">
            <a:extLst>
              <a:ext uri="{FF2B5EF4-FFF2-40B4-BE49-F238E27FC236}">
                <a16:creationId xmlns:a16="http://schemas.microsoft.com/office/drawing/2014/main" id="{F1E08E4F-BDCE-4C3D-B8FE-3B15E2C86913}"/>
              </a:ext>
            </a:extLst>
          </p:cNvPr>
          <p:cNvSpPr>
            <a:spLocks noGrp="1"/>
          </p:cNvSpPr>
          <p:nvPr>
            <p:ph type="dt" idx="1"/>
          </p:nvPr>
        </p:nvSpPr>
        <p:spPr/>
        <p:txBody>
          <a:bodyPr/>
          <a:lstStyle/>
          <a:p>
            <a:r>
              <a:rPr lang="en-US" altLang="en-US"/>
              <a:t>March 2021</a:t>
            </a:r>
          </a:p>
        </p:txBody>
      </p:sp>
      <p:sp>
        <p:nvSpPr>
          <p:cNvPr id="3" name="Header Placeholder 2">
            <a:extLst>
              <a:ext uri="{FF2B5EF4-FFF2-40B4-BE49-F238E27FC236}">
                <a16:creationId xmlns:a16="http://schemas.microsoft.com/office/drawing/2014/main" id="{C4DB6184-837E-4AD1-A49B-C0649503ED89}"/>
              </a:ext>
            </a:extLst>
          </p:cNvPr>
          <p:cNvSpPr>
            <a:spLocks noGrp="1"/>
          </p:cNvSpPr>
          <p:nvPr>
            <p:ph type="hdr" sz="quarter"/>
          </p:nvPr>
        </p:nvSpPr>
        <p:spPr/>
        <p:txBody>
          <a:bodyPr/>
          <a:lstStyle/>
          <a:p>
            <a:r>
              <a:rPr lang="en-US" altLang="en-US"/>
              <a:t>IEEE 802 EC-21/055r1</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b="1" dirty="0"/>
              <a:t>Motion on April 7</a:t>
            </a:r>
            <a:r>
              <a:rPr lang="en-US" b="1" baseline="30000" dirty="0"/>
              <a:t>th</a:t>
            </a:r>
            <a:r>
              <a:rPr lang="en-US" b="1" dirty="0"/>
              <a:t>: 3. Motion to approve March 2024 Venue</a:t>
            </a:r>
            <a:r>
              <a:rPr lang="en-US" sz="1200" b="1" kern="1200" dirty="0">
                <a:solidFill>
                  <a:schemeClr val="tx1"/>
                </a:solidFill>
                <a:effectLst/>
                <a:latin typeface="Arial" panose="020B0604020202020204" pitchFamily="34" charset="0"/>
                <a:ea typeface="+mn-ea"/>
                <a:cs typeface="+mn-cs"/>
              </a:rPr>
              <a:t>:</a:t>
            </a:r>
            <a:br>
              <a:rPr lang="en-US" dirty="0"/>
            </a:br>
            <a:r>
              <a:rPr lang="en-US" dirty="0">
                <a:effectLst/>
              </a:rPr>
              <a:t>Motion: Move to approve </a:t>
            </a:r>
            <a:r>
              <a:rPr lang="en-US" sz="1200" kern="1200" dirty="0">
                <a:solidFill>
                  <a:schemeClr val="tx1"/>
                </a:solidFill>
                <a:effectLst/>
                <a:latin typeface="Arial" panose="020B0604020202020204" pitchFamily="34" charset="0"/>
                <a:ea typeface="+mn-ea"/>
                <a:cs typeface="+mn-cs"/>
              </a:rPr>
              <a:t>t</a:t>
            </a:r>
            <a:r>
              <a:rPr lang="en-US" dirty="0">
                <a:effectLst/>
              </a:rPr>
              <a:t>he</a:t>
            </a:r>
            <a:r>
              <a:rPr lang="en-US" sz="1200" kern="1200" dirty="0">
                <a:solidFill>
                  <a:schemeClr val="tx1"/>
                </a:solidFill>
                <a:effectLst/>
                <a:latin typeface="Arial" panose="020B0604020202020204" pitchFamily="34" charset="0"/>
                <a:ea typeface="+mn-ea"/>
                <a:cs typeface="+mn-cs"/>
              </a:rPr>
              <a:t> "</a:t>
            </a:r>
            <a:r>
              <a:rPr lang="en-US" dirty="0">
                <a:effectLst/>
              </a:rPr>
              <a:t>Hyatt Regency Chicago</a:t>
            </a:r>
            <a:r>
              <a:rPr lang="en-US" sz="1200" kern="1200" dirty="0">
                <a:solidFill>
                  <a:schemeClr val="tx1"/>
                </a:solidFill>
                <a:effectLst/>
                <a:latin typeface="Arial" panose="020B0604020202020204" pitchFamily="34" charset="0"/>
                <a:ea typeface="+mn-ea"/>
                <a:cs typeface="+mn-cs"/>
              </a:rPr>
              <a:t>" hotel</a:t>
            </a:r>
            <a:r>
              <a:rPr lang="en-US" dirty="0">
                <a:effectLst/>
              </a:rPr>
              <a:t> as the venue location for the March 2024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dirty="0">
              <a:effectLst/>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effectLst/>
              </a:rPr>
              <a:t>Note that in working with Denver and Chicago, these new dates work better from them anyway.</a:t>
            </a:r>
          </a:p>
          <a:p>
            <a:endParaRPr lang="en-US" dirty="0"/>
          </a:p>
        </p:txBody>
      </p:sp>
      <p:sp>
        <p:nvSpPr>
          <p:cNvPr id="4" name="Header Placeholder 3"/>
          <p:cNvSpPr>
            <a:spLocks noGrp="1"/>
          </p:cNvSpPr>
          <p:nvPr>
            <p:ph type="hdr" sz="quarter"/>
          </p:nvPr>
        </p:nvSpPr>
        <p:spPr/>
        <p:txBody>
          <a:bodyPr/>
          <a:lstStyle/>
          <a:p>
            <a:r>
              <a:rPr lang="en-US" altLang="en-US"/>
              <a:t>IEEE 802 EC-21/055r1</a:t>
            </a:r>
          </a:p>
        </p:txBody>
      </p:sp>
      <p:sp>
        <p:nvSpPr>
          <p:cNvPr id="5" name="Date Placeholder 4"/>
          <p:cNvSpPr>
            <a:spLocks noGrp="1"/>
          </p:cNvSpPr>
          <p:nvPr>
            <p:ph type="dt" idx="1"/>
          </p:nvPr>
        </p:nvSpPr>
        <p:spPr/>
        <p:txBody>
          <a:bodyPr/>
          <a:lstStyle/>
          <a:p>
            <a:r>
              <a:rPr lang="en-US" altLang="en-US"/>
              <a:t>March 2021</a:t>
            </a:r>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7</a:t>
            </a:fld>
            <a:endParaRPr lang="en-US" altLang="en-US"/>
          </a:p>
        </p:txBody>
      </p:sp>
    </p:spTree>
    <p:extLst>
      <p:ext uri="{BB962C8B-B14F-4D97-AF65-F5344CB8AC3E}">
        <p14:creationId xmlns:p14="http://schemas.microsoft.com/office/powerpoint/2010/main" val="2421345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https://www.euroweeklynews.com/2021/01/21/spain-wont-welcome-tourists-until-the-end-of-the-summer/</a:t>
            </a:r>
          </a:p>
        </p:txBody>
      </p:sp>
      <p:sp>
        <p:nvSpPr>
          <p:cNvPr id="4" name="Header Placeholder 3"/>
          <p:cNvSpPr>
            <a:spLocks noGrp="1"/>
          </p:cNvSpPr>
          <p:nvPr>
            <p:ph type="hdr" sz="quarter"/>
          </p:nvPr>
        </p:nvSpPr>
        <p:spPr/>
        <p:txBody>
          <a:bodyPr/>
          <a:lstStyle/>
          <a:p>
            <a:r>
              <a:rPr lang="en-US" altLang="en-US"/>
              <a:t>IEEE 802 EC-21/055r1</a:t>
            </a:r>
          </a:p>
        </p:txBody>
      </p:sp>
      <p:sp>
        <p:nvSpPr>
          <p:cNvPr id="5" name="Date Placeholder 4"/>
          <p:cNvSpPr>
            <a:spLocks noGrp="1"/>
          </p:cNvSpPr>
          <p:nvPr>
            <p:ph type="dt" idx="1"/>
          </p:nvPr>
        </p:nvSpPr>
        <p:spPr/>
        <p:txBody>
          <a:bodyPr/>
          <a:lstStyle/>
          <a:p>
            <a:r>
              <a:rPr lang="en-US" altLang="en-US"/>
              <a:t>March 2021</a:t>
            </a:r>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9</a:t>
            </a:fld>
            <a:endParaRPr lang="en-US" altLang="en-US"/>
          </a:p>
        </p:txBody>
      </p:sp>
    </p:spTree>
    <p:extLst>
      <p:ext uri="{BB962C8B-B14F-4D97-AF65-F5344CB8AC3E}">
        <p14:creationId xmlns:p14="http://schemas.microsoft.com/office/powerpoint/2010/main" val="3922201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p:txBody>
      </p:sp>
      <p:sp>
        <p:nvSpPr>
          <p:cNvPr id="4" name="Header Placeholder 3"/>
          <p:cNvSpPr>
            <a:spLocks noGrp="1"/>
          </p:cNvSpPr>
          <p:nvPr>
            <p:ph type="hdr" sz="quarter"/>
          </p:nvPr>
        </p:nvSpPr>
        <p:spPr/>
        <p:txBody>
          <a:bodyPr/>
          <a:lstStyle/>
          <a:p>
            <a:r>
              <a:rPr lang="en-US" altLang="en-US"/>
              <a:t>IEEE 802 EC-21/055r1</a:t>
            </a:r>
          </a:p>
        </p:txBody>
      </p:sp>
      <p:sp>
        <p:nvSpPr>
          <p:cNvPr id="5" name="Date Placeholder 4"/>
          <p:cNvSpPr>
            <a:spLocks noGrp="1"/>
          </p:cNvSpPr>
          <p:nvPr>
            <p:ph type="dt" idx="1"/>
          </p:nvPr>
        </p:nvSpPr>
        <p:spPr/>
        <p:txBody>
          <a:bodyPr/>
          <a:lstStyle/>
          <a:p>
            <a:r>
              <a:rPr lang="en-US" altLang="en-US"/>
              <a:t>March 2021</a:t>
            </a:r>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17</a:t>
            </a:fld>
            <a:endParaRPr lang="en-US" altLang="en-US"/>
          </a:p>
        </p:txBody>
      </p:sp>
    </p:spTree>
    <p:extLst>
      <p:ext uri="{BB962C8B-B14F-4D97-AF65-F5344CB8AC3E}">
        <p14:creationId xmlns:p14="http://schemas.microsoft.com/office/powerpoint/2010/main" val="471960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A462EB08-8E69-4532-A6B8-1DED1856E7B8}"/>
              </a:ext>
            </a:extLst>
          </p:cNvPr>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a:extLst>
              <a:ext uri="{FF2B5EF4-FFF2-40B4-BE49-F238E27FC236}">
                <a16:creationId xmlns:a16="http://schemas.microsoft.com/office/drawing/2014/main" id="{C9E6368E-1365-4004-91FD-3281246E671F}"/>
              </a:ext>
            </a:extLst>
          </p:cNvPr>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a:extLst>
              <a:ext uri="{FF2B5EF4-FFF2-40B4-BE49-F238E27FC236}">
                <a16:creationId xmlns:a16="http://schemas.microsoft.com/office/drawing/2014/main" id="{DD45B8AC-BDC0-427E-9D0B-11C5C34D99E5}"/>
              </a:ext>
            </a:extLst>
          </p:cNvPr>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E28D4C41-3B45-4414-B938-9EB0EC9DEF97}"/>
              </a:ext>
            </a:extLst>
          </p:cNvPr>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34C3AF49-F3E4-4BE5-971D-1A617D39FEA4}"/>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2D4D72BE-FC55-42DF-AB5D-530A373B2913}"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60" name="Text Box 8">
            <a:extLst>
              <a:ext uri="{FF2B5EF4-FFF2-40B4-BE49-F238E27FC236}">
                <a16:creationId xmlns:a16="http://schemas.microsoft.com/office/drawing/2014/main" id="{A61D05EF-BA37-4A49-A706-51FC15D281F0}"/>
              </a:ext>
            </a:extLst>
          </p:cNvPr>
          <p:cNvSpPr txBox="1">
            <a:spLocks noChangeArrowheads="1"/>
          </p:cNvSpPr>
          <p:nvPr/>
        </p:nvSpPr>
        <p:spPr bwMode="auto">
          <a:xfrm>
            <a:off x="0" y="6589713"/>
            <a:ext cx="8238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Version 2</a:t>
            </a:r>
          </a:p>
        </p:txBody>
      </p:sp>
      <p:grpSp>
        <p:nvGrpSpPr>
          <p:cNvPr id="330761" name="Group 9">
            <a:extLst>
              <a:ext uri="{FF2B5EF4-FFF2-40B4-BE49-F238E27FC236}">
                <a16:creationId xmlns:a16="http://schemas.microsoft.com/office/drawing/2014/main" id="{A11882AF-A13F-477F-A53D-B4933385615B}"/>
              </a:ext>
            </a:extLst>
          </p:cNvPr>
          <p:cNvGrpSpPr>
            <a:grpSpLocks/>
          </p:cNvGrpSpPr>
          <p:nvPr/>
        </p:nvGrpSpPr>
        <p:grpSpPr bwMode="auto">
          <a:xfrm>
            <a:off x="8316913" y="5876925"/>
            <a:ext cx="793750" cy="709613"/>
            <a:chOff x="3288" y="3482"/>
            <a:chExt cx="500" cy="447"/>
          </a:xfrm>
        </p:grpSpPr>
        <p:sp>
          <p:nvSpPr>
            <p:cNvPr id="330762" name="Rectangle 10">
              <a:extLst>
                <a:ext uri="{FF2B5EF4-FFF2-40B4-BE49-F238E27FC236}">
                  <a16:creationId xmlns:a16="http://schemas.microsoft.com/office/drawing/2014/main" id="{6EBE923E-4B5C-49CB-B32F-90A20A57375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a:extLst>
                <a:ext uri="{FF2B5EF4-FFF2-40B4-BE49-F238E27FC236}">
                  <a16:creationId xmlns:a16="http://schemas.microsoft.com/office/drawing/2014/main" id="{A6A81F0C-D313-4BC9-BCA0-4276E7B25E07}"/>
                </a:ext>
              </a:extLst>
            </p:cNvPr>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2812B173-28EC-4F01-BA70-495DE87B73B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a:extLst>
                <a:ext uri="{FF2B5EF4-FFF2-40B4-BE49-F238E27FC236}">
                  <a16:creationId xmlns:a16="http://schemas.microsoft.com/office/drawing/2014/main" id="{B9F10E0F-AFCF-43CB-9B14-8EEEE79BE5DE}"/>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
        <p:nvSpPr>
          <p:cNvPr id="14" name="Text Box 9">
            <a:extLst>
              <a:ext uri="{FF2B5EF4-FFF2-40B4-BE49-F238E27FC236}">
                <a16:creationId xmlns:a16="http://schemas.microsoft.com/office/drawing/2014/main" id="{8D43B011-15F1-4DD2-8D98-64EE9761B36B}"/>
              </a:ext>
            </a:extLst>
          </p:cNvPr>
          <p:cNvSpPr txBox="1">
            <a:spLocks noChangeArrowheads="1"/>
          </p:cNvSpPr>
          <p:nvPr userDrawn="1"/>
        </p:nvSpPr>
        <p:spPr bwMode="auto">
          <a:xfrm>
            <a:off x="14288" y="6606382"/>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IEEE 802 2021 March Electronic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B432F-CC60-405B-A1E1-30C83837BA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4AA7129-06F6-4C4F-9725-11FB742F7C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79689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8C1199-4522-4E3F-95F9-959238962418}"/>
              </a:ext>
            </a:extLst>
          </p:cNvPr>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9493DF-9A64-4E0F-96BD-35B4A4FC41CC}"/>
              </a:ext>
            </a:extLst>
          </p:cNvPr>
          <p:cNvSpPr>
            <a:spLocks noGrp="1"/>
          </p:cNvSpPr>
          <p:nvPr>
            <p:ph type="body" orient="vert" idx="1"/>
          </p:nvPr>
        </p:nvSpPr>
        <p:spPr>
          <a:xfrm>
            <a:off x="250825" y="404813"/>
            <a:ext cx="6175375"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00524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3F7E6-D6A1-40EF-B15E-DB30AEC935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5A52D5-5F15-4A13-8F8F-9D04E0244A5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53448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31978-D5B9-4678-817A-7E6F8A05C50B}"/>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A55CCD0-3937-40A3-B39A-48C513840B1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3732475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9FE44-2104-45AE-BB40-7E68CC7BE2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7CEEC3-9D72-41A0-BCAB-2DFD53D41B53}"/>
              </a:ext>
            </a:extLst>
          </p:cNvPr>
          <p:cNvSpPr>
            <a:spLocks noGrp="1"/>
          </p:cNvSpPr>
          <p:nvPr>
            <p:ph sz="half" idx="1"/>
          </p:nvPr>
        </p:nvSpPr>
        <p:spPr>
          <a:xfrm>
            <a:off x="250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140E0CB-6124-442B-B261-10902C10199E}"/>
              </a:ext>
            </a:extLst>
          </p:cNvPr>
          <p:cNvSpPr>
            <a:spLocks noGrp="1"/>
          </p:cNvSpPr>
          <p:nvPr>
            <p:ph sz="half" idx="2"/>
          </p:nvPr>
        </p:nvSpPr>
        <p:spPr>
          <a:xfrm>
            <a:off x="4441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13054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0280B-EA55-4D8A-B62F-D479EAA107CA}"/>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C1FD1DB-F511-46DD-B069-7E98508025B8}"/>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03DD79-BC5D-4BCA-90FC-2D3B22EC4CB7}"/>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FEDBEC-DD91-45C8-81B3-316544E1C4A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E6CA64-2BCE-4A5F-B8B9-B1FF891DC401}"/>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4421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9AC46-0A11-4F91-8B75-5FF686191C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91247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74679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1561C-B44D-4354-BA35-7EC7C11DCCC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F4184D-A145-4FD0-9EEB-BD1DE85A166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043BBB-1635-4E3A-8F0F-92C7316BD81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700748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B8AF8-294D-4FF1-93A7-5FD95FB31EE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4B33AB-6714-4543-B546-73973515720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C0EA5A5-78EB-4D99-B678-419FE95F32E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359377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9975C83E-9EA5-4BC6-95DA-8B52CEFC1C09}"/>
              </a:ext>
            </a:extLst>
          </p:cNvPr>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a:extLst>
              <a:ext uri="{FF2B5EF4-FFF2-40B4-BE49-F238E27FC236}">
                <a16:creationId xmlns:a16="http://schemas.microsoft.com/office/drawing/2014/main" id="{3C260FE2-ACB6-43B4-85DD-98CD6A910854}"/>
              </a:ext>
            </a:extLst>
          </p:cNvPr>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a:extLst>
              <a:ext uri="{FF2B5EF4-FFF2-40B4-BE49-F238E27FC236}">
                <a16:creationId xmlns:a16="http://schemas.microsoft.com/office/drawing/2014/main" id="{D91951BA-D5D9-4DE3-B54F-D2F7DBF8292E}"/>
              </a:ext>
            </a:extLst>
          </p:cNvPr>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A1FCC9CA-7BB6-47B5-B874-6F9E69E700C2}"/>
              </a:ext>
            </a:extLst>
          </p:cNvPr>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a:extLst>
              <a:ext uri="{FF2B5EF4-FFF2-40B4-BE49-F238E27FC236}">
                <a16:creationId xmlns:a16="http://schemas.microsoft.com/office/drawing/2014/main" id="{12587259-9EEE-49BB-B85C-F2564BE7A81E}"/>
              </a:ext>
            </a:extLst>
          </p:cNvPr>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a:extLst>
              <a:ext uri="{FF2B5EF4-FFF2-40B4-BE49-F238E27FC236}">
                <a16:creationId xmlns:a16="http://schemas.microsoft.com/office/drawing/2014/main" id="{57CCB530-8D1C-4014-A41E-EAED794A5329}"/>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E219E338-5B37-422A-9B4D-24AA9621B3E0}"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6" name="Text Box 8">
            <a:extLst>
              <a:ext uri="{FF2B5EF4-FFF2-40B4-BE49-F238E27FC236}">
                <a16:creationId xmlns:a16="http://schemas.microsoft.com/office/drawing/2014/main" id="{1DF6F07B-0ECA-4AA5-A0C4-29C654CDCEB5}"/>
              </a:ext>
            </a:extLst>
          </p:cNvPr>
          <p:cNvSpPr txBox="1">
            <a:spLocks noChangeArrowheads="1"/>
          </p:cNvSpPr>
          <p:nvPr/>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Version 2.0</a:t>
            </a:r>
          </a:p>
        </p:txBody>
      </p:sp>
      <p:sp>
        <p:nvSpPr>
          <p:cNvPr id="329737" name="Text Box 9">
            <a:extLst>
              <a:ext uri="{FF2B5EF4-FFF2-40B4-BE49-F238E27FC236}">
                <a16:creationId xmlns:a16="http://schemas.microsoft.com/office/drawing/2014/main" id="{574E94E2-9213-4AD7-B295-229AF25838FB}"/>
              </a:ext>
            </a:extLst>
          </p:cNvPr>
          <p:cNvSpPr txBox="1">
            <a:spLocks noChangeArrowheads="1"/>
          </p:cNvSpPr>
          <p:nvPr/>
        </p:nvSpPr>
        <p:spPr bwMode="auto">
          <a:xfrm>
            <a:off x="-34925" y="6571609"/>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IEEE 802 2021 March Electronic Plenary</a:t>
            </a:r>
          </a:p>
        </p:txBody>
      </p:sp>
      <p:grpSp>
        <p:nvGrpSpPr>
          <p:cNvPr id="329748" name="Group 20">
            <a:extLst>
              <a:ext uri="{FF2B5EF4-FFF2-40B4-BE49-F238E27FC236}">
                <a16:creationId xmlns:a16="http://schemas.microsoft.com/office/drawing/2014/main" id="{6BFC095C-823B-4477-980D-17AB9E30D6BA}"/>
              </a:ext>
            </a:extLst>
          </p:cNvPr>
          <p:cNvGrpSpPr>
            <a:grpSpLocks/>
          </p:cNvGrpSpPr>
          <p:nvPr/>
        </p:nvGrpSpPr>
        <p:grpSpPr bwMode="auto">
          <a:xfrm>
            <a:off x="8316913" y="5876925"/>
            <a:ext cx="793750" cy="709613"/>
            <a:chOff x="3288" y="3482"/>
            <a:chExt cx="500" cy="447"/>
          </a:xfrm>
        </p:grpSpPr>
        <p:sp>
          <p:nvSpPr>
            <p:cNvPr id="329746" name="Rectangle 18">
              <a:extLst>
                <a:ext uri="{FF2B5EF4-FFF2-40B4-BE49-F238E27FC236}">
                  <a16:creationId xmlns:a16="http://schemas.microsoft.com/office/drawing/2014/main" id="{8D738049-EAE9-4503-AF64-7DE33974E4A5}"/>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a:extLst>
                <a:ext uri="{FF2B5EF4-FFF2-40B4-BE49-F238E27FC236}">
                  <a16:creationId xmlns:a16="http://schemas.microsoft.com/office/drawing/2014/main" id="{E76B1876-B1A4-4440-8FCD-B33E6938328F}"/>
                </a:ext>
              </a:extLst>
            </p:cNvPr>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1D023831-7692-4677-99FD-985886707A5E}"/>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a:extLst>
                <a:ext uri="{FF2B5EF4-FFF2-40B4-BE49-F238E27FC236}">
                  <a16:creationId xmlns:a16="http://schemas.microsoft.com/office/drawing/2014/main" id="{C8618269-D59A-4AC0-8599-95D0A64B4B74}"/>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hyperlink" Target="https://www.euroweeklynews.com/2021/01/21/spain-wont-welcome-tourists-until-the-end-of-the-summ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0948B0E1-BAA4-49D0-A37F-82FE0A73777D}"/>
              </a:ext>
            </a:extLst>
          </p:cNvPr>
          <p:cNvSpPr>
            <a:spLocks noGrp="1" noChangeArrowheads="1"/>
          </p:cNvSpPr>
          <p:nvPr>
            <p:ph type="ctrTitle"/>
          </p:nvPr>
        </p:nvSpPr>
        <p:spPr/>
        <p:txBody>
          <a:bodyPr/>
          <a:lstStyle/>
          <a:p>
            <a:r>
              <a:rPr lang="en-US" altLang="en-US" dirty="0"/>
              <a:t>IEEE 802 Executive Secretary Report for 2021 March Electronic</a:t>
            </a:r>
          </a:p>
        </p:txBody>
      </p:sp>
      <p:sp>
        <p:nvSpPr>
          <p:cNvPr id="111621" name="Rectangle 5">
            <a:extLst>
              <a:ext uri="{FF2B5EF4-FFF2-40B4-BE49-F238E27FC236}">
                <a16:creationId xmlns:a16="http://schemas.microsoft.com/office/drawing/2014/main" id="{02834A5A-E28D-425D-A796-166E3C792760}"/>
              </a:ext>
            </a:extLst>
          </p:cNvPr>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246E1-8006-4990-9FB3-BFC2A1A54B17}"/>
              </a:ext>
            </a:extLst>
          </p:cNvPr>
          <p:cNvSpPr>
            <a:spLocks noGrp="1"/>
          </p:cNvSpPr>
          <p:nvPr>
            <p:ph type="title"/>
          </p:nvPr>
        </p:nvSpPr>
        <p:spPr/>
        <p:txBody>
          <a:bodyPr/>
          <a:lstStyle/>
          <a:p>
            <a:r>
              <a:rPr lang="en-US" dirty="0"/>
              <a:t>US Embassy current state for Spain</a:t>
            </a:r>
          </a:p>
        </p:txBody>
      </p:sp>
      <p:pic>
        <p:nvPicPr>
          <p:cNvPr id="3" name="Picture 2">
            <a:extLst>
              <a:ext uri="{FF2B5EF4-FFF2-40B4-BE49-F238E27FC236}">
                <a16:creationId xmlns:a16="http://schemas.microsoft.com/office/drawing/2014/main" id="{CCF2A6C3-C490-4756-8159-A2B351A514D5}"/>
              </a:ext>
            </a:extLst>
          </p:cNvPr>
          <p:cNvPicPr>
            <a:picLocks noChangeAspect="1"/>
          </p:cNvPicPr>
          <p:nvPr/>
        </p:nvPicPr>
        <p:blipFill>
          <a:blip r:embed="rId2"/>
          <a:stretch>
            <a:fillRect/>
          </a:stretch>
        </p:blipFill>
        <p:spPr>
          <a:xfrm>
            <a:off x="857250" y="1466850"/>
            <a:ext cx="7429500" cy="3924300"/>
          </a:xfrm>
          <a:prstGeom prst="rect">
            <a:avLst/>
          </a:prstGeom>
        </p:spPr>
      </p:pic>
      <p:sp>
        <p:nvSpPr>
          <p:cNvPr id="4" name="TextBox 3">
            <a:extLst>
              <a:ext uri="{FF2B5EF4-FFF2-40B4-BE49-F238E27FC236}">
                <a16:creationId xmlns:a16="http://schemas.microsoft.com/office/drawing/2014/main" id="{CE415B8D-E938-4204-9351-21C681F7160C}"/>
              </a:ext>
            </a:extLst>
          </p:cNvPr>
          <p:cNvSpPr txBox="1"/>
          <p:nvPr/>
        </p:nvSpPr>
        <p:spPr>
          <a:xfrm>
            <a:off x="762000" y="5791200"/>
            <a:ext cx="5638800" cy="307777"/>
          </a:xfrm>
          <a:prstGeom prst="rect">
            <a:avLst/>
          </a:prstGeom>
          <a:noFill/>
        </p:spPr>
        <p:txBody>
          <a:bodyPr wrap="square" rtlCol="0">
            <a:spAutoFit/>
          </a:bodyPr>
          <a:lstStyle/>
          <a:p>
            <a:r>
              <a:rPr lang="en-US" sz="1400" dirty="0"/>
              <a:t>https://es.usembassy.gov/covid-19-information/</a:t>
            </a:r>
          </a:p>
        </p:txBody>
      </p:sp>
    </p:spTree>
    <p:extLst>
      <p:ext uri="{BB962C8B-B14F-4D97-AF65-F5344CB8AC3E}">
        <p14:creationId xmlns:p14="http://schemas.microsoft.com/office/powerpoint/2010/main" val="3417220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89DDD-EBF7-4E18-BA95-E373531D67FB}"/>
              </a:ext>
            </a:extLst>
          </p:cNvPr>
          <p:cNvSpPr>
            <a:spLocks noGrp="1"/>
          </p:cNvSpPr>
          <p:nvPr>
            <p:ph type="title"/>
          </p:nvPr>
        </p:nvSpPr>
        <p:spPr/>
        <p:txBody>
          <a:bodyPr/>
          <a:lstStyle/>
          <a:p>
            <a:r>
              <a:rPr lang="en-US" dirty="0"/>
              <a:t>Motion for July 2021 Venue</a:t>
            </a:r>
          </a:p>
        </p:txBody>
      </p:sp>
      <p:sp>
        <p:nvSpPr>
          <p:cNvPr id="3" name="Content Placeholder 2">
            <a:extLst>
              <a:ext uri="{FF2B5EF4-FFF2-40B4-BE49-F238E27FC236}">
                <a16:creationId xmlns:a16="http://schemas.microsoft.com/office/drawing/2014/main" id="{841078C8-4069-411C-B382-386BE18E9921}"/>
              </a:ext>
            </a:extLst>
          </p:cNvPr>
          <p:cNvSpPr>
            <a:spLocks noGrp="1"/>
          </p:cNvSpPr>
          <p:nvPr>
            <p:ph idx="1"/>
          </p:nvPr>
        </p:nvSpPr>
        <p:spPr>
          <a:xfrm>
            <a:off x="250825" y="1341437"/>
            <a:ext cx="8229600" cy="5111749"/>
          </a:xfrm>
        </p:spPr>
        <p:txBody>
          <a:bodyPr/>
          <a:lstStyle/>
          <a:p>
            <a:r>
              <a:rPr lang="en-US" dirty="0"/>
              <a:t>Move to change the 2021 July 802 Plenary Session from in-person to an Electronic Session.  The dates will be confirmed at the April 6</a:t>
            </a:r>
            <a:r>
              <a:rPr lang="en-US" baseline="30000" dirty="0"/>
              <a:t>th</a:t>
            </a:r>
            <a:r>
              <a:rPr lang="en-US" dirty="0"/>
              <a:t>, 2021 EC Monthly Telecon.</a:t>
            </a:r>
          </a:p>
          <a:p>
            <a:endParaRPr lang="en-US" dirty="0"/>
          </a:p>
          <a:p>
            <a:r>
              <a:rPr lang="en-US" dirty="0"/>
              <a:t>Moved: Rosdahl</a:t>
            </a:r>
          </a:p>
          <a:p>
            <a:r>
              <a:rPr lang="en-US" dirty="0"/>
              <a:t>2</a:t>
            </a:r>
            <a:r>
              <a:rPr lang="en-US" baseline="30000" dirty="0"/>
              <a:t>nd</a:t>
            </a:r>
            <a:r>
              <a:rPr lang="en-US" dirty="0"/>
              <a:t> Shellhammer</a:t>
            </a:r>
          </a:p>
          <a:p>
            <a:r>
              <a:rPr lang="en-US" dirty="0"/>
              <a:t>Results: unanimous</a:t>
            </a:r>
          </a:p>
        </p:txBody>
      </p:sp>
    </p:spTree>
    <p:extLst>
      <p:ext uri="{BB962C8B-B14F-4D97-AF65-F5344CB8AC3E}">
        <p14:creationId xmlns:p14="http://schemas.microsoft.com/office/powerpoint/2010/main" val="3525131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F7D6F8-48AA-4636-A42C-040135F9FEA5}"/>
              </a:ext>
            </a:extLst>
          </p:cNvPr>
          <p:cNvSpPr>
            <a:spLocks noGrp="1"/>
          </p:cNvSpPr>
          <p:nvPr>
            <p:ph type="title"/>
          </p:nvPr>
        </p:nvSpPr>
        <p:spPr/>
        <p:txBody>
          <a:bodyPr/>
          <a:lstStyle/>
          <a:p>
            <a:r>
              <a:rPr lang="en-US" dirty="0"/>
              <a:t>Current Commitments</a:t>
            </a:r>
          </a:p>
        </p:txBody>
      </p:sp>
      <p:graphicFrame>
        <p:nvGraphicFramePr>
          <p:cNvPr id="5" name="Table 4">
            <a:extLst>
              <a:ext uri="{FF2B5EF4-FFF2-40B4-BE49-F238E27FC236}">
                <a16:creationId xmlns:a16="http://schemas.microsoft.com/office/drawing/2014/main" id="{F05AF10C-4BC2-40B6-91C9-8E8453FD0E96}"/>
              </a:ext>
            </a:extLst>
          </p:cNvPr>
          <p:cNvGraphicFramePr>
            <a:graphicFrameLocks noGrp="1"/>
          </p:cNvGraphicFramePr>
          <p:nvPr>
            <p:extLst>
              <p:ext uri="{D42A27DB-BD31-4B8C-83A1-F6EECF244321}">
                <p14:modId xmlns:p14="http://schemas.microsoft.com/office/powerpoint/2010/main" val="979897181"/>
              </p:ext>
            </p:extLst>
          </p:nvPr>
        </p:nvGraphicFramePr>
        <p:xfrm>
          <a:off x="685800" y="1295400"/>
          <a:ext cx="7772400" cy="5350845"/>
        </p:xfrm>
        <a:graphic>
          <a:graphicData uri="http://schemas.openxmlformats.org/drawingml/2006/table">
            <a:tbl>
              <a:tblPr>
                <a:tableStyleId>{5C22544A-7EE6-4342-B048-85BDC9FD1C3A}</a:tableStyleId>
              </a:tblPr>
              <a:tblGrid>
                <a:gridCol w="1125698">
                  <a:extLst>
                    <a:ext uri="{9D8B030D-6E8A-4147-A177-3AD203B41FA5}">
                      <a16:colId xmlns:a16="http://schemas.microsoft.com/office/drawing/2014/main" val="155047079"/>
                    </a:ext>
                  </a:extLst>
                </a:gridCol>
                <a:gridCol w="1125698">
                  <a:extLst>
                    <a:ext uri="{9D8B030D-6E8A-4147-A177-3AD203B41FA5}">
                      <a16:colId xmlns:a16="http://schemas.microsoft.com/office/drawing/2014/main" val="2806417279"/>
                    </a:ext>
                  </a:extLst>
                </a:gridCol>
                <a:gridCol w="5521004">
                  <a:extLst>
                    <a:ext uri="{9D8B030D-6E8A-4147-A177-3AD203B41FA5}">
                      <a16:colId xmlns:a16="http://schemas.microsoft.com/office/drawing/2014/main" val="1385551013"/>
                    </a:ext>
                  </a:extLst>
                </a:gridCol>
              </a:tblGrid>
              <a:tr h="249224">
                <a:tc>
                  <a:txBody>
                    <a:bodyPr/>
                    <a:lstStyle/>
                    <a:p>
                      <a:pPr algn="ctr" fontAlgn="ctr"/>
                      <a:r>
                        <a:rPr lang="en-US" sz="1800" u="none" strike="noStrike">
                          <a:effectLst/>
                        </a:rPr>
                        <a:t>2021</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Hyatt Regency Vancouver</a:t>
                      </a:r>
                      <a:endParaRPr lang="en-US" sz="1800" b="0" i="0" u="none" strike="noStrike">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2642856138"/>
                  </a:ext>
                </a:extLst>
              </a:tr>
              <a:tr h="144577">
                <a:tc>
                  <a:txBody>
                    <a:bodyPr/>
                    <a:lstStyle/>
                    <a:p>
                      <a:pPr algn="ctr" fontAlgn="ctr"/>
                      <a:r>
                        <a:rPr lang="en-US" sz="1800" u="none" strike="noStrike">
                          <a:effectLst/>
                        </a:rPr>
                        <a:t>2022</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Hilton Buena Vista Palace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1498776009"/>
                  </a:ext>
                </a:extLst>
              </a:tr>
              <a:tr h="144577">
                <a:tc>
                  <a:txBody>
                    <a:bodyPr/>
                    <a:lstStyle/>
                    <a:p>
                      <a:pPr algn="ctr" fontAlgn="ctr"/>
                      <a:r>
                        <a:rPr lang="en-US" sz="1800" u="none" strike="noStrike">
                          <a:effectLst/>
                        </a:rPr>
                        <a:t>2022</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 Sheraton Le Centre Montreal </a:t>
                      </a:r>
                      <a:endParaRPr lang="en-US" sz="1800" b="0" i="0" u="none" strike="noStrike">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638563818"/>
                  </a:ext>
                </a:extLst>
              </a:tr>
              <a:tr h="249224">
                <a:tc>
                  <a:txBody>
                    <a:bodyPr/>
                    <a:lstStyle/>
                    <a:p>
                      <a:pPr algn="ctr" fontAlgn="ctr"/>
                      <a:r>
                        <a:rPr lang="en-US" sz="1800" u="none" strike="noStrike">
                          <a:effectLst/>
                        </a:rPr>
                        <a:t>2022</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Marriott Marquis Queen’s Park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1857336388"/>
                  </a:ext>
                </a:extLst>
              </a:tr>
              <a:tr h="144577">
                <a:tc>
                  <a:txBody>
                    <a:bodyPr/>
                    <a:lstStyle/>
                    <a:p>
                      <a:pPr algn="ctr" fontAlgn="ctr"/>
                      <a:r>
                        <a:rPr lang="en-US" sz="1800" u="none" strike="noStrike">
                          <a:effectLst/>
                        </a:rPr>
                        <a:t>2023</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Hilton Atlanta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1054716456"/>
                  </a:ext>
                </a:extLst>
              </a:tr>
              <a:tr h="144577">
                <a:tc>
                  <a:txBody>
                    <a:bodyPr/>
                    <a:lstStyle/>
                    <a:p>
                      <a:pPr algn="ctr" fontAlgn="ctr"/>
                      <a:r>
                        <a:rPr lang="en-US" sz="1800" u="none" strike="noStrike">
                          <a:effectLst/>
                        </a:rPr>
                        <a:t>2023</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Estrel Berlin</a:t>
                      </a:r>
                      <a:endParaRPr lang="en-US" sz="1800" b="0" i="0" u="none" strike="noStrike">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3475238027"/>
                  </a:ext>
                </a:extLst>
              </a:tr>
              <a:tr h="249224">
                <a:tc>
                  <a:txBody>
                    <a:bodyPr/>
                    <a:lstStyle/>
                    <a:p>
                      <a:pPr algn="ctr" fontAlgn="ctr"/>
                      <a:r>
                        <a:rPr lang="en-US" sz="1800" u="none" strike="noStrike">
                          <a:effectLst/>
                        </a:rPr>
                        <a:t>2023</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Hawaiian Village</a:t>
                      </a:r>
                      <a:endParaRPr lang="en-US" sz="1800" b="0" i="0" u="none" strike="noStrike">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3889909086"/>
                  </a:ext>
                </a:extLst>
              </a:tr>
              <a:tr h="289155">
                <a:tc>
                  <a:txBody>
                    <a:bodyPr/>
                    <a:lstStyle/>
                    <a:p>
                      <a:pPr algn="ctr" fontAlgn="ctr"/>
                      <a:r>
                        <a:rPr lang="en-US" sz="1800" u="none" strike="noStrike">
                          <a:effectLst/>
                        </a:rPr>
                        <a:t>2024</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Hyatt Regency Denver</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2072814681"/>
                  </a:ext>
                </a:extLst>
              </a:tr>
              <a:tr h="137693">
                <a:tc>
                  <a:txBody>
                    <a:bodyPr/>
                    <a:lstStyle/>
                    <a:p>
                      <a:pPr algn="ctr" fontAlgn="ctr"/>
                      <a:r>
                        <a:rPr lang="en-US" sz="1800" u="none" strike="noStrike">
                          <a:effectLst/>
                        </a:rPr>
                        <a:t>2024</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Sheraton Le Centre Montreal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3803979707"/>
                  </a:ext>
                </a:extLst>
              </a:tr>
              <a:tr h="249224">
                <a:tc>
                  <a:txBody>
                    <a:bodyPr/>
                    <a:lstStyle/>
                    <a:p>
                      <a:pPr algn="ctr" fontAlgn="ctr"/>
                      <a:r>
                        <a:rPr lang="en-US" sz="1800" u="none" strike="noStrike">
                          <a:effectLst/>
                        </a:rPr>
                        <a:t>2024</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Marriott Marquis Queen’s Park  -- TBC</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4232106944"/>
                  </a:ext>
                </a:extLst>
              </a:tr>
              <a:tr h="144577">
                <a:tc>
                  <a:txBody>
                    <a:bodyPr/>
                    <a:lstStyle/>
                    <a:p>
                      <a:pPr algn="ctr" fontAlgn="ctr"/>
                      <a:r>
                        <a:rPr lang="en-US" sz="1800" u="none" strike="noStrike">
                          <a:effectLst/>
                        </a:rPr>
                        <a:t>2025</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Hilton Atlanta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4035566069"/>
                  </a:ext>
                </a:extLst>
              </a:tr>
              <a:tr h="144577">
                <a:tc>
                  <a:txBody>
                    <a:bodyPr/>
                    <a:lstStyle/>
                    <a:p>
                      <a:pPr algn="ctr" fontAlgn="ctr"/>
                      <a:r>
                        <a:rPr lang="en-US" sz="1800" u="none" strike="noStrike">
                          <a:effectLst/>
                        </a:rPr>
                        <a:t>2025</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 Marriott Madrid Auditorium  </a:t>
                      </a:r>
                      <a:endParaRPr lang="en-US" sz="1800" b="0" i="0" u="none" strike="noStrike">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4199287073"/>
                  </a:ext>
                </a:extLst>
              </a:tr>
              <a:tr h="249224">
                <a:tc>
                  <a:txBody>
                    <a:bodyPr/>
                    <a:lstStyle/>
                    <a:p>
                      <a:pPr algn="ctr" fontAlgn="ctr"/>
                      <a:r>
                        <a:rPr lang="en-US" sz="1800" u="none" strike="noStrike" dirty="0">
                          <a:effectLst/>
                        </a:rPr>
                        <a:t>2025</a:t>
                      </a:r>
                      <a:endParaRPr lang="en-US" sz="1800" b="0" i="0" u="none" strike="noStrike" dirty="0">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November</a:t>
                      </a:r>
                      <a:endParaRPr lang="en-US" sz="1800" b="0" i="0" u="none" strike="noStrike" dirty="0">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 </a:t>
                      </a:r>
                      <a:endParaRPr lang="en-US" sz="1800" b="0" i="0" u="none" strike="noStrike">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4219571393"/>
                  </a:ext>
                </a:extLst>
              </a:tr>
              <a:tr h="144577">
                <a:tc>
                  <a:txBody>
                    <a:bodyPr/>
                    <a:lstStyle/>
                    <a:p>
                      <a:pPr algn="ctr" fontAlgn="ctr"/>
                      <a:r>
                        <a:rPr lang="en-US" sz="1800" u="none" strike="noStrike">
                          <a:effectLst/>
                        </a:rPr>
                        <a:t>2026</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March</a:t>
                      </a:r>
                      <a:endParaRPr lang="en-US" sz="1800" b="0" i="0" u="none" strike="noStrike" dirty="0">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Hyatt Regency Chicago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611990961"/>
                  </a:ext>
                </a:extLst>
              </a:tr>
              <a:tr h="144577">
                <a:tc>
                  <a:txBody>
                    <a:bodyPr/>
                    <a:lstStyle/>
                    <a:p>
                      <a:pPr algn="ctr" fontAlgn="ctr"/>
                      <a:r>
                        <a:rPr lang="en-US" sz="1800" u="none" strike="noStrike">
                          <a:effectLst/>
                        </a:rPr>
                        <a:t>2026</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3334296034"/>
                  </a:ext>
                </a:extLst>
              </a:tr>
              <a:tr h="249224">
                <a:tc>
                  <a:txBody>
                    <a:bodyPr/>
                    <a:lstStyle/>
                    <a:p>
                      <a:pPr algn="ctr" fontAlgn="ctr"/>
                      <a:r>
                        <a:rPr lang="en-US" sz="1800" u="none" strike="noStrike">
                          <a:effectLst/>
                        </a:rPr>
                        <a:t>2026</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3827397877"/>
                  </a:ext>
                </a:extLst>
              </a:tr>
              <a:tr h="144577">
                <a:tc>
                  <a:txBody>
                    <a:bodyPr/>
                    <a:lstStyle/>
                    <a:p>
                      <a:pPr algn="ctr" fontAlgn="ctr"/>
                      <a:r>
                        <a:rPr lang="en-US" sz="1800" u="none" strike="noStrike">
                          <a:effectLst/>
                        </a:rPr>
                        <a:t>2027</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1876841394"/>
                  </a:ext>
                </a:extLst>
              </a:tr>
              <a:tr h="144577">
                <a:tc>
                  <a:txBody>
                    <a:bodyPr/>
                    <a:lstStyle/>
                    <a:p>
                      <a:pPr algn="ctr" fontAlgn="ctr"/>
                      <a:r>
                        <a:rPr lang="en-US" sz="1800" u="none" strike="noStrike">
                          <a:effectLst/>
                        </a:rPr>
                        <a:t>2027</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2051723828"/>
                  </a:ext>
                </a:extLst>
              </a:tr>
              <a:tr h="249224">
                <a:tc>
                  <a:txBody>
                    <a:bodyPr/>
                    <a:lstStyle/>
                    <a:p>
                      <a:pPr algn="ctr" fontAlgn="ctr"/>
                      <a:r>
                        <a:rPr lang="en-US" sz="1800" u="none" strike="noStrike">
                          <a:effectLst/>
                        </a:rPr>
                        <a:t>2027</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Hawaiian Village</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1341488531"/>
                  </a:ext>
                </a:extLst>
              </a:tr>
            </a:tbl>
          </a:graphicData>
        </a:graphic>
      </p:graphicFrame>
    </p:spTree>
    <p:extLst>
      <p:ext uri="{BB962C8B-B14F-4D97-AF65-F5344CB8AC3E}">
        <p14:creationId xmlns:p14="http://schemas.microsoft.com/office/powerpoint/2010/main" val="1933724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83228-6790-4A8C-96FD-9149FA3B0ED9}"/>
              </a:ext>
            </a:extLst>
          </p:cNvPr>
          <p:cNvSpPr>
            <a:spLocks noGrp="1"/>
          </p:cNvSpPr>
          <p:nvPr>
            <p:ph type="title"/>
          </p:nvPr>
        </p:nvSpPr>
        <p:spPr/>
        <p:txBody>
          <a:bodyPr/>
          <a:lstStyle/>
          <a:p>
            <a:r>
              <a:rPr lang="en-US" dirty="0"/>
              <a:t>Straw poll request</a:t>
            </a:r>
          </a:p>
        </p:txBody>
      </p:sp>
      <p:sp>
        <p:nvSpPr>
          <p:cNvPr id="3" name="Content Placeholder 2">
            <a:extLst>
              <a:ext uri="{FF2B5EF4-FFF2-40B4-BE49-F238E27FC236}">
                <a16:creationId xmlns:a16="http://schemas.microsoft.com/office/drawing/2014/main" id="{BB806939-3EF2-416A-886A-C61AD3D20DEE}"/>
              </a:ext>
            </a:extLst>
          </p:cNvPr>
          <p:cNvSpPr>
            <a:spLocks noGrp="1"/>
          </p:cNvSpPr>
          <p:nvPr>
            <p:ph idx="1"/>
          </p:nvPr>
        </p:nvSpPr>
        <p:spPr>
          <a:xfrm>
            <a:off x="250825" y="1341437"/>
            <a:ext cx="8131175" cy="5111749"/>
          </a:xfrm>
        </p:spPr>
        <p:txBody>
          <a:bodyPr/>
          <a:lstStyle/>
          <a:p>
            <a:r>
              <a:rPr lang="en-US" dirty="0"/>
              <a:t>For the 2021 March Electronic Plenary, a request is made for each WG to conduct  a </a:t>
            </a:r>
            <a:r>
              <a:rPr lang="en-US" dirty="0" err="1"/>
              <a:t>strawpoll</a:t>
            </a:r>
            <a:r>
              <a:rPr lang="en-US" dirty="0"/>
              <a:t> with the following question:</a:t>
            </a:r>
          </a:p>
          <a:p>
            <a:pPr lvl="1"/>
            <a:r>
              <a:rPr lang="en-US" b="1" kern="0" dirty="0">
                <a:solidFill>
                  <a:srgbClr val="000000"/>
                </a:solidFill>
                <a:latin typeface="Times New Roman"/>
                <a:ea typeface="MS Gothic"/>
              </a:rPr>
              <a:t>When do you expect the next in person 802.x Session will be?</a:t>
            </a:r>
          </a:p>
          <a:p>
            <a:pPr marL="1714500" lvl="3" indent="-342900">
              <a:buAutoNum type="alphaUcPeriod"/>
            </a:pPr>
            <a:r>
              <a:rPr lang="en-US" sz="1400" b="1" kern="0" dirty="0">
                <a:solidFill>
                  <a:srgbClr val="000000"/>
                </a:solidFill>
                <a:latin typeface="Times New Roman"/>
                <a:ea typeface="MS Gothic"/>
              </a:rPr>
              <a:t>September 2021</a:t>
            </a:r>
          </a:p>
          <a:p>
            <a:pPr marL="1714500" lvl="3" indent="-342900">
              <a:buAutoNum type="alphaUcPeriod"/>
            </a:pPr>
            <a:r>
              <a:rPr lang="en-US" sz="1400" b="1" kern="0" dirty="0">
                <a:solidFill>
                  <a:srgbClr val="000000"/>
                </a:solidFill>
                <a:latin typeface="Times New Roman"/>
                <a:ea typeface="MS Gothic"/>
              </a:rPr>
              <a:t>November 2021</a:t>
            </a:r>
          </a:p>
          <a:p>
            <a:pPr marL="1714500" lvl="3" indent="-342900">
              <a:buAutoNum type="alphaUcPeriod"/>
            </a:pPr>
            <a:r>
              <a:rPr lang="en-US" sz="1400" b="1" kern="0" dirty="0">
                <a:solidFill>
                  <a:srgbClr val="000000"/>
                </a:solidFill>
                <a:latin typeface="Times New Roman"/>
                <a:ea typeface="MS Gothic"/>
              </a:rPr>
              <a:t>after 2021</a:t>
            </a:r>
          </a:p>
          <a:p>
            <a:pPr marL="1714500" lvl="3" indent="-342900">
              <a:buAutoNum type="alphaUcPeriod"/>
            </a:pPr>
            <a:r>
              <a:rPr lang="en-US" sz="1400" b="1" kern="0" dirty="0">
                <a:solidFill>
                  <a:srgbClr val="000000"/>
                </a:solidFill>
                <a:latin typeface="Times New Roman"/>
                <a:ea typeface="MS Gothic"/>
              </a:rPr>
              <a:t>No Answer</a:t>
            </a:r>
          </a:p>
          <a:p>
            <a:pPr lvl="2"/>
            <a:r>
              <a:rPr lang="en-US" dirty="0"/>
              <a:t>Please report the result</a:t>
            </a:r>
          </a:p>
          <a:p>
            <a:pPr lvl="2"/>
            <a:r>
              <a:rPr lang="en-US" dirty="0"/>
              <a:t>if you choose to ask a different question, please include the question in your result report.</a:t>
            </a:r>
          </a:p>
        </p:txBody>
      </p:sp>
    </p:spTree>
    <p:extLst>
      <p:ext uri="{BB962C8B-B14F-4D97-AF65-F5344CB8AC3E}">
        <p14:creationId xmlns:p14="http://schemas.microsoft.com/office/powerpoint/2010/main" val="2548572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682BE1-3EDF-48FC-B5E1-1497525B4ECC}"/>
              </a:ext>
            </a:extLst>
          </p:cNvPr>
          <p:cNvSpPr>
            <a:spLocks noGrp="1"/>
          </p:cNvSpPr>
          <p:nvPr>
            <p:ph type="title"/>
          </p:nvPr>
        </p:nvSpPr>
        <p:spPr/>
        <p:txBody>
          <a:bodyPr/>
          <a:lstStyle/>
          <a:p>
            <a:r>
              <a:rPr lang="en-US" dirty="0"/>
              <a:t>IEEE 802 EC Closing Plenary </a:t>
            </a:r>
            <a:br>
              <a:rPr lang="en-US" dirty="0"/>
            </a:br>
            <a:r>
              <a:rPr lang="en-US" dirty="0"/>
              <a:t>March 18</a:t>
            </a:r>
            <a:r>
              <a:rPr lang="en-US" baseline="30000" dirty="0"/>
              <a:t>th</a:t>
            </a:r>
            <a:r>
              <a:rPr lang="en-US" dirty="0"/>
              <a:t>, 2021</a:t>
            </a:r>
          </a:p>
        </p:txBody>
      </p:sp>
      <p:sp>
        <p:nvSpPr>
          <p:cNvPr id="5" name="Text Placeholder 4">
            <a:extLst>
              <a:ext uri="{FF2B5EF4-FFF2-40B4-BE49-F238E27FC236}">
                <a16:creationId xmlns:a16="http://schemas.microsoft.com/office/drawing/2014/main" id="{739A5DC2-71BD-4334-BCA7-1A5306B9BC44}"/>
              </a:ext>
            </a:extLst>
          </p:cNvPr>
          <p:cNvSpPr>
            <a:spLocks noGrp="1"/>
          </p:cNvSpPr>
          <p:nvPr>
            <p:ph type="body" idx="1"/>
          </p:nvPr>
        </p:nvSpPr>
        <p:spPr>
          <a:xfrm>
            <a:off x="623888" y="4589463"/>
            <a:ext cx="7886700" cy="1887537"/>
          </a:xfrm>
        </p:spPr>
        <p:txBody>
          <a:bodyPr/>
          <a:lstStyle/>
          <a:p>
            <a:r>
              <a:rPr lang="en-US" dirty="0"/>
              <a:t>3 items:</a:t>
            </a:r>
          </a:p>
          <a:p>
            <a:pPr lvl="1"/>
            <a:r>
              <a:rPr lang="en-US" dirty="0"/>
              <a:t>8.043 – Executive Secretary Report</a:t>
            </a:r>
          </a:p>
          <a:p>
            <a:pPr lvl="1"/>
            <a:r>
              <a:rPr lang="en-US" dirty="0"/>
              <a:t>8.06  -- Monthly 802 EC Telecons</a:t>
            </a:r>
          </a:p>
          <a:p>
            <a:pPr lvl="1"/>
            <a:r>
              <a:rPr lang="en-US" dirty="0"/>
              <a:t>8.07  -- Call for Tutorials for July</a:t>
            </a:r>
          </a:p>
        </p:txBody>
      </p:sp>
    </p:spTree>
    <p:extLst>
      <p:ext uri="{BB962C8B-B14F-4D97-AF65-F5344CB8AC3E}">
        <p14:creationId xmlns:p14="http://schemas.microsoft.com/office/powerpoint/2010/main" val="1213365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8C40C7-3D10-497B-AD61-5B9AA5FBFEB5}"/>
              </a:ext>
            </a:extLst>
          </p:cNvPr>
          <p:cNvSpPr>
            <a:spLocks noGrp="1"/>
          </p:cNvSpPr>
          <p:nvPr>
            <p:ph type="title"/>
          </p:nvPr>
        </p:nvSpPr>
        <p:spPr/>
        <p:txBody>
          <a:bodyPr/>
          <a:lstStyle/>
          <a:p>
            <a:r>
              <a:rPr lang="en-US" dirty="0"/>
              <a:t>8.043 – Executive Secretary Report</a:t>
            </a:r>
          </a:p>
        </p:txBody>
      </p:sp>
      <p:sp>
        <p:nvSpPr>
          <p:cNvPr id="5" name="Content Placeholder 4">
            <a:extLst>
              <a:ext uri="{FF2B5EF4-FFF2-40B4-BE49-F238E27FC236}">
                <a16:creationId xmlns:a16="http://schemas.microsoft.com/office/drawing/2014/main" id="{E557F7E1-574B-4A20-87EB-7B49FF13402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45168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8.06 Monthly IEEE 802 EC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p:txBody>
          <a:bodyPr/>
          <a:lstStyle/>
          <a:p>
            <a:r>
              <a:rPr lang="en-US" sz="2400" dirty="0"/>
              <a:t>Dec 1, 2020 – WebEx ID:  173 080 6337</a:t>
            </a:r>
          </a:p>
          <a:p>
            <a:r>
              <a:rPr lang="en-US" sz="2400" dirty="0"/>
              <a:t>Jan 5, 2021 –  WebEx ID: 173 839 3616</a:t>
            </a:r>
          </a:p>
          <a:p>
            <a:r>
              <a:rPr lang="en-US" sz="2400" dirty="0"/>
              <a:t>Feb 2, 2021 – WebEx ID:  173 839 3616</a:t>
            </a:r>
          </a:p>
          <a:p>
            <a:r>
              <a:rPr lang="en-US" sz="2400" dirty="0"/>
              <a:t>Mar 2, 2021 – WebEx ID: 173 839 3616</a:t>
            </a:r>
          </a:p>
          <a:p>
            <a:endParaRPr lang="en-US" sz="2400" dirty="0"/>
          </a:p>
          <a:p>
            <a:r>
              <a:rPr lang="en-US" sz="2400" dirty="0"/>
              <a:t>password: 802ec</a:t>
            </a:r>
          </a:p>
          <a:p>
            <a:endParaRPr lang="en-US" sz="2400" dirty="0"/>
          </a:p>
          <a:p>
            <a:r>
              <a:rPr lang="en-US" sz="2400" dirty="0"/>
              <a:t>Call Time: 13:00-15:00 ET  (1pm – 3pm ET)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8.07 Call for Tutorials for July</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250825" y="1341438"/>
            <a:ext cx="8054975" cy="5211762"/>
          </a:xfrm>
        </p:spPr>
        <p:txBody>
          <a:bodyPr/>
          <a:lstStyle/>
          <a:p>
            <a:pPr lvl="0"/>
            <a:r>
              <a:rPr lang="en-US" sz="2400" kern="0" dirty="0">
                <a:solidFill>
                  <a:srgbClr val="000000"/>
                </a:solidFill>
              </a:rPr>
              <a:t>Tutorials to be held in person: 15 March 2021</a:t>
            </a:r>
          </a:p>
          <a:p>
            <a:pPr lvl="1"/>
            <a:r>
              <a:rPr lang="en-US" sz="2000" kern="0" dirty="0">
                <a:solidFill>
                  <a:srgbClr val="000000"/>
                </a:solidFill>
              </a:rPr>
              <a:t>Tutorials to be held electronic: 9 and 10 March 2021 at 9am ET</a:t>
            </a:r>
          </a:p>
          <a:p>
            <a:pPr lvl="0"/>
            <a:endParaRPr lang="en-US" sz="1050" kern="0" dirty="0">
              <a:solidFill>
                <a:srgbClr val="000000"/>
              </a:solidFill>
            </a:endParaRPr>
          </a:p>
          <a:p>
            <a:pPr lvl="0"/>
            <a:r>
              <a:rPr lang="en-US" sz="2400" kern="0" dirty="0">
                <a:solidFill>
                  <a:srgbClr val="000000"/>
                </a:solidFill>
              </a:rPr>
              <a:t>Tutorial Request form: </a:t>
            </a:r>
            <a:r>
              <a:rPr lang="en-US" sz="1800" kern="0" dirty="0">
                <a:solidFill>
                  <a:schemeClr val="accent2"/>
                </a:solidFill>
                <a:hlinkClick r:id="rId3">
                  <a:extLst>
                    <a:ext uri="{A12FA001-AC4F-418D-AE19-62706E023703}">
                      <ahyp:hlinkClr xmlns:ahyp="http://schemas.microsoft.com/office/drawing/2018/hyperlinkcolor" val="tx"/>
                    </a:ext>
                  </a:extLst>
                </a:hlinkClick>
              </a:rPr>
              <a:t>http://www.ieee802.org/802_tutorials/802_Tutorial_Request_Form.doc</a:t>
            </a:r>
            <a:r>
              <a:rPr lang="en-US" sz="1800" kern="0" dirty="0">
                <a:solidFill>
                  <a:schemeClr val="accent2"/>
                </a:solidFill>
              </a:rPr>
              <a:t> </a:t>
            </a:r>
          </a:p>
          <a:p>
            <a:pPr lvl="0"/>
            <a:endParaRPr lang="en-US" sz="1200" kern="0" dirty="0">
              <a:solidFill>
                <a:srgbClr val="000000"/>
              </a:solidFill>
            </a:endParaRPr>
          </a:p>
          <a:p>
            <a:pPr lvl="0"/>
            <a:r>
              <a:rPr lang="en-US" sz="2400" kern="0" dirty="0">
                <a:solidFill>
                  <a:srgbClr val="000000"/>
                </a:solidFill>
              </a:rPr>
              <a:t> As a reminder, please refer to Chair's Guidelines section 2.5 Tutorials for the logistics for participating in sponsoring/presenting a Tutorial.</a:t>
            </a:r>
          </a:p>
          <a:p>
            <a:pPr lvl="0"/>
            <a:endParaRPr lang="en-US" sz="1400" kern="0" dirty="0">
              <a:solidFill>
                <a:srgbClr val="000000"/>
              </a:solidFill>
            </a:endParaRPr>
          </a:p>
          <a:p>
            <a:pPr lvl="0"/>
            <a:r>
              <a:rPr lang="en-US" sz="2400" kern="0" dirty="0">
                <a:solidFill>
                  <a:srgbClr val="000000"/>
                </a:solidFill>
              </a:rPr>
              <a:t>Note that Tutorial times are limited to 80 minutes with 10 minutes to allow for presenters to setup and depart.</a:t>
            </a:r>
          </a:p>
          <a:p>
            <a:pPr lvl="0"/>
            <a:endParaRPr lang="en-US" sz="1050" kern="0" dirty="0">
              <a:solidFill>
                <a:srgbClr val="000000"/>
              </a:solidFill>
            </a:endParaRPr>
          </a:p>
          <a:p>
            <a:pPr lvl="0"/>
            <a:r>
              <a:rPr lang="en-US" sz="2400" kern="0" dirty="0">
                <a:solidFill>
                  <a:srgbClr val="000000"/>
                </a:solidFill>
              </a:rPr>
              <a:t>All requests for Tutorials must be made by </a:t>
            </a:r>
            <a:r>
              <a:rPr lang="en-US" sz="2400" kern="0" dirty="0">
                <a:solidFill>
                  <a:srgbClr val="000000"/>
                </a:solidFill>
                <a:highlight>
                  <a:srgbClr val="FFFF00"/>
                </a:highlight>
              </a:rPr>
              <a:t>21 May 2021</a:t>
            </a:r>
          </a:p>
          <a:p>
            <a:endParaRPr lang="en-US" dirty="0"/>
          </a:p>
        </p:txBody>
      </p:sp>
    </p:spTree>
    <p:extLst>
      <p:ext uri="{BB962C8B-B14F-4D97-AF65-F5344CB8AC3E}">
        <p14:creationId xmlns:p14="http://schemas.microsoft.com/office/powerpoint/2010/main" val="2761304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73B0318-CEEE-4015-9EFE-A3C442A2FE51}"/>
              </a:ext>
            </a:extLst>
          </p:cNvPr>
          <p:cNvSpPr>
            <a:spLocks noGrp="1"/>
          </p:cNvSpPr>
          <p:nvPr>
            <p:ph type="title"/>
          </p:nvPr>
        </p:nvSpPr>
        <p:spPr/>
        <p:txBody>
          <a:bodyPr/>
          <a:lstStyle/>
          <a:p>
            <a:r>
              <a:rPr lang="en-US" dirty="0"/>
              <a:t>IEEE 802 EC Opening Plenary</a:t>
            </a:r>
            <a:br>
              <a:rPr lang="en-US" dirty="0"/>
            </a:br>
            <a:r>
              <a:rPr lang="en-US" dirty="0"/>
              <a:t>March 5, 2021</a:t>
            </a:r>
          </a:p>
        </p:txBody>
      </p:sp>
      <p:sp>
        <p:nvSpPr>
          <p:cNvPr id="7" name="Text Placeholder 6">
            <a:extLst>
              <a:ext uri="{FF2B5EF4-FFF2-40B4-BE49-F238E27FC236}">
                <a16:creationId xmlns:a16="http://schemas.microsoft.com/office/drawing/2014/main" id="{0ED1AA34-7257-46CE-9D71-2BC5E7A58C1C}"/>
              </a:ext>
            </a:extLst>
          </p:cNvPr>
          <p:cNvSpPr>
            <a:spLocks noGrp="1"/>
          </p:cNvSpPr>
          <p:nvPr>
            <p:ph type="body" idx="1"/>
          </p:nvPr>
        </p:nvSpPr>
        <p:spPr/>
        <p:txBody>
          <a:bodyPr/>
          <a:lstStyle/>
          <a:p>
            <a:r>
              <a:rPr lang="en-US" dirty="0"/>
              <a:t>1 Item:</a:t>
            </a:r>
          </a:p>
          <a:p>
            <a:pPr lvl="1"/>
            <a:r>
              <a:rPr lang="en-US" dirty="0"/>
              <a:t>6.02 Current / Future venues</a:t>
            </a:r>
          </a:p>
        </p:txBody>
      </p:sp>
    </p:spTree>
    <p:extLst>
      <p:ext uri="{BB962C8B-B14F-4D97-AF65-F5344CB8AC3E}">
        <p14:creationId xmlns:p14="http://schemas.microsoft.com/office/powerpoint/2010/main" val="474806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CFCF31C-4DFD-46F2-968B-02B0C27E7DFF}"/>
              </a:ext>
            </a:extLst>
          </p:cNvPr>
          <p:cNvSpPr>
            <a:spLocks noGrp="1"/>
          </p:cNvSpPr>
          <p:nvPr>
            <p:ph type="title"/>
          </p:nvPr>
        </p:nvSpPr>
        <p:spPr/>
        <p:txBody>
          <a:bodyPr/>
          <a:lstStyle/>
          <a:p>
            <a:r>
              <a:rPr lang="en-US" dirty="0"/>
              <a:t>6.02 Current / Future venues</a:t>
            </a:r>
          </a:p>
        </p:txBody>
      </p:sp>
      <p:sp>
        <p:nvSpPr>
          <p:cNvPr id="5" name="Content Placeholder 4">
            <a:extLst>
              <a:ext uri="{FF2B5EF4-FFF2-40B4-BE49-F238E27FC236}">
                <a16:creationId xmlns:a16="http://schemas.microsoft.com/office/drawing/2014/main" id="{0A596886-E2B6-4A49-BC67-80AC28FB8336}"/>
              </a:ext>
            </a:extLst>
          </p:cNvPr>
          <p:cNvSpPr>
            <a:spLocks noGrp="1"/>
          </p:cNvSpPr>
          <p:nvPr>
            <p:ph idx="1"/>
          </p:nvPr>
        </p:nvSpPr>
        <p:spPr>
          <a:xfrm>
            <a:off x="250825" y="1341438"/>
            <a:ext cx="8229600" cy="5211762"/>
          </a:xfrm>
        </p:spPr>
        <p:txBody>
          <a:bodyPr/>
          <a:lstStyle/>
          <a:p>
            <a:r>
              <a:rPr lang="en-US" dirty="0"/>
              <a:t>Status of Future Venue Contracts</a:t>
            </a:r>
          </a:p>
          <a:p>
            <a:pPr lvl="1"/>
            <a:r>
              <a:rPr lang="en-US" dirty="0"/>
              <a:t>2021-07 - Madrid Spain </a:t>
            </a:r>
          </a:p>
          <a:p>
            <a:pPr lvl="2"/>
            <a:r>
              <a:rPr lang="en-US" dirty="0"/>
              <a:t>Formal Decision due today</a:t>
            </a:r>
          </a:p>
          <a:p>
            <a:pPr lvl="1"/>
            <a:r>
              <a:rPr lang="en-US" dirty="0"/>
              <a:t>2021-11 – Vancouver, Canada </a:t>
            </a:r>
          </a:p>
          <a:p>
            <a:pPr lvl="2"/>
            <a:r>
              <a:rPr lang="en-US" dirty="0"/>
              <a:t> in contact - Meeting with Face to Face Events every 6 weeks</a:t>
            </a:r>
          </a:p>
          <a:p>
            <a:pPr lvl="2"/>
            <a:r>
              <a:rPr lang="en-US" dirty="0"/>
              <a:t>Go/No Go decision will be July 6</a:t>
            </a:r>
            <a:r>
              <a:rPr lang="en-US" baseline="30000" dirty="0"/>
              <a:t>th</a:t>
            </a:r>
            <a:r>
              <a:rPr lang="en-US" dirty="0"/>
              <a:t> (or July 9</a:t>
            </a:r>
            <a:r>
              <a:rPr lang="en-US" baseline="30000" dirty="0"/>
              <a:t>th</a:t>
            </a:r>
            <a:r>
              <a:rPr lang="en-US" dirty="0"/>
              <a:t>)</a:t>
            </a:r>
          </a:p>
          <a:p>
            <a:pPr lvl="1"/>
            <a:r>
              <a:rPr lang="en-US" dirty="0"/>
              <a:t>2022-03 – Disney Springs Hilton</a:t>
            </a:r>
          </a:p>
          <a:p>
            <a:pPr lvl="2"/>
            <a:r>
              <a:rPr lang="en-US" dirty="0"/>
              <a:t>Contract executed – </a:t>
            </a:r>
          </a:p>
          <a:p>
            <a:pPr lvl="2"/>
            <a:r>
              <a:rPr lang="en-US" dirty="0"/>
              <a:t>Start more contacting in July</a:t>
            </a:r>
          </a:p>
          <a:p>
            <a:pPr lvl="2"/>
            <a:r>
              <a:rPr lang="en-US" dirty="0"/>
              <a:t>G0/No Go Decision to be made November 2nd</a:t>
            </a:r>
            <a:endParaRPr lang="en-US" sz="2800" dirty="0"/>
          </a:p>
        </p:txBody>
      </p:sp>
    </p:spTree>
    <p:extLst>
      <p:ext uri="{BB962C8B-B14F-4D97-AF65-F5344CB8AC3E}">
        <p14:creationId xmlns:p14="http://schemas.microsoft.com/office/powerpoint/2010/main" val="3012474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28F91-38D9-427C-82E3-E78FE8B0239F}"/>
              </a:ext>
            </a:extLst>
          </p:cNvPr>
          <p:cNvSpPr>
            <a:spLocks noGrp="1"/>
          </p:cNvSpPr>
          <p:nvPr>
            <p:ph type="title"/>
          </p:nvPr>
        </p:nvSpPr>
        <p:spPr/>
        <p:txBody>
          <a:bodyPr/>
          <a:lstStyle/>
          <a:p>
            <a:r>
              <a:rPr lang="en-US" dirty="0"/>
              <a:t>Future Venue Contract Status</a:t>
            </a:r>
          </a:p>
        </p:txBody>
      </p:sp>
      <p:sp>
        <p:nvSpPr>
          <p:cNvPr id="3" name="Content Placeholder 2">
            <a:extLst>
              <a:ext uri="{FF2B5EF4-FFF2-40B4-BE49-F238E27FC236}">
                <a16:creationId xmlns:a16="http://schemas.microsoft.com/office/drawing/2014/main" id="{79B0E6FF-8C6E-4144-A0F7-8C92FDCA5EE8}"/>
              </a:ext>
            </a:extLst>
          </p:cNvPr>
          <p:cNvSpPr>
            <a:spLocks noGrp="1"/>
          </p:cNvSpPr>
          <p:nvPr>
            <p:ph idx="1"/>
          </p:nvPr>
        </p:nvSpPr>
        <p:spPr/>
        <p:txBody>
          <a:bodyPr/>
          <a:lstStyle/>
          <a:p>
            <a:pPr lvl="2"/>
            <a:endParaRPr lang="en-US" dirty="0"/>
          </a:p>
          <a:p>
            <a:pPr lvl="1" fontAlgn="ctr"/>
            <a:r>
              <a:rPr lang="en-US" sz="2400" dirty="0"/>
              <a:t>2022-07   - Sheraton Le Centre Montreal </a:t>
            </a:r>
          </a:p>
          <a:p>
            <a:pPr lvl="2" fontAlgn="ctr"/>
            <a:r>
              <a:rPr lang="en-US" dirty="0"/>
              <a:t>Contract executed</a:t>
            </a:r>
          </a:p>
          <a:p>
            <a:pPr lvl="1" fontAlgn="ctr"/>
            <a:r>
              <a:rPr lang="en-US" sz="2400" dirty="0"/>
              <a:t>2022-11     - Marriott Marquis Queen’s Park </a:t>
            </a:r>
          </a:p>
          <a:p>
            <a:pPr lvl="2" fontAlgn="ctr"/>
            <a:r>
              <a:rPr lang="en-US" dirty="0"/>
              <a:t>Replacement for 2020-11</a:t>
            </a:r>
          </a:p>
          <a:p>
            <a:pPr lvl="2" fontAlgn="ctr"/>
            <a:r>
              <a:rPr lang="en-US" dirty="0"/>
              <a:t>Contract with Marriott for review</a:t>
            </a:r>
          </a:p>
          <a:p>
            <a:pPr lvl="2" fontAlgn="ctr"/>
            <a:r>
              <a:rPr lang="en-US" dirty="0"/>
              <a:t>Expecting to complete contract execution this month</a:t>
            </a:r>
          </a:p>
          <a:p>
            <a:endParaRPr lang="en-US" dirty="0"/>
          </a:p>
        </p:txBody>
      </p:sp>
    </p:spTree>
    <p:extLst>
      <p:ext uri="{BB962C8B-B14F-4D97-AF65-F5344CB8AC3E}">
        <p14:creationId xmlns:p14="http://schemas.microsoft.com/office/powerpoint/2010/main" val="3110696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4E930-24FD-4BAB-9430-7B7A82E37497}"/>
              </a:ext>
            </a:extLst>
          </p:cNvPr>
          <p:cNvSpPr>
            <a:spLocks noGrp="1"/>
          </p:cNvSpPr>
          <p:nvPr>
            <p:ph type="title"/>
          </p:nvPr>
        </p:nvSpPr>
        <p:spPr/>
        <p:txBody>
          <a:bodyPr/>
          <a:lstStyle/>
          <a:p>
            <a:r>
              <a:rPr lang="en-US" dirty="0"/>
              <a:t>Contracts in process</a:t>
            </a:r>
          </a:p>
        </p:txBody>
      </p:sp>
      <p:sp>
        <p:nvSpPr>
          <p:cNvPr id="3" name="Content Placeholder 2">
            <a:extLst>
              <a:ext uri="{FF2B5EF4-FFF2-40B4-BE49-F238E27FC236}">
                <a16:creationId xmlns:a16="http://schemas.microsoft.com/office/drawing/2014/main" id="{3EC45C24-0E8F-4EB1-AE02-AE856A68B72F}"/>
              </a:ext>
            </a:extLst>
          </p:cNvPr>
          <p:cNvSpPr>
            <a:spLocks noGrp="1"/>
          </p:cNvSpPr>
          <p:nvPr>
            <p:ph idx="1"/>
          </p:nvPr>
        </p:nvSpPr>
        <p:spPr/>
        <p:txBody>
          <a:bodyPr/>
          <a:lstStyle/>
          <a:p>
            <a:r>
              <a:rPr lang="en-US" dirty="0"/>
              <a:t>2024-03 Hyatt Regency Denver</a:t>
            </a:r>
          </a:p>
          <a:p>
            <a:pPr lvl="1"/>
            <a:r>
              <a:rPr lang="en-US" dirty="0"/>
              <a:t>Rebooking from 2021 March </a:t>
            </a:r>
          </a:p>
          <a:p>
            <a:pPr lvl="1"/>
            <a:r>
              <a:rPr lang="en-US" dirty="0"/>
              <a:t>Expected end of month</a:t>
            </a:r>
          </a:p>
          <a:p>
            <a:r>
              <a:rPr lang="en-US" dirty="0"/>
              <a:t>2024-07 Sheraton Montreal</a:t>
            </a:r>
          </a:p>
          <a:p>
            <a:pPr lvl="1"/>
            <a:r>
              <a:rPr lang="en-US" dirty="0"/>
              <a:t>Contract negotiations stalled with COVID.</a:t>
            </a:r>
          </a:p>
          <a:p>
            <a:pPr lvl="1"/>
            <a:r>
              <a:rPr lang="en-US" dirty="0"/>
              <a:t>Need to complete</a:t>
            </a:r>
          </a:p>
          <a:p>
            <a:r>
              <a:rPr lang="en-US" dirty="0"/>
              <a:t>2024-11 – Tentatively looking at Bangkok, but Face to Face Events and Mtg Events are proposing other possible venues.</a:t>
            </a:r>
          </a:p>
        </p:txBody>
      </p:sp>
    </p:spTree>
    <p:extLst>
      <p:ext uri="{BB962C8B-B14F-4D97-AF65-F5344CB8AC3E}">
        <p14:creationId xmlns:p14="http://schemas.microsoft.com/office/powerpoint/2010/main" val="4132556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B38EC-4B78-4BBA-AA5A-DB57B8CEB51F}"/>
              </a:ext>
            </a:extLst>
          </p:cNvPr>
          <p:cNvSpPr>
            <a:spLocks noGrp="1"/>
          </p:cNvSpPr>
          <p:nvPr>
            <p:ph type="title"/>
          </p:nvPr>
        </p:nvSpPr>
        <p:spPr/>
        <p:txBody>
          <a:bodyPr/>
          <a:lstStyle/>
          <a:p>
            <a:r>
              <a:rPr lang="en-US" dirty="0"/>
              <a:t>2023-07 Berlin</a:t>
            </a:r>
          </a:p>
        </p:txBody>
      </p:sp>
      <p:sp>
        <p:nvSpPr>
          <p:cNvPr id="3" name="Content Placeholder 2">
            <a:extLst>
              <a:ext uri="{FF2B5EF4-FFF2-40B4-BE49-F238E27FC236}">
                <a16:creationId xmlns:a16="http://schemas.microsoft.com/office/drawing/2014/main" id="{B706A9A2-EFF1-4BE9-9883-E4A80C9539A0}"/>
              </a:ext>
            </a:extLst>
          </p:cNvPr>
          <p:cNvSpPr>
            <a:spLocks noGrp="1"/>
          </p:cNvSpPr>
          <p:nvPr>
            <p:ph idx="1"/>
          </p:nvPr>
        </p:nvSpPr>
        <p:spPr/>
        <p:txBody>
          <a:bodyPr/>
          <a:lstStyle/>
          <a:p>
            <a:r>
              <a:rPr lang="en-US" dirty="0" err="1"/>
              <a:t>Estrell</a:t>
            </a:r>
            <a:r>
              <a:rPr lang="en-US" dirty="0"/>
              <a:t> Berlin is in the process of completing the contract processing.</a:t>
            </a:r>
          </a:p>
          <a:p>
            <a:r>
              <a:rPr lang="en-US" dirty="0"/>
              <a:t>Face to Face Events is meeting with them every 2 weeks and getting close to completion.</a:t>
            </a:r>
          </a:p>
          <a:p>
            <a:r>
              <a:rPr lang="en-US" dirty="0"/>
              <a:t>Report from Face to Face Events is expected to be presented at April 6</a:t>
            </a:r>
            <a:r>
              <a:rPr lang="en-US" baseline="30000" dirty="0"/>
              <a:t>th</a:t>
            </a:r>
            <a:r>
              <a:rPr lang="en-US" dirty="0"/>
              <a:t> Monthly EC Telecon</a:t>
            </a:r>
          </a:p>
        </p:txBody>
      </p:sp>
    </p:spTree>
    <p:extLst>
      <p:ext uri="{BB962C8B-B14F-4D97-AF65-F5344CB8AC3E}">
        <p14:creationId xmlns:p14="http://schemas.microsoft.com/office/powerpoint/2010/main" val="3225938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50DEF-E25D-4BD5-9E62-05C254D1766B}"/>
              </a:ext>
            </a:extLst>
          </p:cNvPr>
          <p:cNvSpPr>
            <a:spLocks noGrp="1"/>
          </p:cNvSpPr>
          <p:nvPr>
            <p:ph type="title"/>
          </p:nvPr>
        </p:nvSpPr>
        <p:spPr/>
        <p:txBody>
          <a:bodyPr/>
          <a:lstStyle/>
          <a:p>
            <a:r>
              <a:rPr lang="en-US" dirty="0"/>
              <a:t>Motion for addressing March 2021</a:t>
            </a:r>
          </a:p>
        </p:txBody>
      </p:sp>
      <p:sp>
        <p:nvSpPr>
          <p:cNvPr id="3" name="Content Placeholder 2">
            <a:extLst>
              <a:ext uri="{FF2B5EF4-FFF2-40B4-BE49-F238E27FC236}">
                <a16:creationId xmlns:a16="http://schemas.microsoft.com/office/drawing/2014/main" id="{215D53B3-8DE8-4D3E-B5B3-5E0D1DBC5065}"/>
              </a:ext>
            </a:extLst>
          </p:cNvPr>
          <p:cNvSpPr>
            <a:spLocks noGrp="1"/>
          </p:cNvSpPr>
          <p:nvPr>
            <p:ph idx="1"/>
          </p:nvPr>
        </p:nvSpPr>
        <p:spPr>
          <a:xfrm>
            <a:off x="250825" y="1341437"/>
            <a:ext cx="8229600" cy="4830763"/>
          </a:xfrm>
        </p:spPr>
        <p:txBody>
          <a:bodyPr/>
          <a:lstStyle/>
          <a:p>
            <a:r>
              <a:rPr lang="en-US" sz="2400" dirty="0"/>
              <a:t>Whereas the IEEE 802 EC voted to approve Hyatt Regency Chicago as the venue location for 2024 March (April 7, 2020), and we have had to move the Hyatt Regency Denver from 2021 March; </a:t>
            </a:r>
          </a:p>
          <a:p>
            <a:r>
              <a:rPr lang="en-US" sz="2400" dirty="0"/>
              <a:t>Move to approve the “Hyatt Regency Chicago” hotel to be the venue for the March 2026 Plenary.</a:t>
            </a:r>
          </a:p>
          <a:p>
            <a:r>
              <a:rPr lang="en-US" sz="2400" dirty="0"/>
              <a:t>Moved: Rosdahl</a:t>
            </a:r>
          </a:p>
          <a:p>
            <a:r>
              <a:rPr lang="en-US" sz="2400" dirty="0"/>
              <a:t>2</a:t>
            </a:r>
            <a:r>
              <a:rPr lang="en-US" sz="2400" baseline="30000" dirty="0"/>
              <a:t>nd</a:t>
            </a:r>
            <a:r>
              <a:rPr lang="en-US" sz="2400" dirty="0"/>
              <a:t>: Shellhammer</a:t>
            </a:r>
          </a:p>
          <a:p>
            <a:r>
              <a:rPr lang="en-US" sz="2400" dirty="0"/>
              <a:t>Results: 9-3-0 Motion passes.</a:t>
            </a:r>
          </a:p>
        </p:txBody>
      </p:sp>
    </p:spTree>
    <p:extLst>
      <p:ext uri="{BB962C8B-B14F-4D97-AF65-F5344CB8AC3E}">
        <p14:creationId xmlns:p14="http://schemas.microsoft.com/office/powerpoint/2010/main" val="1838021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E0ADB-C60D-4FE8-8EB6-7434276641EA}"/>
              </a:ext>
            </a:extLst>
          </p:cNvPr>
          <p:cNvSpPr>
            <a:spLocks noGrp="1"/>
          </p:cNvSpPr>
          <p:nvPr>
            <p:ph type="title"/>
          </p:nvPr>
        </p:nvSpPr>
        <p:spPr/>
        <p:txBody>
          <a:bodyPr/>
          <a:lstStyle/>
          <a:p>
            <a:r>
              <a:rPr lang="en-US" dirty="0"/>
              <a:t>In the news</a:t>
            </a:r>
          </a:p>
        </p:txBody>
      </p:sp>
      <p:pic>
        <p:nvPicPr>
          <p:cNvPr id="3" name="Picture 2">
            <a:extLst>
              <a:ext uri="{FF2B5EF4-FFF2-40B4-BE49-F238E27FC236}">
                <a16:creationId xmlns:a16="http://schemas.microsoft.com/office/drawing/2014/main" id="{B9A25330-A3D1-4640-8334-F7E38F54BADA}"/>
              </a:ext>
            </a:extLst>
          </p:cNvPr>
          <p:cNvPicPr>
            <a:picLocks noChangeAspect="1"/>
          </p:cNvPicPr>
          <p:nvPr/>
        </p:nvPicPr>
        <p:blipFill>
          <a:blip r:embed="rId2"/>
          <a:stretch>
            <a:fillRect/>
          </a:stretch>
        </p:blipFill>
        <p:spPr>
          <a:xfrm>
            <a:off x="0" y="1048231"/>
            <a:ext cx="9144000" cy="4761537"/>
          </a:xfrm>
          <a:prstGeom prst="rect">
            <a:avLst/>
          </a:prstGeom>
        </p:spPr>
      </p:pic>
      <p:sp>
        <p:nvSpPr>
          <p:cNvPr id="4" name="TextBox 3">
            <a:extLst>
              <a:ext uri="{FF2B5EF4-FFF2-40B4-BE49-F238E27FC236}">
                <a16:creationId xmlns:a16="http://schemas.microsoft.com/office/drawing/2014/main" id="{1AACA79E-27A1-4875-A692-9CA564F7C4C1}"/>
              </a:ext>
            </a:extLst>
          </p:cNvPr>
          <p:cNvSpPr txBox="1"/>
          <p:nvPr/>
        </p:nvSpPr>
        <p:spPr>
          <a:xfrm>
            <a:off x="304800" y="6096000"/>
            <a:ext cx="7543800" cy="430887"/>
          </a:xfrm>
          <a:prstGeom prst="rect">
            <a:avLst/>
          </a:prstGeom>
          <a:noFill/>
        </p:spPr>
        <p:txBody>
          <a:bodyPr wrap="square" rtlCol="0">
            <a:spAutoFit/>
          </a:bodyPr>
          <a:lstStyle/>
          <a:p>
            <a:r>
              <a:rPr lang="en-US" sz="1100"/>
              <a:t>https://www.northstarmeetingsgroup.com/News/Industry/Homebound-US-Workers-Want-to-Meet-In-Person-MMB-Survey?utm_source=eNewsletter&amp;utm_medium=Email&amp;utm_campaign=eltrMtgNews&amp;oly_enc_id=0895B1365067B7U</a:t>
            </a:r>
            <a:endParaRPr lang="en-US" sz="1100" dirty="0"/>
          </a:p>
        </p:txBody>
      </p:sp>
    </p:spTree>
    <p:extLst>
      <p:ext uri="{BB962C8B-B14F-4D97-AF65-F5344CB8AC3E}">
        <p14:creationId xmlns:p14="http://schemas.microsoft.com/office/powerpoint/2010/main" val="148996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1A1460F-0D37-4E6A-B741-61803FFD9D71}"/>
              </a:ext>
            </a:extLst>
          </p:cNvPr>
          <p:cNvSpPr>
            <a:spLocks noGrp="1"/>
          </p:cNvSpPr>
          <p:nvPr>
            <p:ph type="title"/>
          </p:nvPr>
        </p:nvSpPr>
        <p:spPr/>
        <p:txBody>
          <a:bodyPr/>
          <a:lstStyle/>
          <a:p>
            <a:r>
              <a:rPr lang="en-US" dirty="0"/>
              <a:t>Report from Spain</a:t>
            </a:r>
          </a:p>
        </p:txBody>
      </p:sp>
      <p:pic>
        <p:nvPicPr>
          <p:cNvPr id="5" name="Picture 4">
            <a:extLst>
              <a:ext uri="{FF2B5EF4-FFF2-40B4-BE49-F238E27FC236}">
                <a16:creationId xmlns:a16="http://schemas.microsoft.com/office/drawing/2014/main" id="{7D975FDA-BD29-477A-9553-EA9847C08F06}"/>
              </a:ext>
            </a:extLst>
          </p:cNvPr>
          <p:cNvPicPr>
            <a:picLocks noChangeAspect="1"/>
          </p:cNvPicPr>
          <p:nvPr/>
        </p:nvPicPr>
        <p:blipFill>
          <a:blip r:embed="rId3"/>
          <a:stretch>
            <a:fillRect/>
          </a:stretch>
        </p:blipFill>
        <p:spPr>
          <a:xfrm>
            <a:off x="457200" y="1371600"/>
            <a:ext cx="5233988" cy="4876800"/>
          </a:xfrm>
          <a:prstGeom prst="rect">
            <a:avLst/>
          </a:prstGeom>
        </p:spPr>
      </p:pic>
      <p:sp>
        <p:nvSpPr>
          <p:cNvPr id="7" name="TextBox 6">
            <a:extLst>
              <a:ext uri="{FF2B5EF4-FFF2-40B4-BE49-F238E27FC236}">
                <a16:creationId xmlns:a16="http://schemas.microsoft.com/office/drawing/2014/main" id="{DB346D6C-A2DA-4042-813C-9B003BC0880D}"/>
              </a:ext>
            </a:extLst>
          </p:cNvPr>
          <p:cNvSpPr txBox="1"/>
          <p:nvPr/>
        </p:nvSpPr>
        <p:spPr>
          <a:xfrm>
            <a:off x="5867400" y="5410200"/>
            <a:ext cx="2286000" cy="1200329"/>
          </a:xfrm>
          <a:prstGeom prst="rect">
            <a:avLst/>
          </a:prstGeom>
          <a:noFill/>
        </p:spPr>
        <p:txBody>
          <a:bodyPr wrap="square" rtlCol="0">
            <a:spAutoFit/>
          </a:bodyPr>
          <a:lstStyle/>
          <a:p>
            <a:r>
              <a:rPr lang="en-US" sz="1200" dirty="0">
                <a:hlinkClick r:id="rId4"/>
              </a:rPr>
              <a:t>https://www.euroweeklynews.com/2021/01/21/spain-wont-welcome-tourists-until-the-end-of-the-summer/</a:t>
            </a:r>
            <a:r>
              <a:rPr lang="en-US" sz="1200" dirty="0"/>
              <a:t> </a:t>
            </a:r>
          </a:p>
          <a:p>
            <a:endParaRPr lang="en-US" dirty="0"/>
          </a:p>
        </p:txBody>
      </p:sp>
    </p:spTree>
    <p:extLst>
      <p:ext uri="{BB962C8B-B14F-4D97-AF65-F5344CB8AC3E}">
        <p14:creationId xmlns:p14="http://schemas.microsoft.com/office/powerpoint/2010/main" val="215484886"/>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BF475B-5401-4EDA-A8C1-AB87F7AC0685}">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3070FF75-E403-4997-99A6-8633813EBEC5}">
  <ds:schemaRefs>
    <ds:schemaRef ds:uri="http://schemas.microsoft.com/sharepoint/v3/contenttype/forms"/>
  </ds:schemaRefs>
</ds:datastoreItem>
</file>

<file path=customXml/itemProps3.xml><?xml version="1.0" encoding="utf-8"?>
<ds:datastoreItem xmlns:ds="http://schemas.openxmlformats.org/officeDocument/2006/customXml" ds:itemID="{206F03FF-A771-48EB-BD96-F64AB80369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IEEE_802_template (1)</Template>
  <TotalTime>4414</TotalTime>
  <Words>976</Words>
  <Application>Microsoft Office PowerPoint</Application>
  <PresentationFormat>On-screen Show (4:3)</PresentationFormat>
  <Paragraphs>167</Paragraphs>
  <Slides>17</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Title slide</vt:lpstr>
      <vt:lpstr>IEEE 802 Executive Secretary Report for 2021 March Electronic</vt:lpstr>
      <vt:lpstr>IEEE 802 EC Opening Plenary March 5, 2021</vt:lpstr>
      <vt:lpstr>6.02 Current / Future venues</vt:lpstr>
      <vt:lpstr>Future Venue Contract Status</vt:lpstr>
      <vt:lpstr>Contracts in process</vt:lpstr>
      <vt:lpstr>2023-07 Berlin</vt:lpstr>
      <vt:lpstr>Motion for addressing March 2021</vt:lpstr>
      <vt:lpstr>In the news</vt:lpstr>
      <vt:lpstr>Report from Spain</vt:lpstr>
      <vt:lpstr>US Embassy current state for Spain</vt:lpstr>
      <vt:lpstr>Motion for July 2021 Venue</vt:lpstr>
      <vt:lpstr>Current Commitments</vt:lpstr>
      <vt:lpstr>Straw poll request</vt:lpstr>
      <vt:lpstr>IEEE 802 EC Closing Plenary  March 18th, 2021</vt:lpstr>
      <vt:lpstr>8.043 – Executive Secretary Report</vt:lpstr>
      <vt:lpstr>8.06 Monthly IEEE 802 EC Telecons</vt:lpstr>
      <vt:lpstr>8.07 Call for Tutorials for July</vt:lpstr>
    </vt:vector>
  </TitlesOfParts>
  <Company>Qualcomm Technologiy,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Executive Secretary-report-for-2021-March Electronic Plenary</dc:title>
  <dc:subject>IEEE 802 March  Electronic Plenary</dc:subject>
  <dc:creator>Jon Rosdahl</dc:creator>
  <cp:lastModifiedBy>Jon Rosdahl</cp:lastModifiedBy>
  <cp:revision>3</cp:revision>
  <dcterms:created xsi:type="dcterms:W3CDTF">2020-11-10T21:32:27Z</dcterms:created>
  <dcterms:modified xsi:type="dcterms:W3CDTF">2021-03-05T21:43:52Z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