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7"/>
  </p:notesMasterIdLst>
  <p:handoutMasterIdLst>
    <p:handoutMasterId r:id="rId28"/>
  </p:handoutMasterIdLst>
  <p:sldIdLst>
    <p:sldId id="361" r:id="rId3"/>
    <p:sldId id="287" r:id="rId4"/>
    <p:sldId id="288" r:id="rId5"/>
    <p:sldId id="289" r:id="rId6"/>
    <p:sldId id="619" r:id="rId7"/>
    <p:sldId id="677" r:id="rId8"/>
    <p:sldId id="682" r:id="rId9"/>
    <p:sldId id="672" r:id="rId10"/>
    <p:sldId id="680" r:id="rId11"/>
    <p:sldId id="649" r:id="rId12"/>
    <p:sldId id="381" r:id="rId13"/>
    <p:sldId id="366" r:id="rId14"/>
    <p:sldId id="670" r:id="rId15"/>
    <p:sldId id="671" r:id="rId16"/>
    <p:sldId id="293" r:id="rId17"/>
    <p:sldId id="294" r:id="rId18"/>
    <p:sldId id="650" r:id="rId19"/>
    <p:sldId id="310" r:id="rId20"/>
    <p:sldId id="641" r:id="rId21"/>
    <p:sldId id="673" r:id="rId22"/>
    <p:sldId id="683" r:id="rId23"/>
    <p:sldId id="661" r:id="rId24"/>
    <p:sldId id="668" r:id="rId25"/>
    <p:sldId id="359" r:id="rId26"/>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90" autoAdjust="0"/>
    <p:restoredTop sz="95488" autoAdjust="0"/>
  </p:normalViewPr>
  <p:slideViewPr>
    <p:cSldViewPr>
      <p:cViewPr varScale="1">
        <p:scale>
          <a:sx n="105" d="100"/>
          <a:sy n="105" d="100"/>
        </p:scale>
        <p:origin x="114" y="174"/>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95337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057951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2785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843443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6"/>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2783691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24727165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41537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634537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2970171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2" y="823388"/>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1"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2"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119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2" y="68580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2"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20" y="6475416"/>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912286" y="6475415"/>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6667505"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10285798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1828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6096000" y="3886200"/>
            <a:ext cx="4572000" cy="1143000"/>
          </a:xfrm>
        </p:spPr>
        <p:txBody>
          <a:bodyPr/>
          <a:lstStyle/>
          <a:p>
            <a:pPr eaLnBrk="1" hangingPunct="1"/>
            <a:r>
              <a:rPr lang="en-US" sz="4000" dirty="0"/>
              <a:t>IEEE 802 LMSC </a:t>
            </a:r>
            <a:br>
              <a:rPr lang="en-US" sz="4000" dirty="0"/>
            </a:br>
            <a:br>
              <a:rPr lang="en-US" sz="4000" dirty="0"/>
            </a:br>
            <a:r>
              <a:rPr lang="en-US" sz="4000" dirty="0"/>
              <a:t>05 Mar 2021 to</a:t>
            </a:r>
            <a:br>
              <a:rPr lang="en-US" sz="4000" dirty="0"/>
            </a:br>
            <a:r>
              <a:rPr lang="en-US" sz="4000" dirty="0"/>
              <a:t>18 Mar 2021</a:t>
            </a:r>
            <a:br>
              <a:rPr lang="en-US" sz="4000" dirty="0"/>
            </a:br>
            <a:br>
              <a:rPr lang="en-US" sz="4000" dirty="0"/>
            </a:br>
            <a:r>
              <a:rPr lang="en-US" sz="4000" dirty="0"/>
              <a:t>126</a:t>
            </a:r>
            <a:r>
              <a:rPr lang="en-US" sz="4000" baseline="30000" dirty="0"/>
              <a:t>th</a:t>
            </a:r>
            <a:r>
              <a:rPr lang="en-US" sz="4000" dirty="0"/>
              <a:t> Plenary Session</a:t>
            </a:r>
            <a:br>
              <a:rPr lang="en-US" sz="4000" dirty="0"/>
            </a:br>
            <a:r>
              <a:rPr lang="en-US" sz="2400" dirty="0"/>
              <a:t>(3</a:t>
            </a:r>
            <a:r>
              <a:rPr lang="en-US" sz="2400" baseline="30000" dirty="0"/>
              <a:t>rd</a:t>
            </a:r>
            <a:r>
              <a:rPr lang="en-US" sz="2400" dirty="0"/>
              <a:t> electronic Plenary Session)</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Draft 00 DCN ec-21-0052-02-00EC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762000" y="1447800"/>
            <a:ext cx="10744200" cy="4114800"/>
          </a:xfrm>
        </p:spPr>
        <p:txBody>
          <a:bodyPr/>
          <a:lstStyle/>
          <a:p>
            <a:r>
              <a:rPr lang="en-US" sz="2400" dirty="0"/>
              <a:t>SA Standards Board December 2020 &amp; February 2021</a:t>
            </a:r>
            <a:endParaRPr lang="en-US" sz="1400" dirty="0"/>
          </a:p>
          <a:p>
            <a:pPr lvl="1"/>
            <a:r>
              <a:rPr lang="en-US" sz="1400" dirty="0"/>
              <a:t>recognized the Vehicular Technology Society/Communications Based Train Control and Signals Committee and </a:t>
            </a:r>
            <a:br>
              <a:rPr lang="en-US" sz="1400" dirty="0"/>
            </a:br>
            <a:r>
              <a:rPr lang="en-US" sz="1400" dirty="0"/>
              <a:t>the Vehicular Technology Society/Traction Power Systems Standards Committee</a:t>
            </a:r>
          </a:p>
          <a:p>
            <a:pPr lvl="1"/>
            <a:r>
              <a:rPr lang="en-US" sz="1400" dirty="0"/>
              <a:t>IEEE standards should be written in such a way as to avoid non-inclusive and insensitive terminology (see IEEE Policy 9.27) and other deprecated terminology</a:t>
            </a:r>
          </a:p>
          <a:p>
            <a:r>
              <a:rPr lang="en-US" sz="2400" dirty="0"/>
              <a:t>Computer Society </a:t>
            </a:r>
            <a:r>
              <a:rPr lang="en-US" sz="2400" dirty="0" err="1"/>
              <a:t>BoG</a:t>
            </a:r>
            <a:r>
              <a:rPr lang="en-US" sz="2400" dirty="0"/>
              <a:t> &amp; SAB January 2021 to present</a:t>
            </a:r>
          </a:p>
          <a:p>
            <a:pPr lvl="1"/>
            <a:r>
              <a:rPr lang="en-US" sz="1400" dirty="0"/>
              <a:t>Support for differentiating the scopes of the 802.1 Bridging Working Group's P60802 Time-Sensitive Networking Profile for Industrial Automations and the CS Smart Manufacturing </a:t>
            </a:r>
            <a:r>
              <a:rPr lang="en-US" sz="1400" dirty="0" err="1"/>
              <a:t>Stds</a:t>
            </a:r>
            <a:r>
              <a:rPr lang="en-US" sz="1400" dirty="0"/>
              <a:t> </a:t>
            </a:r>
            <a:r>
              <a:rPr lang="en-US" sz="1400" dirty="0" err="1"/>
              <a:t>Cmte</a:t>
            </a:r>
            <a:r>
              <a:rPr lang="en-US" sz="1400" dirty="0"/>
              <a:t> P2971 Standard for the Test Requirements of a Gateway Supporting a Time Sensitive Networking in the Field of Industrial Internet  and P2972 Standard for General Requirements of Gateway Supporting Time Sensitive Networking in Factory Environments projects.</a:t>
            </a:r>
          </a:p>
          <a:p>
            <a:pPr lvl="1"/>
            <a:r>
              <a:rPr lang="en-US" sz="1400" dirty="0"/>
              <a:t>Standards Activity Board P&amp;P under revision</a:t>
            </a:r>
          </a:p>
          <a:p>
            <a:pPr lvl="1"/>
            <a:r>
              <a:rPr lang="en-US" sz="1400" dirty="0"/>
              <a:t>Seeking nominations for 2022 </a:t>
            </a:r>
            <a:r>
              <a:rPr lang="en-US" sz="1400" dirty="0" err="1"/>
              <a:t>BoG</a:t>
            </a:r>
            <a:r>
              <a:rPr lang="en-US" sz="1400" dirty="0"/>
              <a:t> candidates</a:t>
            </a:r>
            <a:endParaRPr lang="en-US" sz="1600" dirty="0"/>
          </a:p>
          <a:p>
            <a:r>
              <a:rPr lang="en-US" sz="2400" dirty="0"/>
              <a:t>SA </a:t>
            </a:r>
            <a:r>
              <a:rPr lang="en-US" sz="2400" dirty="0" err="1"/>
              <a:t>BoG</a:t>
            </a:r>
            <a:r>
              <a:rPr lang="en-US" sz="2400" dirty="0"/>
              <a:t> December 2020</a:t>
            </a:r>
          </a:p>
          <a:p>
            <a:pPr lvl="1"/>
            <a:r>
              <a:rPr lang="en-US" sz="1400" dirty="0"/>
              <a:t>Approved administrative oversight of the NESC Committee under the Standards &amp; Standards Innovations Strategic Management and Delivery Committee (S&amp;SI SMDC) as a standing committee.</a:t>
            </a:r>
          </a:p>
          <a:p>
            <a:pPr lvl="1"/>
            <a:r>
              <a:rPr lang="en-US" sz="1400" dirty="0"/>
              <a:t>Established a “SA Fellows Committee” to support and encourage nominations of IEEE members with standards expertise/contributions</a:t>
            </a:r>
            <a:endParaRPr lang="en-US" sz="1600" dirty="0"/>
          </a:p>
          <a:p>
            <a:r>
              <a:rPr lang="en-US" sz="2400" dirty="0"/>
              <a:t>IEEE Technical Activities and </a:t>
            </a:r>
            <a:r>
              <a:rPr lang="en-US" sz="2400" dirty="0" err="1"/>
              <a:t>BoD</a:t>
            </a:r>
            <a:r>
              <a:rPr lang="en-US" sz="2400" dirty="0"/>
              <a:t> meetings February 2021</a:t>
            </a:r>
            <a:endParaRPr lang="en-US" sz="2800" dirty="0"/>
          </a:p>
          <a:p>
            <a:pPr lvl="1"/>
            <a:r>
              <a:rPr lang="en-US" sz="1400" dirty="0">
                <a:solidFill>
                  <a:schemeClr val="tx1">
                    <a:lumMod val="95000"/>
                    <a:lumOff val="5000"/>
                  </a:schemeClr>
                </a:solidFill>
              </a:rPr>
              <a:t>Technical Activities (TA) Committee on Standards continues to encourage initiation of standards activities across all TA Societies and Councils</a:t>
            </a:r>
          </a:p>
          <a:p>
            <a:pPr lvl="1"/>
            <a:endParaRPr lang="en-US" sz="18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10</a:t>
            </a:fld>
            <a:endParaRPr lang="en-US"/>
          </a:p>
        </p:txBody>
      </p:sp>
      <p:sp>
        <p:nvSpPr>
          <p:cNvPr id="6" name="Rectangle 7"/>
          <p:cNvSpPr txBox="1">
            <a:spLocks noChangeArrowheads="1"/>
          </p:cNvSpPr>
          <p:nvPr/>
        </p:nvSpPr>
        <p:spPr>
          <a:xfrm>
            <a:off x="2133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11</a:t>
            </a:fld>
            <a:endParaRPr lang="en-US"/>
          </a:p>
        </p:txBody>
      </p:sp>
      <p:sp>
        <p:nvSpPr>
          <p:cNvPr id="6147" name="Text Box 2"/>
          <p:cNvSpPr txBox="1">
            <a:spLocks noChangeArrowheads="1"/>
          </p:cNvSpPr>
          <p:nvPr/>
        </p:nvSpPr>
        <p:spPr bwMode="auto">
          <a:xfrm>
            <a:off x="1905000" y="1752601"/>
            <a:ext cx="8610600" cy="4062651"/>
          </a:xfrm>
          <a:prstGeom prst="rect">
            <a:avLst/>
          </a:prstGeom>
          <a:noFill/>
          <a:ln w="9525">
            <a:noFill/>
            <a:miter lim="800000"/>
            <a:headEnd/>
            <a:tailEnd/>
          </a:ln>
        </p:spPr>
        <p:txBody>
          <a:bodyPr>
            <a:spAutoFit/>
          </a:bodyPr>
          <a:lstStyle/>
          <a:p>
            <a:r>
              <a:rPr lang="en-US" sz="2400" u="sng" dirty="0"/>
              <a:t>Project Authorization SASB Approvals Dec2020 &amp; Feb2021</a:t>
            </a:r>
            <a:endParaRPr lang="en-US" sz="2400" dirty="0"/>
          </a:p>
          <a:p>
            <a:pPr>
              <a:lnSpc>
                <a:spcPct val="80000"/>
              </a:lnSpc>
              <a:spcBef>
                <a:spcPct val="20000"/>
              </a:spcBef>
            </a:pPr>
            <a:endParaRPr lang="en-US" b="1" dirty="0"/>
          </a:p>
          <a:p>
            <a:pPr lvl="0"/>
            <a:r>
              <a:rPr lang="en-US" b="1" dirty="0"/>
              <a:t>Seven IEEE 802 Projects have been approved</a:t>
            </a:r>
            <a:endParaRPr lang="en-US" dirty="0"/>
          </a:p>
          <a:p>
            <a:pPr lvl="0"/>
            <a:endParaRPr lang="en-US" b="1" dirty="0"/>
          </a:p>
          <a:p>
            <a:endParaRPr lang="en-US" sz="2400" b="1" u="sng" dirty="0"/>
          </a:p>
          <a:p>
            <a:endParaRPr lang="en-US" sz="2400" b="1" u="sng" dirty="0"/>
          </a:p>
          <a:p>
            <a:r>
              <a:rPr lang="en-US" sz="2400" u="sng" dirty="0"/>
              <a:t>SASB Standards Ratifications in Dec2020 &amp; Feb2021</a:t>
            </a:r>
          </a:p>
          <a:p>
            <a:pPr lvl="0"/>
            <a:endParaRPr lang="en-US" b="1" dirty="0"/>
          </a:p>
          <a:p>
            <a:pPr lvl="0"/>
            <a:r>
              <a:rPr lang="en-US" b="1" dirty="0"/>
              <a:t>802.11-2020 revision (4379pp) and 802.11ax-2021 (820pp)</a:t>
            </a:r>
          </a:p>
          <a:p>
            <a:pPr lvl="0"/>
            <a:endParaRPr lang="en-US" b="1" dirty="0"/>
          </a:p>
          <a:p>
            <a:pPr lvl="0"/>
            <a:r>
              <a:rPr lang="en-US" b="1" dirty="0"/>
              <a:t>802.3cr-2021 Isolation (130pp), and 802.cu-2021 SM 100Gbps/</a:t>
            </a:r>
            <a:r>
              <a:rPr lang="el-GR" b="1" dirty="0"/>
              <a:t>λ</a:t>
            </a:r>
            <a:r>
              <a:rPr lang="en-US" b="1" dirty="0"/>
              <a:t> (87pp) </a:t>
            </a:r>
          </a:p>
          <a:p>
            <a:pPr lvl="0"/>
            <a:endParaRPr lang="en-US" b="1" dirty="0"/>
          </a:p>
          <a:p>
            <a:pPr lvl="0"/>
            <a:r>
              <a:rPr lang="en-US" b="1" dirty="0"/>
              <a:t>802.1CS-2020 (161pp)</a:t>
            </a:r>
          </a:p>
        </p:txBody>
      </p:sp>
      <p:sp>
        <p:nvSpPr>
          <p:cNvPr id="6148" name="Rectangle 3"/>
          <p:cNvSpPr>
            <a:spLocks noGrp="1" noChangeArrowheads="1"/>
          </p:cNvSpPr>
          <p:nvPr>
            <p:ph type="title"/>
          </p:nvPr>
        </p:nvSpPr>
        <p:spPr>
          <a:xfrm>
            <a:off x="1524000" y="0"/>
            <a:ext cx="9144000" cy="1143000"/>
          </a:xfrm>
        </p:spPr>
        <p:txBody>
          <a:bodyPr/>
          <a:lstStyle/>
          <a:p>
            <a:pPr eaLnBrk="1" hangingPunct="1"/>
            <a:r>
              <a:rPr lang="en-US" sz="4000" dirty="0"/>
              <a:t>5.03 SA Standards Board Actions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12</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1905000" y="1981200"/>
            <a:ext cx="8382000" cy="4114800"/>
          </a:xfrm>
        </p:spPr>
        <p:txBody>
          <a:bodyPr/>
          <a:lstStyle/>
          <a:p>
            <a:pPr eaLnBrk="1" hangingPunct="1">
              <a:buNone/>
              <a:tabLst>
                <a:tab pos="1141413" algn="l"/>
              </a:tabLst>
            </a:pPr>
            <a:r>
              <a:rPr lang="en-US" sz="1600" dirty="0"/>
              <a:t>	</a:t>
            </a:r>
            <a:r>
              <a:rPr lang="en-US" sz="1600" u="sng" dirty="0"/>
              <a:t>open date	          topic			yes/no/abs/</a:t>
            </a:r>
            <a:r>
              <a:rPr lang="en-US" sz="1600" u="sng" dirty="0" err="1"/>
              <a:t>dnv</a:t>
            </a:r>
            <a:r>
              <a:rPr lang="en-US" sz="1600" u="sng" dirty="0"/>
              <a:t>*	result</a:t>
            </a:r>
          </a:p>
          <a:p>
            <a:pPr eaLnBrk="1" hangingPunct="1">
              <a:buFont typeface="+mj-lt"/>
              <a:buAutoNum type="arabicParenR"/>
              <a:tabLst>
                <a:tab pos="1141413" algn="l"/>
              </a:tabLst>
            </a:pPr>
            <a:r>
              <a:rPr lang="en-US" sz="1600" dirty="0"/>
              <a:t>03DEC	Approve P802.15.9ma to sponsor ballot	12/00/00/01	pass</a:t>
            </a:r>
          </a:p>
          <a:p>
            <a:pPr eaLnBrk="1" hangingPunct="1">
              <a:buFont typeface="+mj-lt"/>
              <a:buAutoNum type="arabicParenR"/>
              <a:tabLst>
                <a:tab pos="1141413" algn="l"/>
              </a:tabLst>
            </a:pPr>
            <a:r>
              <a:rPr lang="en-US" sz="1600" dirty="0"/>
              <a:t>13JAN	Approve 05-18 March plenary open-close	09/00/00/04	pass</a:t>
            </a:r>
          </a:p>
          <a:p>
            <a:pPr eaLnBrk="1" hangingPunct="1">
              <a:buFont typeface="+mj-lt"/>
              <a:buAutoNum type="arabicParenR"/>
              <a:tabLst>
                <a:tab pos="1141413" algn="l"/>
              </a:tabLst>
            </a:pPr>
            <a:r>
              <a:rPr lang="en-US" sz="1600" dirty="0"/>
              <a:t>12FEB	</a:t>
            </a:r>
            <a:r>
              <a:rPr lang="en-US" sz="1400" dirty="0"/>
              <a:t>App ITU-R WP5A M.1450&amp;M.1801 inputs</a:t>
            </a:r>
            <a:r>
              <a:rPr lang="en-US" sz="1200" dirty="0"/>
              <a:t>	</a:t>
            </a:r>
            <a:r>
              <a:rPr lang="en-US" sz="1600" dirty="0"/>
              <a:t>09/00/02/02	pass</a:t>
            </a:r>
          </a:p>
          <a:p>
            <a:pPr eaLnBrk="1" hangingPunct="1">
              <a:buFont typeface="+mj-lt"/>
              <a:buAutoNum type="arabicParenR"/>
              <a:tabLst>
                <a:tab pos="1141413" algn="l"/>
              </a:tabLst>
            </a:pPr>
            <a:r>
              <a:rPr lang="en-US" sz="1600" dirty="0"/>
              <a:t>22OCT	Approve 802 LMSC P&amp;P update	12/00/00/01	pass</a:t>
            </a:r>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marL="0" indent="0" eaLnBrk="1" hangingPunct="1">
              <a:buNone/>
              <a:tabLst>
                <a:tab pos="1141413" algn="l"/>
              </a:tabLst>
            </a:pPr>
            <a:r>
              <a:rPr lang="en-US" sz="1600" dirty="0"/>
              <a:t>* 802 chair is counted as DNV unless his vote is required</a:t>
            </a:r>
          </a:p>
          <a:p>
            <a:pPr marL="0" indent="0" eaLnBrk="1" hangingPunct="1">
              <a:buNone/>
            </a:pPr>
            <a:endParaRPr lang="en-US" sz="1600" dirty="0"/>
          </a:p>
          <a:p>
            <a:pPr eaLnBrk="1" hangingPunct="1"/>
            <a:endParaRPr lang="en-US" sz="1600" dirty="0"/>
          </a:p>
          <a:p>
            <a:pPr eaLnBrk="1" hangingPunct="1"/>
            <a:endParaRPr lang="en-US"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13</a:t>
            </a:fld>
            <a:endParaRPr lang="en-US"/>
          </a:p>
        </p:txBody>
      </p:sp>
      <p:sp>
        <p:nvSpPr>
          <p:cNvPr id="7" name="Title 1"/>
          <p:cNvSpPr>
            <a:spLocks noGrp="1"/>
          </p:cNvSpPr>
          <p:nvPr>
            <p:ph type="title"/>
          </p:nvPr>
        </p:nvSpPr>
        <p:spPr>
          <a:xfrm>
            <a:off x="1981200" y="14177"/>
            <a:ext cx="7772400" cy="1143000"/>
          </a:xfrm>
        </p:spPr>
        <p:txBody>
          <a:bodyPr/>
          <a:lstStyle/>
          <a:p>
            <a:r>
              <a:rPr lang="en-US" dirty="0"/>
              <a:t>5.05 EC Affiliation Update</a:t>
            </a:r>
          </a:p>
        </p:txBody>
      </p:sp>
      <p:graphicFrame>
        <p:nvGraphicFramePr>
          <p:cNvPr id="5" name="Table 4">
            <a:extLst>
              <a:ext uri="{FF2B5EF4-FFF2-40B4-BE49-F238E27FC236}">
                <a16:creationId xmlns:a16="http://schemas.microsoft.com/office/drawing/2014/main" id="{E1462E6A-084D-4450-8167-8F85C305529F}"/>
              </a:ext>
            </a:extLst>
          </p:cNvPr>
          <p:cNvGraphicFramePr>
            <a:graphicFrameLocks noGrp="1"/>
          </p:cNvGraphicFramePr>
          <p:nvPr>
            <p:extLst>
              <p:ext uri="{D42A27DB-BD31-4B8C-83A1-F6EECF244321}">
                <p14:modId xmlns:p14="http://schemas.microsoft.com/office/powerpoint/2010/main" val="324409607"/>
              </p:ext>
            </p:extLst>
          </p:nvPr>
        </p:nvGraphicFramePr>
        <p:xfrm>
          <a:off x="1066800" y="990600"/>
          <a:ext cx="9982200" cy="4893680"/>
        </p:xfrm>
        <a:graphic>
          <a:graphicData uri="http://schemas.openxmlformats.org/drawingml/2006/table">
            <a:tbl>
              <a:tblPr>
                <a:tableStyleId>{5C22544A-7EE6-4342-B048-85BDC9FD1C3A}</a:tableStyleId>
              </a:tblPr>
              <a:tblGrid>
                <a:gridCol w="3776838">
                  <a:extLst>
                    <a:ext uri="{9D8B030D-6E8A-4147-A177-3AD203B41FA5}">
                      <a16:colId xmlns:a16="http://schemas.microsoft.com/office/drawing/2014/main" val="20000"/>
                    </a:ext>
                  </a:extLst>
                </a:gridCol>
                <a:gridCol w="1694138">
                  <a:extLst>
                    <a:ext uri="{9D8B030D-6E8A-4147-A177-3AD203B41FA5}">
                      <a16:colId xmlns:a16="http://schemas.microsoft.com/office/drawing/2014/main" val="20001"/>
                    </a:ext>
                  </a:extLst>
                </a:gridCol>
                <a:gridCol w="4511224">
                  <a:extLst>
                    <a:ext uri="{9D8B030D-6E8A-4147-A177-3AD203B41FA5}">
                      <a16:colId xmlns:a16="http://schemas.microsoft.com/office/drawing/2014/main" val="20002"/>
                    </a:ext>
                  </a:extLst>
                </a:gridCol>
              </a:tblGrid>
              <a:tr h="225755">
                <a:tc gridSpan="3">
                  <a:txBody>
                    <a:bodyPr/>
                    <a:lstStyle/>
                    <a:p>
                      <a:pPr algn="l" fontAlgn="ctr"/>
                      <a:r>
                        <a:rPr lang="en-US" sz="1600" u="none" strike="noStrike" dirty="0">
                          <a:effectLst/>
                          <a:latin typeface="+mj-lt"/>
                        </a:rPr>
                        <a:t>IEEE 802 Executive Committee Members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200" u="none" strike="noStrike">
                          <a:effectLst/>
                          <a:latin typeface="+mj-lt"/>
                        </a:rPr>
                        <a:t>Position</a:t>
                      </a:r>
                      <a:endParaRPr lang="en-US" sz="1200" b="1" i="0" u="none" strike="noStrike">
                        <a:effectLst/>
                        <a:latin typeface="+mj-lt"/>
                      </a:endParaRPr>
                    </a:p>
                  </a:txBody>
                  <a:tcPr marL="9081" marR="9081" marT="9080" marB="0" anchor="ctr">
                    <a:noFill/>
                  </a:tcPr>
                </a:tc>
                <a:tc>
                  <a:txBody>
                    <a:bodyPr/>
                    <a:lstStyle/>
                    <a:p>
                      <a:pPr algn="ctr" fontAlgn="ctr"/>
                      <a:r>
                        <a:rPr lang="en-US" sz="1200" u="none" strike="noStrike">
                          <a:effectLst/>
                          <a:latin typeface="+mj-lt"/>
                        </a:rPr>
                        <a:t>Name</a:t>
                      </a:r>
                      <a:endParaRPr lang="en-US" sz="1200" b="1" i="0" u="none" strike="noStrike">
                        <a:effectLst/>
                        <a:latin typeface="+mj-lt"/>
                      </a:endParaRPr>
                    </a:p>
                  </a:txBody>
                  <a:tcPr marL="9081" marR="9081" marT="9080" marB="0" anchor="ctr">
                    <a:noFill/>
                  </a:tcPr>
                </a:tc>
                <a:tc>
                  <a:txBody>
                    <a:bodyPr/>
                    <a:lstStyle/>
                    <a:p>
                      <a:pPr algn="ctr" fontAlgn="ctr"/>
                      <a:r>
                        <a:rPr lang="en-US" sz="1200" u="none" strike="noStrike">
                          <a:effectLst/>
                          <a:latin typeface="+mj-lt"/>
                        </a:rPr>
                        <a:t>Affiliation</a:t>
                      </a:r>
                      <a:endParaRPr lang="en-US" sz="1200" b="1" i="0" u="none" strike="noStrike">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200" u="none" strike="noStrike" dirty="0">
                          <a:effectLst/>
                          <a:latin typeface="+mj-lt"/>
                        </a:rPr>
                        <a:t>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Paul Nikolich</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Self,  HPE, Huawei, </a:t>
                      </a:r>
                      <a:r>
                        <a:rPr lang="en-US" sz="1200" u="none" strike="sngStrike" baseline="0" dirty="0" err="1">
                          <a:effectLst/>
                          <a:latin typeface="+mj-lt"/>
                        </a:rPr>
                        <a:t>Itron</a:t>
                      </a:r>
                      <a:r>
                        <a:rPr lang="en-US" sz="1200" u="none" strike="sngStrike" baseline="0" dirty="0">
                          <a:effectLst/>
                          <a:latin typeface="+mj-lt"/>
                        </a:rPr>
                        <a:t>,</a:t>
                      </a:r>
                      <a:r>
                        <a:rPr lang="en-US" sz="1200" u="none" strike="noStrike" dirty="0">
                          <a:effectLst/>
                          <a:latin typeface="+mj-lt"/>
                        </a:rPr>
                        <a:t> YAS BBV</a:t>
                      </a:r>
                      <a:endParaRPr lang="en-US" sz="1200" u="none" strike="noStrike" baseline="0" dirty="0">
                        <a:effectLst/>
                        <a:latin typeface="+mj-lt"/>
                      </a:endParaRPr>
                    </a:p>
                    <a:p>
                      <a:pPr algn="l" fontAlgn="ctr"/>
                      <a:r>
                        <a:rPr lang="en-US" sz="1200" u="none" strike="noStrike" baseline="0" dirty="0">
                          <a:effectLst/>
                          <a:latin typeface="+mj-lt"/>
                        </a:rPr>
                        <a:t>Origin Wireless, </a:t>
                      </a:r>
                      <a:r>
                        <a:rPr lang="en-US" sz="1200" u="none" strike="noStrike" baseline="0" dirty="0" err="1">
                          <a:effectLst/>
                          <a:latin typeface="+mj-lt"/>
                        </a:rPr>
                        <a:t>Wyebot</a:t>
                      </a:r>
                      <a:r>
                        <a:rPr lang="en-US" sz="1200" u="none" strike="noStrike" baseline="0" dirty="0">
                          <a:effectLst/>
                          <a:latin typeface="+mj-lt"/>
                        </a:rPr>
                        <a:t>, </a:t>
                      </a:r>
                      <a:r>
                        <a:rPr lang="en-US" sz="1200" u="none" strike="sngStrike" baseline="0" dirty="0" err="1">
                          <a:effectLst/>
                          <a:latin typeface="+mj-lt"/>
                        </a:rPr>
                        <a:t>octoScope</a:t>
                      </a:r>
                      <a:endParaRPr lang="en-US" sz="1200" b="0" i="0" u="none" strike="sngStrike" baseline="0" dirty="0">
                        <a:effectLst/>
                        <a:latin typeface="+mj-lt"/>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200" u="none" strike="noStrike" dirty="0">
                          <a:effectLst/>
                          <a:latin typeface="+mj-lt"/>
                        </a:rPr>
                        <a:t>First Vice Chair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James P. K. </a:t>
                      </a:r>
                      <a:r>
                        <a:rPr lang="en-US" sz="1200" u="none" strike="noStrike" dirty="0" err="1">
                          <a:effectLst/>
                          <a:latin typeface="+mj-lt"/>
                        </a:rPr>
                        <a:t>Gilb</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General Atomics Aeronautical Systems, Inc., Univ of San Diego</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2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EthAirNet</a:t>
                      </a:r>
                      <a:r>
                        <a:rPr lang="en-US" sz="1200" b="0" i="0" u="none" strike="noStrike" dirty="0">
                          <a:effectLst/>
                          <a:latin typeface="+mj-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200" u="none" strike="noStrike">
                          <a:effectLst/>
                          <a:latin typeface="+mj-lt"/>
                        </a:rPr>
                        <a:t>Treasurer</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George Zimmerman</a:t>
                      </a:r>
                    </a:p>
                  </a:txBody>
                  <a:tcPr marL="9081" marR="9081" marT="9080" marB="0" anchor="ctr">
                    <a:noFill/>
                  </a:tcPr>
                </a:tc>
                <a:tc>
                  <a:txBody>
                    <a:bodyPr/>
                    <a:lstStyle/>
                    <a:p>
                      <a:pPr algn="l" fontAlgn="ctr"/>
                      <a:r>
                        <a:rPr lang="en-US" sz="1200" b="0" i="0" u="none" strike="noStrike" dirty="0">
                          <a:effectLst/>
                          <a:latin typeface="+mj-lt"/>
                        </a:rPr>
                        <a:t>CME Consulting, Analog Devices, Marvell, Cisco Systems, CommScope, Sen </a:t>
                      </a:r>
                      <a:r>
                        <a:rPr lang="en-US" sz="1200" b="0" i="0" u="none" strike="noStrike" dirty="0" err="1">
                          <a:effectLst/>
                          <a:latin typeface="+mj-lt"/>
                        </a:rPr>
                        <a:t>Tekse</a:t>
                      </a:r>
                      <a:r>
                        <a:rPr lang="en-US" sz="1200" b="0" i="0" u="none" strike="noStrike" dirty="0">
                          <a:effectLst/>
                          <a:latin typeface="+mj-lt"/>
                        </a:rPr>
                        <a:t> LLC, APL Group </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200" u="none" strike="noStrike">
                          <a:effectLst/>
                          <a:latin typeface="+mj-lt"/>
                        </a:rPr>
                        <a:t>Recording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John </a:t>
                      </a:r>
                      <a:r>
                        <a:rPr lang="en-US" sz="1200" u="none" strike="noStrike" dirty="0" err="1">
                          <a:effectLst/>
                          <a:latin typeface="+mj-lt"/>
                        </a:rPr>
                        <a:t>D'Ambrosia</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err="1">
                          <a:effectLst/>
                          <a:latin typeface="+mj-lt"/>
                        </a:rPr>
                        <a:t>Futurewei</a:t>
                      </a:r>
                      <a:r>
                        <a:rPr lang="en-US" sz="12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200" u="none" strike="noStrike">
                          <a:effectLst/>
                          <a:latin typeface="+mj-lt"/>
                        </a:rPr>
                        <a:t>Executive Secretary</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Jon </a:t>
                      </a:r>
                      <a:r>
                        <a:rPr lang="en-US" sz="1200" u="none" strike="noStrike" dirty="0" err="1">
                          <a:effectLst/>
                          <a:latin typeface="+mj-lt"/>
                        </a:rPr>
                        <a:t>Rosdahl</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Qualcomm</a:t>
                      </a:r>
                      <a:r>
                        <a:rPr lang="en-US" sz="1200" b="0" i="0" u="none" strike="noStrike" baseline="0" dirty="0">
                          <a:effectLst/>
                          <a:latin typeface="+mj-lt"/>
                        </a:rPr>
                        <a:t> Technologies, 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200" u="none" strike="noStrike" dirty="0">
                          <a:effectLst/>
                          <a:latin typeface="+mj-lt"/>
                        </a:rPr>
                        <a:t>P802.1 High Level Interface (HILI)</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Glenn Parsons</a:t>
                      </a:r>
                    </a:p>
                  </a:txBody>
                  <a:tcPr marL="9081" marR="9081" marT="9080" marB="0" anchor="ctr">
                    <a:noFill/>
                  </a:tcPr>
                </a:tc>
                <a:tc>
                  <a:txBody>
                    <a:bodyPr/>
                    <a:lstStyle/>
                    <a:p>
                      <a:pPr algn="l" fontAlgn="ctr"/>
                      <a:r>
                        <a:rPr lang="en-US" sz="12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200" u="none" strike="noStrike" dirty="0">
                          <a:effectLst/>
                          <a:latin typeface="+mj-lt"/>
                        </a:rPr>
                        <a:t>P802.3 Ethernet</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David Law</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Hewlett Packard Enterprise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200" u="none" strike="noStrike">
                          <a:effectLst/>
                          <a:latin typeface="+mj-lt"/>
                        </a:rPr>
                        <a:t>P802.11 Wireless Local Area Network (WLAN)</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dirty="0">
                          <a:effectLst/>
                          <a:latin typeface="+mj-lt"/>
                        </a:rPr>
                        <a:t>Dorothy Stanley</a:t>
                      </a:r>
                    </a:p>
                  </a:txBody>
                  <a:tcPr marL="9081" marR="9081" marT="9080" marB="0" anchor="ctr">
                    <a:noFill/>
                  </a:tcPr>
                </a:tc>
                <a:tc>
                  <a:txBody>
                    <a:bodyPr/>
                    <a:lstStyle/>
                    <a:p>
                      <a:pPr algn="l" fontAlgn="ctr"/>
                      <a:r>
                        <a:rPr lang="en-US" sz="12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200" u="none" strike="noStrike" dirty="0">
                          <a:effectLst/>
                          <a:latin typeface="+mj-lt"/>
                        </a:rPr>
                        <a:t>P802.15 Wireless Specialty Networks</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Pat Kinney</a:t>
                      </a:r>
                    </a:p>
                  </a:txBody>
                  <a:tcPr marL="9081" marR="9081" marT="9080" marB="0" anchor="ctr">
                    <a:noFill/>
                  </a:tcPr>
                </a:tc>
                <a:tc>
                  <a:txBody>
                    <a:bodyPr/>
                    <a:lstStyle/>
                    <a:p>
                      <a:pPr algn="l" fontAlgn="ctr"/>
                      <a:r>
                        <a:rPr lang="en-US" sz="1200" u="none" strike="noStrike" dirty="0">
                          <a:effectLst/>
                          <a:latin typeface="+mj-lt"/>
                        </a:rPr>
                        <a:t>Kinney Consulting, LLC.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200" u="none" strike="noStrike" dirty="0">
                          <a:effectLst/>
                          <a:latin typeface="+mj-lt"/>
                        </a:rPr>
                        <a:t>P802.18 Radio Regulatory TAG</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Jay Holcomb</a:t>
                      </a:r>
                    </a:p>
                  </a:txBody>
                  <a:tcPr marL="9081" marR="9081" marT="9080" marB="0" anchor="ctr">
                    <a:noFill/>
                  </a:tcPr>
                </a:tc>
                <a:tc>
                  <a:txBody>
                    <a:bodyPr/>
                    <a:lstStyle/>
                    <a:p>
                      <a:pPr algn="l" fontAlgn="ctr"/>
                      <a:r>
                        <a:rPr lang="en-US" sz="1200" b="0" i="0" u="none" strike="noStrike" dirty="0" err="1">
                          <a:effectLst/>
                          <a:latin typeface="+mj-lt"/>
                        </a:rPr>
                        <a:t>Itron</a:t>
                      </a:r>
                      <a:r>
                        <a:rPr lang="en-US" sz="1200" b="0" i="0" u="none" strike="noStrike" dirty="0">
                          <a:effectLst/>
                          <a:latin typeface="+mj-lt"/>
                        </a:rPr>
                        <a:t> Inc.</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200" u="none" strike="noStrike" dirty="0">
                          <a:effectLst/>
                          <a:latin typeface="+mj-lt"/>
                        </a:rPr>
                        <a:t>P802.19 Wireless Coexistence</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Steve Shellhammer</a:t>
                      </a:r>
                      <a:endParaRPr lang="en-US" sz="1200" b="0" i="0" u="none" strike="noStrike">
                        <a:effectLst/>
                        <a:latin typeface="+mj-lt"/>
                      </a:endParaRPr>
                    </a:p>
                  </a:txBody>
                  <a:tcPr marL="9081" marR="9081" marT="9080" marB="0" anchor="ctr">
                    <a:noFill/>
                  </a:tcPr>
                </a:tc>
                <a:tc>
                  <a:txBody>
                    <a:bodyPr/>
                    <a:lstStyle/>
                    <a:p>
                      <a:pPr algn="l" fontAlgn="ctr"/>
                      <a:r>
                        <a:rPr lang="en-US" sz="1200" u="none" strike="noStrike" dirty="0">
                          <a:effectLst/>
                          <a:latin typeface="+mj-lt"/>
                        </a:rPr>
                        <a:t>Qualcomm</a:t>
                      </a:r>
                      <a:r>
                        <a:rPr lang="en-US" sz="1200" u="none" strike="noStrike" baseline="0" dirty="0">
                          <a:effectLst/>
                          <a:latin typeface="+mj-lt"/>
                        </a:rPr>
                        <a:t> Technologies, </a:t>
                      </a:r>
                      <a:r>
                        <a:rPr lang="en-US" sz="1200" u="none" strike="noStrike" dirty="0">
                          <a:effectLst/>
                          <a:latin typeface="+mj-lt"/>
                        </a:rPr>
                        <a:t>Inc.</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200" u="none" strike="noStrike" dirty="0">
                          <a:effectLst/>
                          <a:latin typeface="+mj-lt"/>
                        </a:rPr>
                        <a:t>P802.24 Vertical</a:t>
                      </a:r>
                      <a:r>
                        <a:rPr lang="en-US" sz="1200" u="none" strike="noStrike" baseline="0" dirty="0">
                          <a:effectLst/>
                          <a:latin typeface="+mj-lt"/>
                        </a:rPr>
                        <a:t> Network Applications</a:t>
                      </a:r>
                      <a:r>
                        <a:rPr lang="en-US" sz="1200" u="none" strike="noStrike" dirty="0">
                          <a:effectLst/>
                          <a:latin typeface="+mj-lt"/>
                        </a:rPr>
                        <a:t> TAG</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Tim</a:t>
                      </a:r>
                      <a:r>
                        <a:rPr lang="en-US" sz="1200" u="none" strike="noStrike" baseline="0" dirty="0">
                          <a:effectLst/>
                          <a:latin typeface="+mj-lt"/>
                        </a:rPr>
                        <a:t> </a:t>
                      </a:r>
                      <a:r>
                        <a:rPr lang="en-US" sz="1200" u="none" strike="noStrike" dirty="0">
                          <a:effectLst/>
                          <a:latin typeface="+mj-lt"/>
                        </a:rPr>
                        <a:t>Godfrey</a:t>
                      </a:r>
                      <a:endParaRPr lang="en-US" sz="1200" b="0" i="0" u="none" strike="noStrike" dirty="0">
                        <a:effectLst/>
                        <a:latin typeface="+mj-lt"/>
                      </a:endParaRPr>
                    </a:p>
                  </a:txBody>
                  <a:tcPr marL="9081" marR="9081" marT="9080" marB="0" anchor="ctr">
                    <a:noFill/>
                  </a:tcPr>
                </a:tc>
                <a:tc>
                  <a:txBody>
                    <a:bodyPr/>
                    <a:lstStyle/>
                    <a:p>
                      <a:pPr algn="l" fontAlgn="ctr"/>
                      <a:r>
                        <a:rPr lang="en-US" sz="12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200" u="none" strike="noStrike" dirty="0">
                          <a:effectLst/>
                          <a:latin typeface="+mj-lt"/>
                        </a:rPr>
                        <a:t>Member Emeritus</a:t>
                      </a:r>
                    </a:p>
                    <a:p>
                      <a:pPr algn="l" fontAlgn="ctr"/>
                      <a:r>
                        <a:rPr lang="en-US" sz="1200" u="none" strike="noStrike" dirty="0">
                          <a:effectLst/>
                          <a:latin typeface="+mj-lt"/>
                        </a:rPr>
                        <a:t>Member Emeritus</a:t>
                      </a:r>
                    </a:p>
                  </a:txBody>
                  <a:tcPr marL="9081" marR="9081" marT="9080" marB="0" anchor="ctr">
                    <a:noFill/>
                  </a:tcPr>
                </a:tc>
                <a:tc>
                  <a:txBody>
                    <a:bodyPr/>
                    <a:lstStyle/>
                    <a:p>
                      <a:pPr algn="l" fontAlgn="ctr"/>
                      <a:r>
                        <a:rPr lang="en-US" sz="1200" u="none" strike="noStrike" dirty="0">
                          <a:effectLst/>
                          <a:latin typeface="+mj-lt"/>
                        </a:rPr>
                        <a:t>Geoff Thompson</a:t>
                      </a:r>
                    </a:p>
                    <a:p>
                      <a:pPr algn="l" fontAlgn="ctr"/>
                      <a:r>
                        <a:rPr lang="en-US" sz="1200" b="0" i="0" u="none" strike="noStrike" dirty="0">
                          <a:effectLst/>
                          <a:latin typeface="+mj-lt"/>
                        </a:rPr>
                        <a:t>Clint Chaplin</a:t>
                      </a:r>
                    </a:p>
                  </a:txBody>
                  <a:tcPr marL="9081" marR="9081" marT="9080" marB="0" anchor="ctr">
                    <a:noFill/>
                  </a:tcPr>
                </a:tc>
                <a:tc>
                  <a:txBody>
                    <a:bodyPr/>
                    <a:lstStyle/>
                    <a:p>
                      <a:pPr algn="l" fontAlgn="ctr"/>
                      <a:r>
                        <a:rPr lang="en-US" sz="1200" u="none" strike="noStrike" dirty="0">
                          <a:effectLst/>
                          <a:latin typeface="+mj-lt"/>
                        </a:rPr>
                        <a:t>Self, </a:t>
                      </a:r>
                      <a:r>
                        <a:rPr lang="en-US" sz="1200" u="none" strike="noStrike" dirty="0" err="1">
                          <a:effectLst/>
                          <a:latin typeface="+mj-lt"/>
                        </a:rPr>
                        <a:t>GraCaSI</a:t>
                      </a:r>
                      <a:r>
                        <a:rPr lang="en-US" sz="1200" u="none" strike="noStrike" dirty="0">
                          <a:effectLst/>
                          <a:latin typeface="+mj-lt"/>
                        </a:rPr>
                        <a:t> Standards Advisors</a:t>
                      </a:r>
                    </a:p>
                    <a:p>
                      <a:pPr algn="l" fontAlgn="ctr"/>
                      <a:r>
                        <a:rPr lang="en-US" sz="1200" u="none" strike="noStrike" dirty="0">
                          <a:effectLst/>
                          <a:latin typeface="+mj-lt"/>
                        </a:rPr>
                        <a:t>Self, Samsung Research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200" u="none" strike="noStrike" dirty="0">
                        <a:effectLst/>
                        <a:latin typeface="+mj-lt"/>
                      </a:endParaRPr>
                    </a:p>
                  </a:txBody>
                  <a:tcPr marL="9081" marR="9081" marT="9080" marB="0" anchor="ctr">
                    <a:noFill/>
                  </a:tcPr>
                </a:tc>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ctr"/>
                      <a:endParaRPr lang="en-US" sz="12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200" b="0" i="0" u="none" strike="noStrike" dirty="0">
                        <a:effectLst/>
                        <a:latin typeface="+mj-lt"/>
                      </a:endParaRPr>
                    </a:p>
                  </a:txBody>
                  <a:tcPr marL="9081" marR="9081" marT="9080" marB="0" anchor="ctr">
                    <a:noFill/>
                  </a:tcPr>
                </a:tc>
                <a:tc>
                  <a:txBody>
                    <a:bodyPr/>
                    <a:lstStyle/>
                    <a:p>
                      <a:pPr algn="l" fontAlgn="b"/>
                      <a:endParaRPr lang="en-US" sz="1200" b="0" i="0" u="none" strike="noStrike" dirty="0">
                        <a:effectLst/>
                        <a:latin typeface="+mj-lt"/>
                      </a:endParaRPr>
                    </a:p>
                  </a:txBody>
                  <a:tcPr marL="9081" marR="9081" marT="9080" marB="0" anchor="b">
                    <a:noFill/>
                  </a:tcPr>
                </a:tc>
                <a:tc>
                  <a:txBody>
                    <a:bodyPr/>
                    <a:lstStyle/>
                    <a:p>
                      <a:pPr algn="l" fontAlgn="b"/>
                      <a:endParaRPr lang="en-US" sz="12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600" u="none" strike="noStrike" dirty="0">
                          <a:effectLst/>
                          <a:latin typeface="+mj-lt"/>
                        </a:rPr>
                        <a:t>Hibernating Working Groups</a:t>
                      </a:r>
                      <a:endParaRPr lang="en-US" sz="16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2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200" u="none" strike="noStrike" dirty="0">
                          <a:effectLst/>
                          <a:latin typeface="+mj-lt"/>
                        </a:rPr>
                        <a:t>P802.16 Broadband Wireless Access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Roger Marks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err="1">
                          <a:effectLst/>
                          <a:latin typeface="+mj-lt"/>
                        </a:rPr>
                        <a:t>EthAirNet</a:t>
                      </a:r>
                      <a:r>
                        <a:rPr lang="en-US" sz="1200" u="none" strike="noStrike" dirty="0">
                          <a:effectLst/>
                          <a:latin typeface="+mj-lt"/>
                        </a:rPr>
                        <a:t> Associates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200" u="none" strike="noStrike" dirty="0">
                          <a:effectLst/>
                          <a:latin typeface="+mj-lt"/>
                        </a:rPr>
                        <a:t>P802.21 Media-independent Handover</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a:effectLst/>
                          <a:latin typeface="+mj-lt"/>
                        </a:rPr>
                        <a:t>Subir Das</a:t>
                      </a:r>
                      <a:endParaRPr lang="en-US" sz="1200" b="0" i="0" u="none" strike="noStrike">
                        <a:effectLst/>
                        <a:latin typeface="+mj-lt"/>
                      </a:endParaRPr>
                    </a:p>
                  </a:txBody>
                  <a:tcPr marL="9081" marR="9081" marT="9080" marB="0" anchor="ctr">
                    <a:noFill/>
                  </a:tcPr>
                </a:tc>
                <a:tc>
                  <a:txBody>
                    <a:bodyPr/>
                    <a:lstStyle/>
                    <a:p>
                      <a:pPr algn="l" fontAlgn="ctr"/>
                      <a:r>
                        <a:rPr lang="en-US" sz="1200" b="0" i="0" u="none" strike="noStrike" baseline="0" dirty="0" err="1">
                          <a:effectLst/>
                          <a:latin typeface="+mj-lt"/>
                        </a:rPr>
                        <a:t>Perspecta</a:t>
                      </a:r>
                      <a:r>
                        <a:rPr lang="en-US" sz="1200" b="0" i="0" u="none" strike="noStrike" baseline="0" dirty="0">
                          <a:effectLst/>
                          <a:latin typeface="+mj-lt"/>
                        </a:rPr>
                        <a:t> Labs</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200" u="none" strike="noStrike" dirty="0">
                          <a:effectLst/>
                          <a:latin typeface="+mj-lt"/>
                        </a:rPr>
                        <a:t>P802.22 Wireless Regional Area Networks</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Apurva </a:t>
                      </a:r>
                      <a:r>
                        <a:rPr lang="en-US" sz="1200" u="none" strike="noStrike" dirty="0" err="1">
                          <a:effectLst/>
                          <a:latin typeface="+mj-lt"/>
                        </a:rPr>
                        <a:t>Mody</a:t>
                      </a:r>
                      <a:endParaRPr lang="en-US" sz="1200" b="0" i="0" u="none" strike="noStrike" dirty="0">
                        <a:effectLst/>
                        <a:latin typeface="+mj-lt"/>
                      </a:endParaRPr>
                    </a:p>
                  </a:txBody>
                  <a:tcPr marL="9081" marR="9081" marT="9080" marB="0" anchor="ctr">
                    <a:noFill/>
                  </a:tcPr>
                </a:tc>
                <a:tc>
                  <a:txBody>
                    <a:bodyPr/>
                    <a:lstStyle/>
                    <a:p>
                      <a:pPr algn="l" fontAlgn="ctr"/>
                      <a:r>
                        <a:rPr lang="en-US" sz="1200" u="none" strike="noStrike" dirty="0">
                          <a:effectLst/>
                          <a:latin typeface="+mj-lt"/>
                        </a:rPr>
                        <a:t>A5 Systems, </a:t>
                      </a:r>
                      <a:r>
                        <a:rPr lang="en-US" sz="1200" u="none" strike="noStrike" dirty="0" err="1">
                          <a:effectLst/>
                          <a:latin typeface="+mj-lt"/>
                        </a:rPr>
                        <a:t>AiRANACULUS</a:t>
                      </a:r>
                      <a:r>
                        <a:rPr lang="en-US" sz="1200" u="none" strike="noStrike" dirty="0">
                          <a:effectLst/>
                          <a:latin typeface="+mj-lt"/>
                        </a:rPr>
                        <a:t>, White Space Alliance</a:t>
                      </a:r>
                      <a:endParaRPr lang="en-US" sz="12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Tree>
    <p:extLst>
      <p:ext uri="{BB962C8B-B14F-4D97-AF65-F5344CB8AC3E}">
        <p14:creationId xmlns:p14="http://schemas.microsoft.com/office/powerpoint/2010/main" val="3636422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2209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14</a:t>
            </a:fld>
            <a:endParaRPr lang="en-US"/>
          </a:p>
        </p:txBody>
      </p:sp>
    </p:spTree>
    <p:extLst>
      <p:ext uri="{BB962C8B-B14F-4D97-AF65-F5344CB8AC3E}">
        <p14:creationId xmlns:p14="http://schemas.microsoft.com/office/powerpoint/2010/main" val="1781827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15</a:t>
            </a:fld>
            <a:endParaRPr lang="en-US"/>
          </a:p>
        </p:txBody>
      </p:sp>
      <p:sp>
        <p:nvSpPr>
          <p:cNvPr id="9219" name="Rectangle 2"/>
          <p:cNvSpPr>
            <a:spLocks noGrp="1" noChangeArrowheads="1"/>
          </p:cNvSpPr>
          <p:nvPr>
            <p:ph type="title"/>
          </p:nvPr>
        </p:nvSpPr>
        <p:spPr/>
        <p:txBody>
          <a:bodyPr/>
          <a:lstStyle/>
          <a:p>
            <a:pPr eaLnBrk="1" hangingPunct="1"/>
            <a:r>
              <a:rPr lang="en-US" dirty="0"/>
              <a:t>5.06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1600" dirty="0"/>
              <a:t>802.01: 802.1ABcu (conditional) and 802.1Qcw (conditional).</a:t>
            </a:r>
          </a:p>
          <a:p>
            <a:pPr eaLnBrk="1" hangingPunct="1">
              <a:buFont typeface="+mj-lt"/>
              <a:buAutoNum type="arabicPeriod"/>
            </a:pPr>
            <a:r>
              <a:rPr lang="en-US" sz="1600" dirty="0"/>
              <a:t>802.03: none.</a:t>
            </a:r>
          </a:p>
          <a:p>
            <a:pPr eaLnBrk="1" hangingPunct="1">
              <a:buFont typeface="+mj-lt"/>
              <a:buAutoNum type="arabicPeriod"/>
            </a:pPr>
            <a:r>
              <a:rPr lang="en-US" sz="1600" dirty="0"/>
              <a:t>802.11: none.</a:t>
            </a:r>
          </a:p>
          <a:p>
            <a:pPr eaLnBrk="1" hangingPunct="1">
              <a:buFont typeface="+mj-lt"/>
              <a:buAutoNum type="arabicPeriod"/>
            </a:pPr>
            <a:r>
              <a:rPr lang="en-US" sz="1600" dirty="0"/>
              <a:t>802.15: none.</a:t>
            </a:r>
          </a:p>
          <a:p>
            <a:pPr eaLnBrk="1" hangingPunct="1">
              <a:buFont typeface="+mj-lt"/>
              <a:buAutoNum type="arabicPeriod"/>
            </a:pPr>
            <a:r>
              <a:rPr lang="en-US" sz="1600" dirty="0"/>
              <a:t>802.19: none.</a:t>
            </a:r>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16</a:t>
            </a:fld>
            <a:endParaRPr lang="en-US"/>
          </a:p>
        </p:txBody>
      </p:sp>
      <p:sp>
        <p:nvSpPr>
          <p:cNvPr id="10243" name="Rectangle 2"/>
          <p:cNvSpPr>
            <a:spLocks noGrp="1" noChangeArrowheads="1"/>
          </p:cNvSpPr>
          <p:nvPr>
            <p:ph type="title"/>
          </p:nvPr>
        </p:nvSpPr>
        <p:spPr/>
        <p:txBody>
          <a:bodyPr/>
          <a:lstStyle/>
          <a:p>
            <a:pPr eaLnBrk="1" hangingPunct="1"/>
            <a:r>
              <a:rPr lang="en-US" dirty="0"/>
              <a:t>5.07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1600" dirty="0"/>
              <a:t>802.01: none.</a:t>
            </a:r>
          </a:p>
          <a:p>
            <a:pPr eaLnBrk="1" hangingPunct="1">
              <a:buFont typeface="+mj-lt"/>
              <a:buAutoNum type="arabicPeriod"/>
            </a:pPr>
            <a:r>
              <a:rPr lang="en-US" sz="1600" dirty="0"/>
              <a:t>802.03: P802.3cv Power over Ethernet (Maintenance #15) (conditional) and </a:t>
            </a:r>
            <a:br>
              <a:rPr lang="en-US" sz="1600" dirty="0"/>
            </a:br>
            <a:r>
              <a:rPr lang="en-US" sz="1600" dirty="0"/>
              <a:t>	P802.3ct 100 Gb/s over DWDM systems (conditional)</a:t>
            </a:r>
          </a:p>
          <a:p>
            <a:pPr eaLnBrk="1" hangingPunct="1">
              <a:buFont typeface="+mj-lt"/>
              <a:buAutoNum type="arabicPeriod"/>
            </a:pPr>
            <a:r>
              <a:rPr lang="en-US" sz="1600" dirty="0"/>
              <a:t>802.11: none.</a:t>
            </a:r>
          </a:p>
          <a:p>
            <a:pPr eaLnBrk="1" hangingPunct="1">
              <a:buFont typeface="+mj-lt"/>
              <a:buAutoNum type="arabicPeriod"/>
            </a:pPr>
            <a:r>
              <a:rPr lang="en-US" sz="1600" dirty="0"/>
              <a:t>802.15: none.</a:t>
            </a:r>
          </a:p>
          <a:p>
            <a:pPr eaLnBrk="1" hangingPunct="1">
              <a:buFont typeface="+mj-lt"/>
              <a:buAutoNum type="arabicPeriod"/>
            </a:pPr>
            <a:r>
              <a:rPr lang="en-US" sz="1600" dirty="0"/>
              <a:t>802.19: none.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17</a:t>
            </a:fld>
            <a:endParaRPr lang="en-US"/>
          </a:p>
        </p:txBody>
      </p:sp>
      <p:sp>
        <p:nvSpPr>
          <p:cNvPr id="8" name="Slide Number Placeholder 5"/>
          <p:cNvSpPr txBox="1">
            <a:spLocks/>
          </p:cNvSpPr>
          <p:nvPr/>
        </p:nvSpPr>
        <p:spPr bwMode="auto">
          <a:xfrm>
            <a:off x="8077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a:pPr>
                <a:defRPr/>
              </a:pPr>
              <a:t>17</a:t>
            </a:fld>
            <a:endParaRPr lang="en-US"/>
          </a:p>
        </p:txBody>
      </p:sp>
      <p:sp>
        <p:nvSpPr>
          <p:cNvPr id="9" name="Rectangle 2"/>
          <p:cNvSpPr>
            <a:spLocks noGrp="1" noChangeArrowheads="1"/>
          </p:cNvSpPr>
          <p:nvPr>
            <p:ph type="title"/>
          </p:nvPr>
        </p:nvSpPr>
        <p:spPr>
          <a:xfrm>
            <a:off x="2209800" y="609600"/>
            <a:ext cx="7772400" cy="1143000"/>
          </a:xfrm>
        </p:spPr>
        <p:txBody>
          <a:bodyPr/>
          <a:lstStyle/>
          <a:p>
            <a:pPr eaLnBrk="1" hangingPunct="1"/>
            <a:r>
              <a:rPr lang="en-US" dirty="0"/>
              <a:t>5.08 Draft Documents </a:t>
            </a:r>
            <a:br>
              <a:rPr lang="en-US" dirty="0"/>
            </a:br>
            <a:r>
              <a:rPr lang="en-US" dirty="0"/>
              <a:t>for EC to consider</a:t>
            </a:r>
          </a:p>
        </p:txBody>
      </p:sp>
      <p:sp>
        <p:nvSpPr>
          <p:cNvPr id="10" name="Rectangle 3"/>
          <p:cNvSpPr txBox="1">
            <a:spLocks noChangeArrowheads="1"/>
          </p:cNvSpPr>
          <p:nvPr/>
        </p:nvSpPr>
        <p:spPr bwMode="auto">
          <a:xfrm>
            <a:off x="2209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600" kern="0" dirty="0"/>
              <a:t>802.EC: </a:t>
            </a:r>
            <a:r>
              <a:rPr lang="en-US" sz="1600" kern="0" dirty="0" err="1"/>
              <a:t>tbd</a:t>
            </a:r>
            <a:r>
              <a:rPr lang="en-US" sz="1600" kern="0" dirty="0"/>
              <a:t>.</a:t>
            </a:r>
          </a:p>
          <a:p>
            <a:pPr eaLnBrk="1" hangingPunct="1">
              <a:buFont typeface="+mj-lt"/>
              <a:buAutoNum type="arabicPeriod"/>
            </a:pPr>
            <a:r>
              <a:rPr lang="en-US" sz="1600" kern="0" dirty="0"/>
              <a:t>802.01: </a:t>
            </a:r>
            <a:r>
              <a:rPr lang="en-US" sz="1600" dirty="0"/>
              <a:t>Joint development MoU with SAE for P802.1DP completed</a:t>
            </a:r>
            <a:endParaRPr lang="en-US" sz="1600" kern="0" dirty="0"/>
          </a:p>
          <a:p>
            <a:pPr eaLnBrk="1" hangingPunct="1">
              <a:buFont typeface="+mj-lt"/>
              <a:buAutoNum type="arabicPeriod"/>
            </a:pPr>
            <a:r>
              <a:rPr lang="en-US" sz="1600" kern="0" dirty="0"/>
              <a:t>802.03: Appointment of NFPA NEC CMP 16 liaison officer,</a:t>
            </a:r>
            <a:br>
              <a:rPr lang="en-US" sz="1600" kern="0" dirty="0"/>
            </a:br>
            <a:r>
              <a:rPr lang="en-US" sz="1600" kern="0" dirty="0"/>
              <a:t>JTC1 submittals for adoption</a:t>
            </a:r>
          </a:p>
          <a:p>
            <a:pPr eaLnBrk="1" hangingPunct="1">
              <a:buFont typeface="+mj-lt"/>
              <a:buAutoNum type="arabicPeriod"/>
            </a:pPr>
            <a:r>
              <a:rPr lang="en-US" sz="1600" kern="0" dirty="0"/>
              <a:t>802.11: none.</a:t>
            </a:r>
          </a:p>
          <a:p>
            <a:pPr eaLnBrk="1" hangingPunct="1">
              <a:buFont typeface="+mj-lt"/>
              <a:buAutoNum type="arabicPeriod"/>
            </a:pPr>
            <a:r>
              <a:rPr lang="en-US" sz="1600" kern="0" dirty="0"/>
              <a:t>802.15: none.</a:t>
            </a:r>
          </a:p>
          <a:p>
            <a:pPr eaLnBrk="1" hangingPunct="1">
              <a:buFont typeface="+mj-lt"/>
              <a:buAutoNum type="arabicPeriod"/>
            </a:pPr>
            <a:r>
              <a:rPr lang="en-US" sz="1600" kern="0" dirty="0"/>
              <a:t>802.18: </a:t>
            </a:r>
            <a:r>
              <a:rPr lang="en-US" sz="1600" kern="0" dirty="0" err="1"/>
              <a:t>tbd</a:t>
            </a:r>
            <a:r>
              <a:rPr lang="en-US" sz="1600" kern="0" dirty="0"/>
              <a:t>. </a:t>
            </a:r>
          </a:p>
          <a:p>
            <a:pPr eaLnBrk="1" hangingPunct="1">
              <a:buFont typeface="+mj-lt"/>
              <a:buAutoNum type="arabicPeriod"/>
            </a:pPr>
            <a:r>
              <a:rPr lang="en-US" sz="1600" kern="0" dirty="0"/>
              <a:t>802.19: none.</a:t>
            </a:r>
          </a:p>
          <a:p>
            <a:pPr>
              <a:buFont typeface="+mj-lt"/>
              <a:buAutoNum type="arabicPeriod"/>
            </a:pPr>
            <a:r>
              <a:rPr lang="en-US" sz="1600" kern="0" dirty="0">
                <a:solidFill>
                  <a:schemeClr val="tx2"/>
                </a:solidFill>
              </a:rPr>
              <a:t>802.24: </a:t>
            </a:r>
            <a:r>
              <a:rPr lang="en-US" sz="1600" kern="0" dirty="0" err="1"/>
              <a:t>tbd</a:t>
            </a:r>
            <a:r>
              <a:rPr lang="en-US" sz="1600" kern="0" dirty="0"/>
              <a:t>.</a:t>
            </a:r>
            <a:endParaRPr lang="en-US" sz="1600" dirty="0"/>
          </a:p>
          <a:p>
            <a:pPr>
              <a:buFont typeface="+mj-lt"/>
              <a:buAutoNum type="arabicPeriod"/>
            </a:pPr>
            <a:r>
              <a:rPr lang="en-US" sz="1600" kern="0" dirty="0">
                <a:solidFill>
                  <a:schemeClr val="tx2"/>
                </a:solidFill>
              </a:rPr>
              <a:t>802/JTC1 SC: </a:t>
            </a:r>
            <a:r>
              <a:rPr lang="en-US" sz="1600" kern="0" dirty="0" err="1"/>
              <a:t>tbd</a:t>
            </a:r>
            <a:r>
              <a:rPr lang="en-US" sz="1600" kern="0" dirty="0"/>
              <a:t>.</a:t>
            </a:r>
            <a:endParaRPr lang="en-US" sz="1600" kern="0" dirty="0">
              <a:solidFill>
                <a:schemeClr val="tx2"/>
              </a:solidFill>
            </a:endParaRPr>
          </a:p>
          <a:p>
            <a:pPr>
              <a:buFont typeface="+mj-lt"/>
              <a:buAutoNum type="arabicPeriod"/>
            </a:pPr>
            <a:r>
              <a:rPr lang="en-US" sz="1600" kern="0" dirty="0">
                <a:solidFill>
                  <a:schemeClr val="tx2"/>
                </a:solidFill>
              </a:rPr>
              <a:t>802/ITU SC: </a:t>
            </a:r>
            <a:r>
              <a:rPr lang="en-US" sz="1600" kern="0" dirty="0" err="1"/>
              <a:t>tbd</a:t>
            </a:r>
            <a:r>
              <a:rPr lang="en-US" sz="1600" kern="0" dirty="0"/>
              <a:t>.</a:t>
            </a:r>
            <a:endParaRPr lang="en-US" sz="1600" kern="0" dirty="0">
              <a:solidFill>
                <a:schemeClr val="tx2"/>
              </a:solidFill>
            </a:endParaRPr>
          </a:p>
          <a:p>
            <a:pPr>
              <a:buFont typeface="+mj-lt"/>
              <a:buAutoNum type="arabicPeriod"/>
            </a:pPr>
            <a:r>
              <a:rPr lang="en-US" sz="1600" kern="0" dirty="0">
                <a:solidFill>
                  <a:schemeClr val="tx2"/>
                </a:solidFill>
              </a:rPr>
              <a:t>802/IETF SC: </a:t>
            </a:r>
            <a:r>
              <a:rPr lang="en-US" sz="1600" kern="0" dirty="0" err="1"/>
              <a:t>tbd</a:t>
            </a:r>
            <a:r>
              <a:rPr lang="en-US" sz="1600" kern="0" dirty="0"/>
              <a:t>.</a:t>
            </a:r>
            <a:endParaRPr lang="en-US" sz="1600" kern="0" dirty="0">
              <a:solidFill>
                <a:schemeClr val="tx2"/>
              </a:solidFill>
            </a:endParaRPr>
          </a:p>
          <a:p>
            <a:pPr>
              <a:buFont typeface="+mj-lt"/>
              <a:buAutoNum type="arabicPeriod"/>
            </a:pPr>
            <a:r>
              <a:rPr lang="en-US" sz="1600" kern="0" dirty="0">
                <a:solidFill>
                  <a:schemeClr val="tx2"/>
                </a:solidFill>
              </a:rPr>
              <a:t>802/Wireless Chairs SC: </a:t>
            </a:r>
            <a:r>
              <a:rPr lang="en-US" sz="1600" kern="0" dirty="0" err="1"/>
              <a:t>tbd</a:t>
            </a:r>
            <a:r>
              <a:rPr lang="en-US" sz="1600" kern="0" dirty="0"/>
              <a:t>.</a:t>
            </a:r>
            <a:endParaRPr lang="en-US" sz="1600" kern="0" dirty="0">
              <a:solidFill>
                <a:schemeClr val="tx2"/>
              </a:solidFill>
            </a:endParaRPr>
          </a:p>
          <a:p>
            <a:pPr>
              <a:buFont typeface="+mj-lt"/>
              <a:buAutoNum type="arabicPeriod"/>
            </a:pPr>
            <a:r>
              <a:rPr lang="en-US" sz="1600" kern="0" dirty="0">
                <a:solidFill>
                  <a:schemeClr val="tx2"/>
                </a:solidFill>
              </a:rPr>
              <a:t>802 Public Visibility Standing Committee: </a:t>
            </a:r>
            <a:r>
              <a:rPr lang="en-US" sz="1600" kern="0" dirty="0" err="1"/>
              <a:t>tbd</a:t>
            </a:r>
            <a:r>
              <a:rPr lang="en-US" sz="1600" kern="0" dirty="0"/>
              <a:t>.</a:t>
            </a:r>
            <a:endParaRPr lang="en-US" sz="1600" kern="0" dirty="0">
              <a:solidFill>
                <a:schemeClr val="tx2"/>
              </a:solidFill>
            </a:endParaRPr>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p:txBody>
      </p:sp>
    </p:spTree>
    <p:extLst>
      <p:ext uri="{BB962C8B-B14F-4D97-AF65-F5344CB8AC3E}">
        <p14:creationId xmlns:p14="http://schemas.microsoft.com/office/powerpoint/2010/main" val="3202656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18</a:t>
            </a:fld>
            <a:endParaRPr lang="en-US"/>
          </a:p>
        </p:txBody>
      </p:sp>
      <p:sp>
        <p:nvSpPr>
          <p:cNvPr id="7171" name="Rectangle 2"/>
          <p:cNvSpPr>
            <a:spLocks noGrp="1" noChangeArrowheads="1"/>
          </p:cNvSpPr>
          <p:nvPr>
            <p:ph type="title"/>
          </p:nvPr>
        </p:nvSpPr>
        <p:spPr>
          <a:xfrm>
            <a:off x="2209800" y="0"/>
            <a:ext cx="7772400" cy="1143000"/>
          </a:xfrm>
        </p:spPr>
        <p:txBody>
          <a:bodyPr/>
          <a:lstStyle/>
          <a:p>
            <a:pPr eaLnBrk="1" hangingPunct="1"/>
            <a:r>
              <a:rPr lang="en-US" dirty="0"/>
              <a:t>5.09 Draft PARs to </a:t>
            </a:r>
            <a:r>
              <a:rPr lang="en-US" dirty="0" err="1"/>
              <a:t>NesCom</a:t>
            </a:r>
            <a:endParaRPr lang="en-US" dirty="0"/>
          </a:p>
        </p:txBody>
      </p:sp>
      <p:sp>
        <p:nvSpPr>
          <p:cNvPr id="7172" name="Rectangle 5"/>
          <p:cNvSpPr>
            <a:spLocks noGrp="1" noChangeArrowheads="1"/>
          </p:cNvSpPr>
          <p:nvPr>
            <p:ph type="body" idx="1"/>
          </p:nvPr>
        </p:nvSpPr>
        <p:spPr>
          <a:xfrm>
            <a:off x="838200" y="1371600"/>
            <a:ext cx="10515600" cy="4114800"/>
          </a:xfrm>
        </p:spPr>
        <p:txBody>
          <a:bodyPr/>
          <a:lstStyle/>
          <a:p>
            <a:pPr>
              <a:buFont typeface="+mj-lt"/>
              <a:buAutoNum type="arabicPeriod"/>
            </a:pPr>
            <a:endParaRPr lang="en-US" sz="1800" dirty="0"/>
          </a:p>
          <a:p>
            <a:pPr>
              <a:buFont typeface="+mj-lt"/>
              <a:buAutoNum type="arabicPeriod"/>
            </a:pPr>
            <a:r>
              <a:rPr lang="en-US" sz="1800" dirty="0"/>
              <a:t>P802.1Qdq Amendment: Shaper Parameter Settings for </a:t>
            </a:r>
            <a:r>
              <a:rPr lang="en-US" sz="1800" dirty="0" err="1"/>
              <a:t>Bursty</a:t>
            </a:r>
            <a:r>
              <a:rPr lang="en-US" sz="1800" dirty="0"/>
              <a:t> Traffic requiring Bounded Latency.</a:t>
            </a:r>
          </a:p>
          <a:p>
            <a:pPr>
              <a:buFont typeface="+mj-lt"/>
              <a:buAutoNum type="arabicPeriod"/>
            </a:pPr>
            <a:r>
              <a:rPr lang="en-US" sz="1800" dirty="0"/>
              <a:t>802.1ASdr - Amendment: Inclusive Terminology.</a:t>
            </a:r>
          </a:p>
          <a:p>
            <a:pPr marL="0" indent="0">
              <a:buNone/>
            </a:pPr>
            <a:br>
              <a:rPr lang="en-US" sz="1800" dirty="0"/>
            </a:br>
            <a:endParaRPr lang="en-US" sz="1800" dirty="0"/>
          </a:p>
          <a:p>
            <a:pPr>
              <a:buFont typeface="+mj-lt"/>
              <a:buAutoNum type="arabicPeriod"/>
            </a:pPr>
            <a:r>
              <a:rPr lang="en-US" sz="1800" dirty="0"/>
              <a:t>48 hour maintenance policy PARs</a:t>
            </a:r>
          </a:p>
          <a:p>
            <a:pPr lvl="1">
              <a:buFont typeface="+mj-lt"/>
              <a:buAutoNum type="arabicPeriod"/>
            </a:pPr>
            <a:r>
              <a:rPr lang="en-US" sz="1400" dirty="0" err="1"/>
              <a:t>tbd</a:t>
            </a:r>
            <a:r>
              <a:rPr lang="en-US" sz="1400" dirty="0"/>
              <a:t>.</a:t>
            </a:r>
          </a:p>
          <a:p>
            <a:pPr marL="0" indent="0">
              <a:buNone/>
            </a:pPr>
            <a:endParaRPr lang="en-US" sz="1800" dirty="0"/>
          </a:p>
          <a:p>
            <a:pPr marL="0" indent="0">
              <a:buNone/>
            </a:pPr>
            <a:r>
              <a:rPr lang="en-US" sz="1800" dirty="0"/>
              <a:t>PAR withdrawal requests: </a:t>
            </a:r>
          </a:p>
          <a:p>
            <a:pPr>
              <a:buFont typeface="+mj-lt"/>
              <a:buAutoNum type="arabicPeriod"/>
            </a:pPr>
            <a:r>
              <a:rPr lang="en-US" sz="1800" dirty="0"/>
              <a:t>none </a:t>
            </a:r>
            <a:endParaRPr lang="en-US" sz="3600" dirty="0"/>
          </a:p>
          <a:p>
            <a:pPr eaLnBrk="1" hangingPunct="1">
              <a:buFont typeface="+mj-lt"/>
              <a:buAutoNum type="arabicPeriod"/>
            </a:pPr>
            <a:endParaRPr lang="en-US"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52400"/>
            <a:ext cx="7772400" cy="685800"/>
          </a:xfrm>
        </p:spPr>
        <p:txBody>
          <a:bodyPr/>
          <a:lstStyle/>
          <a:p>
            <a:r>
              <a:rPr lang="en-US" dirty="0"/>
              <a:t>5.10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71829326"/>
              </p:ext>
            </p:extLst>
          </p:nvPr>
        </p:nvGraphicFramePr>
        <p:xfrm>
          <a:off x="762000" y="833887"/>
          <a:ext cx="10515600" cy="4412697"/>
        </p:xfrm>
        <a:graphic>
          <a:graphicData uri="http://schemas.openxmlformats.org/drawingml/2006/table">
            <a:tbl>
              <a:tblPr>
                <a:tableStyleId>{073A0DAA-6AF3-43AB-8588-CEC1D06C72B9}</a:tableStyleId>
              </a:tblPr>
              <a:tblGrid>
                <a:gridCol w="770626">
                  <a:extLst>
                    <a:ext uri="{9D8B030D-6E8A-4147-A177-3AD203B41FA5}">
                      <a16:colId xmlns:a16="http://schemas.microsoft.com/office/drawing/2014/main" val="20000"/>
                    </a:ext>
                  </a:extLst>
                </a:gridCol>
                <a:gridCol w="5181600">
                  <a:extLst>
                    <a:ext uri="{9D8B030D-6E8A-4147-A177-3AD203B41FA5}">
                      <a16:colId xmlns:a16="http://schemas.microsoft.com/office/drawing/2014/main" val="20001"/>
                    </a:ext>
                  </a:extLst>
                </a:gridCol>
                <a:gridCol w="4563374">
                  <a:extLst>
                    <a:ext uri="{9D8B030D-6E8A-4147-A177-3AD203B41FA5}">
                      <a16:colId xmlns:a16="http://schemas.microsoft.com/office/drawing/2014/main" val="20002"/>
                    </a:ext>
                  </a:extLst>
                </a:gridCol>
              </a:tblGrid>
              <a:tr h="692701">
                <a:tc>
                  <a:txBody>
                    <a:bodyPr/>
                    <a:lstStyle/>
                    <a:p>
                      <a:pPr algn="ctr"/>
                      <a:r>
                        <a:rPr lang="en-US" sz="16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975359">
                <a:tc>
                  <a:txBody>
                    <a:bodyPr/>
                    <a:lstStyle/>
                    <a:p>
                      <a:pPr algn="ctr"/>
                      <a:r>
                        <a:rPr lang="en-US" sz="16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 </a:t>
                      </a:r>
                      <a:r>
                        <a:rPr lang="en-US" sz="1600" kern="0" dirty="0">
                          <a:solidFill>
                            <a:schemeClr val="tx1"/>
                          </a:solidFill>
                        </a:rPr>
                        <a:t>none.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ICAID: IEEE 802 Network Enhancements for the Next Decade IC Activity (</a:t>
                      </a:r>
                      <a:r>
                        <a:rPr lang="en-US" sz="1600" dirty="0" err="1">
                          <a:solidFill>
                            <a:schemeClr val="tx1"/>
                          </a:solidFill>
                        </a:rPr>
                        <a:t>Nendica</a:t>
                      </a:r>
                      <a:r>
                        <a:rPr lang="en-US" sz="1600" dirty="0">
                          <a:solidFill>
                            <a:schemeClr val="tx1"/>
                          </a:solidFill>
                        </a:rPr>
                        <a:t>): expect to seek support at Closing Meeting to extend through September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89116">
                <a:tc>
                  <a:txBody>
                    <a:bodyPr/>
                    <a:lstStyle/>
                    <a:p>
                      <a:pPr algn="ctr"/>
                      <a:r>
                        <a:rPr lang="en-US" sz="16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Enhancements to Single Pair Ethernet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Tx/>
                        <a:buChar char="-"/>
                      </a:pPr>
                      <a:r>
                        <a:rPr lang="en-US" sz="1600" dirty="0">
                          <a:solidFill>
                            <a:schemeClr val="tx1"/>
                          </a:solidFill>
                        </a:rPr>
                        <a:t>802.3 Beyond 400 Gb/s Ethernet (1</a:t>
                      </a:r>
                      <a:r>
                        <a:rPr lang="en-US" sz="1600" baseline="30000" dirty="0">
                          <a:solidFill>
                            <a:schemeClr val="tx1"/>
                          </a:solidFill>
                        </a:rPr>
                        <a:t>st</a:t>
                      </a:r>
                      <a:r>
                        <a:rPr lang="en-US" sz="1600" dirty="0">
                          <a:solidFill>
                            <a:schemeClr val="tx1"/>
                          </a:solidFill>
                        </a:rPr>
                        <a:t> recharter)</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IC: </a:t>
                      </a:r>
                      <a:r>
                        <a:rPr lang="en-US" sz="1600" baseline="0" dirty="0"/>
                        <a:t>New Ethernet Applications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15836">
                <a:tc>
                  <a:txBody>
                    <a:bodyPr/>
                    <a:lstStyle/>
                    <a:p>
                      <a:pPr algn="ctr"/>
                      <a:r>
                        <a:rPr lang="en-US" sz="16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12713" marR="0" lvl="0" indent="-112713"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Standing Committees</a:t>
                      </a:r>
                    </a:p>
                    <a:p>
                      <a:pPr marL="233363" marR="0" lvl="1" indent="-120650" algn="l" defTabSz="914400" rtl="0" eaLnBrk="1" fontAlgn="auto" latinLnBrk="0" hangingPunct="1">
                        <a:lnSpc>
                          <a:spcPct val="100000"/>
                        </a:lnSpc>
                        <a:spcBef>
                          <a:spcPts val="0"/>
                        </a:spcBef>
                        <a:spcAft>
                          <a:spcPts val="0"/>
                        </a:spcAft>
                        <a:buClrTx/>
                        <a:buSzTx/>
                        <a:buFontTx/>
                        <a:buChar char="-"/>
                        <a:tabLst/>
                        <a:defRPr/>
                      </a:pPr>
                      <a:r>
                        <a:rPr lang="en-US" sz="1600" baseline="0" dirty="0">
                          <a:solidFill>
                            <a:schemeClr val="tx1"/>
                          </a:solidFill>
                        </a:rPr>
                        <a:t>Advanced Access Network Interface (AANI)</a:t>
                      </a:r>
                    </a:p>
                    <a:p>
                      <a:pPr marL="233363" marR="0" lvl="1" indent="-120650" algn="l" defTabSz="914400" rtl="0" eaLnBrk="1" fontAlgn="auto" latinLnBrk="0" hangingPunct="1">
                        <a:lnSpc>
                          <a:spcPct val="100000"/>
                        </a:lnSpc>
                        <a:spcBef>
                          <a:spcPts val="0"/>
                        </a:spcBef>
                        <a:spcAft>
                          <a:spcPts val="0"/>
                        </a:spcAft>
                        <a:buClrTx/>
                        <a:buSzTx/>
                        <a:buFontTx/>
                        <a:buChar char="-"/>
                        <a:tabLst/>
                        <a:defRPr/>
                      </a:pPr>
                      <a:r>
                        <a:rPr lang="en-US" sz="1600" dirty="0">
                          <a:solidFill>
                            <a:schemeClr val="tx1"/>
                          </a:solidFill>
                        </a:rPr>
                        <a:t>Wireless Next Generation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10220">
                <a:tc>
                  <a:txBody>
                    <a:bodyPr/>
                    <a:lstStyle/>
                    <a:p>
                      <a:pPr algn="ctr"/>
                      <a:r>
                        <a:rPr lang="en-US" sz="16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1) an amendment to IEEE Std 802.15.6 for enhanced dependability,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2) an amendment to IEEE Std 802.15.4 for enhanced Ultra Wide-Band (UWB) features,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3) a new standard focused only on UWB devices, and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4) a new standard focused only on Narrow Band (NB) devices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Interest Groups: Link Dependability, UWB</a:t>
                      </a:r>
                      <a:br>
                        <a:rPr lang="en-US" sz="1600" baseline="0" dirty="0">
                          <a:solidFill>
                            <a:schemeClr val="tx1"/>
                          </a:solidFill>
                        </a:rPr>
                      </a:br>
                      <a:r>
                        <a:rPr lang="en-US" sz="1600" baseline="0" dirty="0">
                          <a:solidFill>
                            <a:schemeClr val="tx1"/>
                          </a:solidFill>
                        </a:rPr>
                        <a:t>Standing Committee: IETF/6, </a:t>
                      </a:r>
                      <a:r>
                        <a:rPr lang="en-US" sz="1600" baseline="0" dirty="0" err="1">
                          <a:solidFill>
                            <a:schemeClr val="tx1"/>
                          </a:solidFill>
                        </a:rPr>
                        <a:t>TeraHertz</a:t>
                      </a:r>
                      <a:r>
                        <a:rPr lang="en-US" sz="1600" baseline="0" dirty="0">
                          <a:solidFill>
                            <a:schemeClr val="tx1"/>
                          </a:solidFill>
                        </a:rPr>
                        <a:t>, Maintenance. </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19</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2</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l</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dirty="0">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863085415"/>
              </p:ext>
            </p:extLst>
          </p:nvPr>
        </p:nvGraphicFramePr>
        <p:xfrm>
          <a:off x="914400" y="1981200"/>
          <a:ext cx="10363200" cy="1899920"/>
        </p:xfrm>
        <a:graphic>
          <a:graphicData uri="http://schemas.openxmlformats.org/drawingml/2006/table">
            <a:tbl>
              <a:tblPr>
                <a:tableStyleId>{073A0DAA-6AF3-43AB-8588-CEC1D06C72B9}</a:tableStyleId>
              </a:tblPr>
              <a:tblGrid>
                <a:gridCol w="1117601">
                  <a:extLst>
                    <a:ext uri="{9D8B030D-6E8A-4147-A177-3AD203B41FA5}">
                      <a16:colId xmlns:a16="http://schemas.microsoft.com/office/drawing/2014/main" val="4270207754"/>
                    </a:ext>
                  </a:extLst>
                </a:gridCol>
                <a:gridCol w="4063999">
                  <a:extLst>
                    <a:ext uri="{9D8B030D-6E8A-4147-A177-3AD203B41FA5}">
                      <a16:colId xmlns:a16="http://schemas.microsoft.com/office/drawing/2014/main" val="603295769"/>
                    </a:ext>
                  </a:extLst>
                </a:gridCol>
                <a:gridCol w="5181600">
                  <a:extLst>
                    <a:ext uri="{9D8B030D-6E8A-4147-A177-3AD203B41FA5}">
                      <a16:colId xmlns:a16="http://schemas.microsoft.com/office/drawing/2014/main" val="2349136630"/>
                    </a:ext>
                  </a:extLst>
                </a:gridCol>
              </a:tblGrid>
              <a:tr h="370840">
                <a:tc>
                  <a:txBody>
                    <a:bodyPr/>
                    <a:lstStyle/>
                    <a:p>
                      <a:pPr algn="ctr"/>
                      <a:r>
                        <a:rPr lang="en-US" sz="1600" baseline="0" dirty="0"/>
                        <a:t>dot18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p>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16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kern="0" dirty="0"/>
                        <a:t>none.</a:t>
                      </a:r>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16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0" dirty="0"/>
                        <a:t>none.</a:t>
                      </a:r>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1600" baseline="0" dirty="0"/>
                        <a:t>dot</a:t>
                      </a:r>
                      <a:br>
                        <a:rPr lang="en-US" sz="1600" baseline="0" dirty="0"/>
                      </a:br>
                      <a:r>
                        <a:rPr lang="en-US" sz="1600" baseline="0" dirty="0"/>
                        <a:t>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20</a:t>
            </a:fld>
            <a:endParaRPr lang="en-US"/>
          </a:p>
        </p:txBody>
      </p:sp>
      <p:sp>
        <p:nvSpPr>
          <p:cNvPr id="5" name="Title 1"/>
          <p:cNvSpPr>
            <a:spLocks noGrp="1"/>
          </p:cNvSpPr>
          <p:nvPr>
            <p:ph type="title"/>
          </p:nvPr>
        </p:nvSpPr>
        <p:spPr/>
        <p:txBody>
          <a:bodyPr/>
          <a:lstStyle/>
          <a:p>
            <a:r>
              <a:rPr lang="en-US" dirty="0"/>
              <a:t>5.10 Pre-PAR activity</a:t>
            </a:r>
          </a:p>
        </p:txBody>
      </p:sp>
    </p:spTree>
    <p:extLst>
      <p:ext uri="{BB962C8B-B14F-4D97-AF65-F5344CB8AC3E}">
        <p14:creationId xmlns:p14="http://schemas.microsoft.com/office/powerpoint/2010/main" val="3001272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21</a:t>
            </a:fld>
            <a:endParaRPr lang="en-US"/>
          </a:p>
        </p:txBody>
      </p:sp>
      <p:sp>
        <p:nvSpPr>
          <p:cNvPr id="5" name="Title 1"/>
          <p:cNvSpPr>
            <a:spLocks noGrp="1"/>
          </p:cNvSpPr>
          <p:nvPr>
            <p:ph type="title"/>
          </p:nvPr>
        </p:nvSpPr>
        <p:spPr/>
        <p:txBody>
          <a:bodyPr/>
          <a:lstStyle/>
          <a:p>
            <a:r>
              <a:rPr lang="en-US" dirty="0"/>
              <a:t>5.11 802 Restructuring ad hoc Update</a:t>
            </a:r>
          </a:p>
        </p:txBody>
      </p:sp>
      <p:sp>
        <p:nvSpPr>
          <p:cNvPr id="3" name="Content Placeholder 2">
            <a:extLst>
              <a:ext uri="{FF2B5EF4-FFF2-40B4-BE49-F238E27FC236}">
                <a16:creationId xmlns:a16="http://schemas.microsoft.com/office/drawing/2014/main" id="{AB48B01C-DBDF-4832-BE4A-E2765C944587}"/>
              </a:ext>
            </a:extLst>
          </p:cNvPr>
          <p:cNvSpPr>
            <a:spLocks noGrp="1"/>
          </p:cNvSpPr>
          <p:nvPr>
            <p:ph idx="1"/>
          </p:nvPr>
        </p:nvSpPr>
        <p:spPr>
          <a:xfrm>
            <a:off x="914400" y="1676400"/>
            <a:ext cx="10363200" cy="4114800"/>
          </a:xfrm>
        </p:spPr>
        <p:txBody>
          <a:bodyPr/>
          <a:lstStyle/>
          <a:p>
            <a:r>
              <a:rPr lang="en-US" sz="2800" dirty="0"/>
              <a:t>Meetings held 15DEC20, 19JAN21, 16FEB21</a:t>
            </a:r>
            <a:endParaRPr lang="en-US" dirty="0"/>
          </a:p>
          <a:p>
            <a:pPr marL="0" indent="0">
              <a:buNone/>
            </a:pPr>
            <a:r>
              <a:rPr lang="en-US" sz="2800" dirty="0"/>
              <a:t>Action Items </a:t>
            </a:r>
          </a:p>
          <a:p>
            <a:pPr lvl="1"/>
            <a:r>
              <a:rPr lang="en-US" sz="2400" dirty="0"/>
              <a:t>1. </a:t>
            </a:r>
            <a:r>
              <a:rPr lang="en-US" sz="2400" dirty="0" err="1"/>
              <a:t>Nikolich</a:t>
            </a:r>
            <a:r>
              <a:rPr lang="en-US" sz="2400" dirty="0"/>
              <a:t> to draft 802 Mission/Purpose Chair’s Guideline.</a:t>
            </a:r>
          </a:p>
          <a:p>
            <a:pPr lvl="1"/>
            <a:r>
              <a:rPr lang="en-US" sz="2400" dirty="0"/>
              <a:t>2. Develop a problem statement for each ‘area of focus’ item.</a:t>
            </a:r>
          </a:p>
          <a:p>
            <a:pPr lvl="2"/>
            <a:r>
              <a:rPr lang="en-US" sz="2000" dirty="0"/>
              <a:t>Operational Efficiency (</a:t>
            </a:r>
            <a:r>
              <a:rPr lang="en-US" sz="2000" dirty="0" err="1"/>
              <a:t>BenR</a:t>
            </a:r>
            <a:r>
              <a:rPr lang="en-US" sz="2000" dirty="0"/>
              <a:t>), Quality Standards (</a:t>
            </a:r>
            <a:r>
              <a:rPr lang="en-US" sz="2000" dirty="0" err="1"/>
              <a:t>GeoffT</a:t>
            </a:r>
            <a:r>
              <a:rPr lang="en-US" sz="2000" dirty="0"/>
              <a:t>, </a:t>
            </a:r>
            <a:r>
              <a:rPr lang="en-US" sz="2000" dirty="0" err="1"/>
              <a:t>ApurvaM</a:t>
            </a:r>
            <a:r>
              <a:rPr lang="en-US" sz="2000" dirty="0"/>
              <a:t>), External Influence (Open), Strategic Planning (</a:t>
            </a:r>
            <a:r>
              <a:rPr lang="en-US" sz="2000" dirty="0" err="1"/>
              <a:t>PaulN</a:t>
            </a:r>
            <a:r>
              <a:rPr lang="en-US" sz="2000" dirty="0"/>
              <a:t>), Technical Coherence (</a:t>
            </a:r>
            <a:r>
              <a:rPr lang="en-US" sz="2000" dirty="0" err="1"/>
              <a:t>RogerM</a:t>
            </a:r>
            <a:r>
              <a:rPr lang="en-US" sz="2000" dirty="0"/>
              <a:t>) </a:t>
            </a:r>
          </a:p>
          <a:p>
            <a:pPr lvl="1"/>
            <a:r>
              <a:rPr lang="en-US" sz="2400" dirty="0"/>
              <a:t>3. </a:t>
            </a:r>
            <a:r>
              <a:rPr lang="en-US" sz="2400" dirty="0" err="1"/>
              <a:t>JonR</a:t>
            </a:r>
            <a:r>
              <a:rPr lang="en-US" sz="2400" dirty="0"/>
              <a:t> to lead Hybrid Meeting Evaluation sub-ad hoc and report status at next meeting</a:t>
            </a:r>
            <a:r>
              <a:rPr lang="en-US" sz="3200" dirty="0"/>
              <a:t>.</a:t>
            </a:r>
          </a:p>
          <a:p>
            <a:r>
              <a:rPr lang="en-US" sz="2800" dirty="0"/>
              <a:t>Next meeting 1-2pm ET (17:00-18:00 UTC) 16MAR21</a:t>
            </a:r>
            <a:r>
              <a:rPr lang="en-US" dirty="0"/>
              <a:t> </a:t>
            </a:r>
          </a:p>
        </p:txBody>
      </p:sp>
    </p:spTree>
    <p:extLst>
      <p:ext uri="{BB962C8B-B14F-4D97-AF65-F5344CB8AC3E}">
        <p14:creationId xmlns:p14="http://schemas.microsoft.com/office/powerpoint/2010/main" val="38212949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22</a:t>
            </a:fld>
            <a:endParaRPr lang="en-US" dirty="0"/>
          </a:p>
        </p:txBody>
      </p:sp>
      <p:sp>
        <p:nvSpPr>
          <p:cNvPr id="5" name="Rectangle 2"/>
          <p:cNvSpPr txBox="1">
            <a:spLocks noGrp="1" noChangeArrowheads="1"/>
          </p:cNvSpPr>
          <p:nvPr>
            <p:ph type="title"/>
          </p:nvPr>
        </p:nvSpPr>
        <p:spPr bwMode="auto">
          <a:xfrm>
            <a:off x="2209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5.12 EC Action Item recap</a:t>
            </a:r>
          </a:p>
        </p:txBody>
      </p:sp>
    </p:spTree>
    <p:extLst>
      <p:ext uri="{BB962C8B-B14F-4D97-AF65-F5344CB8AC3E}">
        <p14:creationId xmlns:p14="http://schemas.microsoft.com/office/powerpoint/2010/main" val="23779375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23</a:t>
            </a:fld>
            <a:endParaRPr lang="en-US"/>
          </a:p>
        </p:txBody>
      </p:sp>
      <p:sp>
        <p:nvSpPr>
          <p:cNvPr id="13315" name="Rectangle 2"/>
          <p:cNvSpPr>
            <a:spLocks noGrp="1" noChangeArrowheads="1"/>
          </p:cNvSpPr>
          <p:nvPr>
            <p:ph type="title"/>
          </p:nvPr>
        </p:nvSpPr>
        <p:spPr>
          <a:xfrm>
            <a:off x="2209800" y="76200"/>
            <a:ext cx="7772400" cy="1143000"/>
          </a:xfrm>
        </p:spPr>
        <p:txBody>
          <a:bodyPr/>
          <a:lstStyle/>
          <a:p>
            <a:pPr eaLnBrk="1" hangingPunct="1"/>
            <a:r>
              <a:rPr lang="en-US" sz="4000" dirty="0"/>
              <a:t>5.13 802 Task Force Topics </a:t>
            </a:r>
          </a:p>
        </p:txBody>
      </p:sp>
      <p:sp>
        <p:nvSpPr>
          <p:cNvPr id="14340" name="Rectangle 3"/>
          <p:cNvSpPr>
            <a:spLocks noGrp="1" noChangeArrowheads="1"/>
          </p:cNvSpPr>
          <p:nvPr>
            <p:ph type="body" idx="1"/>
          </p:nvPr>
        </p:nvSpPr>
        <p:spPr>
          <a:xfrm>
            <a:off x="762000" y="1143000"/>
            <a:ext cx="9525000" cy="4724400"/>
          </a:xfrm>
        </p:spPr>
        <p:txBody>
          <a:bodyPr/>
          <a:lstStyle/>
          <a:p>
            <a:pPr eaLnBrk="1" hangingPunct="1">
              <a:defRPr/>
            </a:pPr>
            <a:r>
              <a:rPr lang="en-US" sz="2000" dirty="0"/>
              <a:t>next meeting scheduled for 4-5pm ET 07 Monday June 2021 </a:t>
            </a:r>
          </a:p>
          <a:p>
            <a:pPr eaLnBrk="1" hangingPunct="1">
              <a:defRPr/>
            </a:pPr>
            <a:r>
              <a:rPr lang="en-US" sz="2000" dirty="0"/>
              <a:t>802 Task Force Electronic Meeting Monday 01March 2021 2-3pm ET</a:t>
            </a:r>
          </a:p>
          <a:p>
            <a:pPr marL="0" indent="0" eaLnBrk="1" hangingPunct="1">
              <a:buNone/>
              <a:defRPr/>
            </a:pPr>
            <a:r>
              <a:rPr lang="en-US" sz="2000" dirty="0"/>
              <a:t>Agenda</a:t>
            </a:r>
            <a:endParaRPr lang="en-US" sz="2400" dirty="0">
              <a:solidFill>
                <a:schemeClr val="tx2"/>
              </a:solidFill>
            </a:endParaRPr>
          </a:p>
          <a:p>
            <a:pPr marL="800100" lvl="1" indent="-342900">
              <a:buFont typeface="+mj-lt"/>
              <a:buAutoNum type="arabicPeriod"/>
              <a:defRPr/>
            </a:pPr>
            <a:endParaRPr lang="en-US" sz="1600" dirty="0">
              <a:solidFill>
                <a:schemeClr val="tx2"/>
              </a:solidFill>
            </a:endParaRPr>
          </a:p>
          <a:p>
            <a:pPr lvl="1" eaLnBrk="1" hangingPunct="1">
              <a:defRPr/>
            </a:pPr>
            <a:endParaRPr lang="en-US" sz="1600" dirty="0"/>
          </a:p>
          <a:p>
            <a:pPr lvl="2" eaLnBrk="1" hangingPunct="1">
              <a:defRPr/>
            </a:pPr>
            <a:endParaRPr lang="en-US" sz="2000" dirty="0"/>
          </a:p>
          <a:p>
            <a:pPr lvl="2" eaLnBrk="1" hangingPunct="1">
              <a:defRPr/>
            </a:pPr>
            <a:endParaRPr lang="en-US" sz="2000" dirty="0"/>
          </a:p>
        </p:txBody>
      </p:sp>
      <p:pic>
        <p:nvPicPr>
          <p:cNvPr id="2" name="Picture 1">
            <a:extLst>
              <a:ext uri="{FF2B5EF4-FFF2-40B4-BE49-F238E27FC236}">
                <a16:creationId xmlns:a16="http://schemas.microsoft.com/office/drawing/2014/main" id="{BADCEE41-FEA7-44F0-B56E-CE448019A027}"/>
              </a:ext>
            </a:extLst>
          </p:cNvPr>
          <p:cNvPicPr>
            <a:picLocks noChangeAspect="1"/>
          </p:cNvPicPr>
          <p:nvPr/>
        </p:nvPicPr>
        <p:blipFill>
          <a:blip r:embed="rId2"/>
          <a:stretch>
            <a:fillRect/>
          </a:stretch>
        </p:blipFill>
        <p:spPr>
          <a:xfrm>
            <a:off x="1219200" y="2362200"/>
            <a:ext cx="11806238" cy="2819400"/>
          </a:xfrm>
          <a:prstGeom prst="rect">
            <a:avLst/>
          </a:prstGeom>
        </p:spPr>
      </p:pic>
    </p:spTree>
    <p:extLst>
      <p:ext uri="{BB962C8B-B14F-4D97-AF65-F5344CB8AC3E}">
        <p14:creationId xmlns:p14="http://schemas.microsoft.com/office/powerpoint/2010/main" val="42944343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24</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685803"/>
            <a:ext cx="7999414" cy="1065213"/>
          </a:xfrm>
        </p:spPr>
        <p:txBody>
          <a:bodyPr/>
          <a:lstStyle/>
          <a:p>
            <a:r>
              <a:rPr lang="en-US" dirty="0"/>
              <a:t>3.0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defRPr/>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defRPr/>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defRPr/>
            </a:pPr>
            <a:r>
              <a:rPr lang="en-GB" dirty="0">
                <a:latin typeface="Times New Roman" pitchFamily="16" charset="0"/>
                <a:ea typeface="MS Gothic" charset="-128"/>
              </a:rPr>
              <a:t> </a:t>
            </a:r>
          </a:p>
        </p:txBody>
      </p:sp>
      <p:sp>
        <p:nvSpPr>
          <p:cNvPr id="6" name="Date Placeholder 5"/>
          <p:cNvSpPr>
            <a:spLocks noGrp="1"/>
          </p:cNvSpPr>
          <p:nvPr>
            <p:ph type="dt" idx="15"/>
          </p:nvPr>
        </p:nvSpPr>
        <p:spPr/>
        <p:txBody>
          <a:bodyPr/>
          <a:lstStyle/>
          <a:p>
            <a:pPr defTabSz="336947" eaLnBrk="0" hangingPunct="0">
              <a:buClr>
                <a:srgbClr val="000000"/>
              </a:buClr>
              <a:buSzPct val="100000"/>
              <a:defRPr/>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5</a:t>
            </a:fld>
            <a:endParaRPr lang="en-US"/>
          </a:p>
        </p:txBody>
      </p:sp>
      <p:sp>
        <p:nvSpPr>
          <p:cNvPr id="12291" name="Rectangle 2"/>
          <p:cNvSpPr>
            <a:spLocks noGrp="1" noChangeArrowheads="1"/>
          </p:cNvSpPr>
          <p:nvPr>
            <p:ph type="title"/>
          </p:nvPr>
        </p:nvSpPr>
        <p:spPr>
          <a:xfrm>
            <a:off x="2209800" y="0"/>
            <a:ext cx="7772400" cy="1143000"/>
          </a:xfrm>
        </p:spPr>
        <p:txBody>
          <a:bodyPr/>
          <a:lstStyle/>
          <a:p>
            <a:pPr eaLnBrk="1" hangingPunct="1"/>
            <a:r>
              <a:rPr lang="en-US" dirty="0"/>
              <a:t>4.00 IEEE Staff</a:t>
            </a:r>
          </a:p>
        </p:txBody>
      </p:sp>
      <p:sp>
        <p:nvSpPr>
          <p:cNvPr id="12292" name="Rectangle 3"/>
          <p:cNvSpPr>
            <a:spLocks noGrp="1" noChangeArrowheads="1"/>
          </p:cNvSpPr>
          <p:nvPr>
            <p:ph type="body" idx="1"/>
          </p:nvPr>
        </p:nvSpPr>
        <p:spPr>
          <a:xfrm>
            <a:off x="762000" y="1524000"/>
            <a:ext cx="10439400" cy="1905000"/>
          </a:xfrm>
        </p:spPr>
        <p:txBody>
          <a:bodyPr/>
          <a:lstStyle/>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Michelle Turner	role: 802 lead editorial support</a:t>
            </a:r>
            <a:br>
              <a:rPr lang="en-US" sz="1800" dirty="0"/>
            </a:br>
            <a:r>
              <a:rPr lang="en-US" sz="1800" dirty="0"/>
              <a:t>	title: Managing Editor, Content Production Management</a:t>
            </a:r>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Catherine Berger	role: 802 editorial support</a:t>
            </a:r>
            <a:br>
              <a:rPr lang="en-US" sz="1800" dirty="0"/>
            </a:br>
            <a:r>
              <a:rPr lang="en-US" sz="1800" dirty="0"/>
              <a:t>	title: Senior Program &amp; Special Project Manager</a:t>
            </a:r>
            <a:br>
              <a:rPr lang="en-US" sz="1800" dirty="0"/>
            </a:b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Jodi </a:t>
            </a:r>
            <a:r>
              <a:rPr lang="en-US" sz="1800" dirty="0" err="1"/>
              <a:t>Haasz</a:t>
            </a:r>
            <a:r>
              <a:rPr lang="en-US" sz="1800" dirty="0"/>
              <a:t>	role: 802 lead</a:t>
            </a:r>
            <a:br>
              <a:rPr lang="en-US" sz="1800" dirty="0"/>
            </a:br>
            <a:r>
              <a:rPr lang="en-US" sz="1800" dirty="0"/>
              <a:t>	supports: dot01, dot03 and dot18 groups</a:t>
            </a:r>
            <a:br>
              <a:rPr lang="en-US" sz="1800" dirty="0"/>
            </a:br>
            <a:r>
              <a:rPr lang="en-US" sz="1800" dirty="0"/>
              <a:t>	title: Operational Program Management Manager</a:t>
            </a:r>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800" dirty="0"/>
              <a:t>Christy Bahn	role: 802 support</a:t>
            </a:r>
            <a:br>
              <a:rPr lang="en-US" sz="1800" dirty="0"/>
            </a:br>
            <a:r>
              <a:rPr lang="en-US" sz="1800" dirty="0"/>
              <a:t>	supports dot11, dot15, dot19 and, dot24 groups</a:t>
            </a:r>
            <a:br>
              <a:rPr lang="en-US" sz="1800" dirty="0"/>
            </a:br>
            <a:r>
              <a:rPr lang="en-US" sz="1800" dirty="0"/>
              <a:t>	title: Operational Program Management Manager</a:t>
            </a:r>
            <a:br>
              <a:rPr lang="en-US" sz="1800" dirty="0"/>
            </a:br>
            <a:br>
              <a:rPr lang="en-US" sz="1800" dirty="0"/>
            </a:br>
            <a:r>
              <a:rPr lang="en-US" sz="1400" dirty="0"/>
              <a:t>NOTE additional staff support: </a:t>
            </a:r>
            <a:br>
              <a:rPr lang="en-US" sz="1400" dirty="0"/>
            </a:br>
            <a:r>
              <a:rPr lang="en-US" sz="1400" dirty="0"/>
              <a:t>Ashely Moran - Program Manager, Christian Orlando Operational Program Management, Pat </a:t>
            </a:r>
            <a:r>
              <a:rPr lang="en-US" sz="1400" dirty="0" err="1"/>
              <a:t>Roder</a:t>
            </a:r>
            <a:r>
              <a:rPr lang="en-US" sz="1400" dirty="0"/>
              <a:t> - Senior Program Manager, Jennifer </a:t>
            </a:r>
            <a:r>
              <a:rPr lang="en-US" sz="1400" dirty="0" err="1"/>
              <a:t>Santulli</a:t>
            </a:r>
            <a:r>
              <a:rPr lang="en-US" sz="1400" dirty="0"/>
              <a:t> - Program Manager, Tom Thompson - Program Manager, Malia Zaman - Senior Program Manager, Erin Morales - Director, Operational Program Management, </a:t>
            </a:r>
            <a:endParaRPr lang="en-US" sz="1800" dirty="0"/>
          </a:p>
          <a:p>
            <a:pPr marL="0" indent="0" defTabSz="1371600" eaLnBrk="1" hangingPunct="1">
              <a:lnSpc>
                <a:spcPct val="80000"/>
              </a:lnSpc>
              <a:buNone/>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797FA-4349-4FFA-8969-F3DDF5BC0743}"/>
              </a:ext>
            </a:extLst>
          </p:cNvPr>
          <p:cNvSpPr>
            <a:spLocks noGrp="1"/>
          </p:cNvSpPr>
          <p:nvPr>
            <p:ph type="title"/>
          </p:nvPr>
        </p:nvSpPr>
        <p:spPr>
          <a:xfrm>
            <a:off x="1066800" y="2857500"/>
            <a:ext cx="10363200" cy="1143000"/>
          </a:xfrm>
        </p:spPr>
        <p:txBody>
          <a:bodyPr/>
          <a:lstStyle/>
          <a:p>
            <a:r>
              <a:rPr lang="en-US" dirty="0"/>
              <a:t>5.01 Chair’s Announcements</a:t>
            </a:r>
          </a:p>
        </p:txBody>
      </p:sp>
      <p:sp>
        <p:nvSpPr>
          <p:cNvPr id="4" name="Slide Number Placeholder 3">
            <a:extLst>
              <a:ext uri="{FF2B5EF4-FFF2-40B4-BE49-F238E27FC236}">
                <a16:creationId xmlns:a16="http://schemas.microsoft.com/office/drawing/2014/main" id="{176C5EFF-860A-43B9-8CAA-487FCCBF0A69}"/>
              </a:ext>
            </a:extLst>
          </p:cNvPr>
          <p:cNvSpPr>
            <a:spLocks noGrp="1"/>
          </p:cNvSpPr>
          <p:nvPr>
            <p:ph type="sldNum" sz="quarter" idx="12"/>
          </p:nvPr>
        </p:nvSpPr>
        <p:spPr/>
        <p:txBody>
          <a:bodyPr/>
          <a:lstStyle/>
          <a:p>
            <a:pPr>
              <a:defRPr/>
            </a:pPr>
            <a:fld id="{C8910AE4-85DC-4894-8AA6-C2187499416B}" type="slidenum">
              <a:rPr lang="en-US" smtClean="0"/>
              <a:pPr>
                <a:defRPr/>
              </a:pPr>
              <a:t>6</a:t>
            </a:fld>
            <a:endParaRPr lang="en-US"/>
          </a:p>
        </p:txBody>
      </p:sp>
    </p:spTree>
    <p:extLst>
      <p:ext uri="{BB962C8B-B14F-4D97-AF65-F5344CB8AC3E}">
        <p14:creationId xmlns:p14="http://schemas.microsoft.com/office/powerpoint/2010/main" val="1086000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1066800" y="1600200"/>
            <a:ext cx="9829800" cy="4114800"/>
          </a:xfrm>
        </p:spPr>
        <p:txBody>
          <a:bodyPr/>
          <a:lstStyle/>
          <a:p>
            <a:r>
              <a:rPr lang="en-US" sz="2400" dirty="0"/>
              <a:t>IEEE 802 LMSC’s 40</a:t>
            </a:r>
            <a:r>
              <a:rPr lang="en-US" sz="2400" baseline="30000" dirty="0"/>
              <a:t>th</a:t>
            </a:r>
            <a:r>
              <a:rPr lang="en-US" sz="2400" dirty="0"/>
              <a:t> anniversary year, 2020, is behind us, and what a year it was. </a:t>
            </a:r>
          </a:p>
          <a:p>
            <a:pPr lvl="1"/>
            <a:r>
              <a:rPr lang="en-US" sz="2000" dirty="0"/>
              <a:t>Zero in person plenaries, innumerable electronic meetings, many tens of thousands person hours devoted by dedicated volunteers to IEEE 802 LMSC.</a:t>
            </a:r>
          </a:p>
          <a:p>
            <a:r>
              <a:rPr lang="en-US" sz="2400" dirty="0"/>
              <a:t>Electronic meetings remain ahead of us, but I believe we will be able to gather in person again in the not too distant future.</a:t>
            </a:r>
          </a:p>
          <a:p>
            <a:pPr lvl="1"/>
            <a:r>
              <a:rPr lang="en-US" sz="2000" dirty="0"/>
              <a:t>Regardless, our meeting logistics are destined for long term changes, we will do our best to accommodate your needs.</a:t>
            </a:r>
          </a:p>
          <a:p>
            <a:r>
              <a:rPr lang="en-US" sz="2400" dirty="0"/>
              <a:t>Finally, a sincere thank you to all that have continued to work so diligently to keep IEEE 802 productive, despite the lack of in person interaction, which is so vital to our productivity and creativity.  </a:t>
            </a:r>
          </a:p>
          <a:p>
            <a:pPr lvl="1"/>
            <a:r>
              <a:rPr lang="en-US" sz="2000" dirty="0"/>
              <a:t>Thank you 802 volunteer members, active participants and staff. </a:t>
            </a:r>
          </a:p>
          <a:p>
            <a:endParaRPr lang="en-US" sz="2400" dirty="0"/>
          </a:p>
          <a:p>
            <a:pPr marL="457200" lvl="1" indent="0">
              <a:buNone/>
            </a:pPr>
            <a:br>
              <a:rPr lang="en-US" sz="2400" dirty="0"/>
            </a:br>
            <a:br>
              <a:rPr lang="en-US" sz="2400" dirty="0"/>
            </a:br>
            <a:endParaRPr lang="en-US" sz="2400" dirty="0"/>
          </a:p>
          <a:p>
            <a:pPr lvl="1"/>
            <a:endParaRPr lang="en-US" sz="2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3222894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533400" y="1600200"/>
            <a:ext cx="11049000" cy="4114800"/>
          </a:xfrm>
        </p:spPr>
        <p:txBody>
          <a:bodyPr/>
          <a:lstStyle/>
          <a:p>
            <a:r>
              <a:rPr lang="en-US" dirty="0"/>
              <a:t>Reminders</a:t>
            </a:r>
            <a:endParaRPr lang="en-US" sz="2000" dirty="0"/>
          </a:p>
          <a:p>
            <a:pPr lvl="1"/>
            <a:endParaRPr lang="en-US" sz="2000" dirty="0"/>
          </a:p>
          <a:p>
            <a:pPr lvl="1"/>
            <a:r>
              <a:rPr lang="en-US" sz="2000" dirty="0"/>
              <a:t>Reminder #1: Use IMAT to log your attendance</a:t>
            </a:r>
          </a:p>
          <a:p>
            <a:pPr marL="457200" lvl="1" indent="0">
              <a:buNone/>
            </a:pPr>
            <a:endParaRPr lang="en-US" sz="2000" dirty="0"/>
          </a:p>
          <a:p>
            <a:pPr lvl="1"/>
            <a:r>
              <a:rPr lang="en-US" sz="2000" dirty="0"/>
              <a:t>Reminder #2: Interim EC meeting scheduled for 19:00-21:00 UTC April 6</a:t>
            </a:r>
            <a:r>
              <a:rPr lang="en-US" sz="2000" baseline="30000" dirty="0"/>
              <a:t>th</a:t>
            </a:r>
            <a:r>
              <a:rPr lang="en-US" sz="2000" dirty="0"/>
              <a:t> 3-5PM ET</a:t>
            </a:r>
          </a:p>
          <a:p>
            <a:pPr lvl="1"/>
            <a:endParaRPr lang="en-US" sz="2000" dirty="0"/>
          </a:p>
          <a:p>
            <a:pPr lvl="1"/>
            <a:r>
              <a:rPr lang="en-US" sz="2000" dirty="0"/>
              <a:t>Reminder #3: </a:t>
            </a:r>
            <a:br>
              <a:rPr lang="en-US" sz="2000" dirty="0"/>
            </a:br>
            <a:r>
              <a:rPr lang="en-US" sz="2000" dirty="0"/>
              <a:t>closing EC consent agenda items due 20:00 UTC Tuesday 16 March 2021</a:t>
            </a:r>
            <a:br>
              <a:rPr lang="en-US" sz="2000" dirty="0"/>
            </a:br>
            <a:r>
              <a:rPr lang="en-US" sz="2000" dirty="0"/>
              <a:t>  -- 48 hours prior to the start of the closing EC meeting.  </a:t>
            </a:r>
            <a:br>
              <a:rPr lang="en-US" sz="2000" dirty="0"/>
            </a:br>
            <a:r>
              <a:rPr lang="en-US" sz="2000" dirty="0"/>
              <a:t>vote tallies in support of consent agenda items due 19:15 UTC Thursday 18 March </a:t>
            </a:r>
            <a:br>
              <a:rPr lang="en-US" sz="2000" dirty="0"/>
            </a:br>
            <a:r>
              <a:rPr lang="en-US" sz="2000" dirty="0"/>
              <a:t>  -- 45 minutes prior to the start of the closing EC plenary meeting.</a:t>
            </a:r>
            <a:br>
              <a:rPr lang="en-US" sz="2000" dirty="0"/>
            </a:br>
            <a:endParaRPr lang="en-US" sz="2000" dirty="0"/>
          </a:p>
          <a:p>
            <a:pPr marL="457200" lvl="1" indent="0">
              <a:buNone/>
            </a:pPr>
            <a:br>
              <a:rPr lang="en-US" sz="2000" dirty="0"/>
            </a:br>
            <a:br>
              <a:rPr lang="en-US" sz="2000" dirty="0"/>
            </a:br>
            <a:endParaRPr lang="en-US" sz="3200" dirty="0"/>
          </a:p>
          <a:p>
            <a:pPr lvl="1"/>
            <a:endParaRPr lang="en-US" sz="36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3542983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39395CC-B2A4-4D70-A6BA-4C86C3F115F6}"/>
              </a:ext>
            </a:extLst>
          </p:cNvPr>
          <p:cNvSpPr>
            <a:spLocks noGrp="1"/>
          </p:cNvSpPr>
          <p:nvPr>
            <p:ph type="sldNum" sz="quarter" idx="12"/>
          </p:nvPr>
        </p:nvSpPr>
        <p:spPr/>
        <p:txBody>
          <a:bodyPr/>
          <a:lstStyle/>
          <a:p>
            <a:pPr>
              <a:defRPr/>
            </a:pPr>
            <a:fld id="{C8910AE4-85DC-4894-8AA6-C2187499416B}" type="slidenum">
              <a:rPr lang="en-US" smtClean="0"/>
              <a:pPr>
                <a:defRPr/>
              </a:pPr>
              <a:t>9</a:t>
            </a:fld>
            <a:endParaRPr lang="en-US"/>
          </a:p>
        </p:txBody>
      </p:sp>
      <p:sp>
        <p:nvSpPr>
          <p:cNvPr id="8" name="Rectangle 2">
            <a:extLst>
              <a:ext uri="{FF2B5EF4-FFF2-40B4-BE49-F238E27FC236}">
                <a16:creationId xmlns:a16="http://schemas.microsoft.com/office/drawing/2014/main" id="{EF3CCF6A-119A-4052-8579-ED38E1AFA0BB}"/>
              </a:ext>
            </a:extLst>
          </p:cNvPr>
          <p:cNvSpPr>
            <a:spLocks noGrp="1" noChangeArrowheads="1"/>
          </p:cNvSpPr>
          <p:nvPr>
            <p:ph type="title"/>
          </p:nvPr>
        </p:nvSpPr>
        <p:spPr>
          <a:xfrm>
            <a:off x="1752600" y="265981"/>
            <a:ext cx="8534400" cy="1143000"/>
          </a:xfrm>
        </p:spPr>
        <p:txBody>
          <a:bodyPr/>
          <a:lstStyle/>
          <a:p>
            <a:pPr eaLnBrk="1" hangingPunct="1"/>
            <a:r>
              <a:rPr lang="en-US" sz="4000" dirty="0"/>
              <a:t>5.01 Chair’s Announcements</a:t>
            </a:r>
            <a:br>
              <a:rPr lang="en-US" sz="4000" dirty="0"/>
            </a:br>
            <a:r>
              <a:rPr lang="en-US" sz="4000" dirty="0"/>
              <a:t>EC/WG/TAG meetings for the plenary</a:t>
            </a:r>
            <a:endParaRPr lang="en-US" sz="2400" dirty="0"/>
          </a:p>
        </p:txBody>
      </p:sp>
      <p:pic>
        <p:nvPicPr>
          <p:cNvPr id="9" name="Picture 8">
            <a:extLst>
              <a:ext uri="{FF2B5EF4-FFF2-40B4-BE49-F238E27FC236}">
                <a16:creationId xmlns:a16="http://schemas.microsoft.com/office/drawing/2014/main" id="{BD6AB4D7-BFC1-41C8-AB32-430750FD5AFA}"/>
              </a:ext>
            </a:extLst>
          </p:cNvPr>
          <p:cNvPicPr>
            <a:picLocks noChangeAspect="1"/>
          </p:cNvPicPr>
          <p:nvPr/>
        </p:nvPicPr>
        <p:blipFill>
          <a:blip r:embed="rId2"/>
          <a:stretch>
            <a:fillRect/>
          </a:stretch>
        </p:blipFill>
        <p:spPr>
          <a:xfrm>
            <a:off x="0" y="1600200"/>
            <a:ext cx="12192000" cy="4255295"/>
          </a:xfrm>
          <a:prstGeom prst="rect">
            <a:avLst/>
          </a:prstGeom>
        </p:spPr>
      </p:pic>
    </p:spTree>
    <p:extLst>
      <p:ext uri="{BB962C8B-B14F-4D97-AF65-F5344CB8AC3E}">
        <p14:creationId xmlns:p14="http://schemas.microsoft.com/office/powerpoint/2010/main" val="302638294"/>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239930</TotalTime>
  <Words>2068</Words>
  <Application>Microsoft Office PowerPoint</Application>
  <PresentationFormat>Widescreen</PresentationFormat>
  <Paragraphs>276</Paragraphs>
  <Slides>24</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24</vt:i4>
      </vt:variant>
    </vt:vector>
  </HeadingPairs>
  <TitlesOfParts>
    <vt:vector size="30" baseType="lpstr">
      <vt:lpstr>Arial</vt:lpstr>
      <vt:lpstr>Calibri</vt:lpstr>
      <vt:lpstr>Lucida Grande</vt:lpstr>
      <vt:lpstr>Times New Roman</vt:lpstr>
      <vt:lpstr>Default Design</vt:lpstr>
      <vt:lpstr>Office Theme</vt:lpstr>
      <vt:lpstr>IEEE 802 LMSC   05 Mar 2021 to 18 Mar 2021  126th Plenary Session (3rd electronic Plenary Session)  </vt:lpstr>
      <vt:lpstr>3.0 Participant behavior in IEEE-SA activities is guided by the IEEE Codes of Ethics &amp; Conduct</vt:lpstr>
      <vt:lpstr>3.0 Participants in the IEEE-SA “individual process” shall act independently of others, including employers</vt:lpstr>
      <vt:lpstr>3.0 IEEE-SA standards activities shall allow the fair &amp; equitable consideration of all viewpoints</vt:lpstr>
      <vt:lpstr>4.00 IEEE Staff</vt:lpstr>
      <vt:lpstr>5.01 Chair’s Announcements</vt:lpstr>
      <vt:lpstr>5.01 Chair’s Announcements</vt:lpstr>
      <vt:lpstr>5.01 Chair’s Announcements</vt:lpstr>
      <vt:lpstr>5.01 Chair’s Announcements EC/WG/TAG meetings for the plenary</vt:lpstr>
      <vt:lpstr>PowerPoint Presentation</vt:lpstr>
      <vt:lpstr>5.03 SA Standards Board Actions</vt:lpstr>
      <vt:lpstr>5.04  LMSC Email Ballot Recap</vt:lpstr>
      <vt:lpstr>5.05 EC Affiliation Update</vt:lpstr>
      <vt:lpstr>5.05 EC Affiliation Update</vt:lpstr>
      <vt:lpstr>5.06 Drafts to SA Ballot</vt:lpstr>
      <vt:lpstr>5.07 Drafts to RevCom</vt:lpstr>
      <vt:lpstr>5.08 Draft Documents  for EC to consider</vt:lpstr>
      <vt:lpstr>5.09 Draft PARs to NesCom</vt:lpstr>
      <vt:lpstr>5.10 Pre-PAR activity</vt:lpstr>
      <vt:lpstr>5.10 Pre-PAR activity</vt:lpstr>
      <vt:lpstr>5.11 802 Restructuring ad hoc Update</vt:lpstr>
      <vt:lpstr>5.12 EC Action Item recap</vt:lpstr>
      <vt:lpstr>5.13 802 Task Force Topics </vt:lpstr>
      <vt:lpstr>End of Opening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3781</cp:revision>
  <cp:lastPrinted>2021-03-05T19:53:36Z</cp:lastPrinted>
  <dcterms:created xsi:type="dcterms:W3CDTF">2002-03-10T15:43:16Z</dcterms:created>
  <dcterms:modified xsi:type="dcterms:W3CDTF">2021-03-08T13:10:10Z</dcterms:modified>
</cp:coreProperties>
</file>