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6"/>
  </p:notesMasterIdLst>
  <p:handoutMasterIdLst>
    <p:handoutMasterId r:id="rId27"/>
  </p:handoutMasterIdLst>
  <p:sldIdLst>
    <p:sldId id="361" r:id="rId3"/>
    <p:sldId id="287" r:id="rId4"/>
    <p:sldId id="288" r:id="rId5"/>
    <p:sldId id="289" r:id="rId6"/>
    <p:sldId id="619" r:id="rId7"/>
    <p:sldId id="677" r:id="rId8"/>
    <p:sldId id="682" r:id="rId9"/>
    <p:sldId id="672" r:id="rId10"/>
    <p:sldId id="680" r:id="rId11"/>
    <p:sldId id="649" r:id="rId12"/>
    <p:sldId id="381" r:id="rId13"/>
    <p:sldId id="366" r:id="rId14"/>
    <p:sldId id="670" r:id="rId15"/>
    <p:sldId id="671" r:id="rId16"/>
    <p:sldId id="293" r:id="rId17"/>
    <p:sldId id="294" r:id="rId18"/>
    <p:sldId id="650" r:id="rId19"/>
    <p:sldId id="310" r:id="rId20"/>
    <p:sldId id="641" r:id="rId21"/>
    <p:sldId id="673" r:id="rId22"/>
    <p:sldId id="661" r:id="rId23"/>
    <p:sldId id="668" r:id="rId24"/>
    <p:sldId id="359" r:id="rId25"/>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90" autoAdjust="0"/>
    <p:restoredTop sz="95488" autoAdjust="0"/>
  </p:normalViewPr>
  <p:slideViewPr>
    <p:cSldViewPr>
      <p:cViewPr varScale="1">
        <p:scale>
          <a:sx n="111" d="100"/>
          <a:sy n="111" d="100"/>
        </p:scale>
        <p:origin x="894" y="78"/>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828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6096000" y="3886200"/>
            <a:ext cx="4572000" cy="1143000"/>
          </a:xfrm>
        </p:spPr>
        <p:txBody>
          <a:bodyPr/>
          <a:lstStyle/>
          <a:p>
            <a:pPr eaLnBrk="1" hangingPunct="1"/>
            <a:r>
              <a:rPr lang="en-US" sz="4000" dirty="0"/>
              <a:t>IEEE 802 LMSC </a:t>
            </a:r>
            <a:br>
              <a:rPr lang="en-US" sz="4000" dirty="0"/>
            </a:br>
            <a:br>
              <a:rPr lang="en-US" sz="4000" dirty="0"/>
            </a:br>
            <a:r>
              <a:rPr lang="en-US" sz="4000" dirty="0"/>
              <a:t>05 Mar 2021 to</a:t>
            </a:r>
            <a:br>
              <a:rPr lang="en-US" sz="4000" dirty="0"/>
            </a:br>
            <a:r>
              <a:rPr lang="en-US" sz="4000" dirty="0"/>
              <a:t>18 Mar 2021</a:t>
            </a:r>
            <a:br>
              <a:rPr lang="en-US" sz="4000" dirty="0"/>
            </a:br>
            <a:br>
              <a:rPr lang="en-US" sz="4000" dirty="0"/>
            </a:br>
            <a:r>
              <a:rPr lang="en-US" sz="4000" dirty="0"/>
              <a:t>126</a:t>
            </a:r>
            <a:r>
              <a:rPr lang="en-US" sz="4000" baseline="30000" dirty="0"/>
              <a:t>th</a:t>
            </a:r>
            <a:r>
              <a:rPr lang="en-US" sz="4000" dirty="0"/>
              <a:t> Plenary Session</a:t>
            </a:r>
            <a:br>
              <a:rPr lang="en-US" sz="4000" dirty="0"/>
            </a:br>
            <a:r>
              <a:rPr lang="en-US" sz="2400" dirty="0"/>
              <a:t>(3</a:t>
            </a:r>
            <a:r>
              <a:rPr lang="en-US" sz="2400" baseline="30000" dirty="0"/>
              <a:t>rd</a:t>
            </a:r>
            <a:r>
              <a:rPr lang="en-US" sz="2400" dirty="0"/>
              <a:t> electronic Plenary Session)</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Draft 00 DCN ec-21-0052-00-00EC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62000" y="1447800"/>
            <a:ext cx="10744200" cy="4114800"/>
          </a:xfrm>
        </p:spPr>
        <p:txBody>
          <a:bodyPr/>
          <a:lstStyle/>
          <a:p>
            <a:r>
              <a:rPr lang="en-US" sz="2400" dirty="0"/>
              <a:t>SA Standards Board December 2020 &amp; February 2021</a:t>
            </a:r>
            <a:endParaRPr lang="en-US" sz="1400" dirty="0"/>
          </a:p>
          <a:p>
            <a:pPr lvl="1"/>
            <a:r>
              <a:rPr lang="en-US" sz="1400" dirty="0"/>
              <a:t>recognized the Vehicular Technology Society/Communications Based Train Control and Signals Committee and </a:t>
            </a:r>
            <a:br>
              <a:rPr lang="en-US" sz="1400" dirty="0"/>
            </a:br>
            <a:r>
              <a:rPr lang="en-US" sz="1400" dirty="0"/>
              <a:t>the Vehicular Technology Society/Traction Power Systems Standards Committee</a:t>
            </a:r>
          </a:p>
          <a:p>
            <a:pPr lvl="1"/>
            <a:r>
              <a:rPr lang="en-US" sz="1400" dirty="0"/>
              <a:t>IEEE standards should be written in such a way as to avoid non-inclusive and insensitive terminology (see IEEE Policy 9.27) and other deprecated terminology</a:t>
            </a:r>
          </a:p>
          <a:p>
            <a:r>
              <a:rPr lang="en-US" sz="2400" dirty="0"/>
              <a:t>Computer Society </a:t>
            </a:r>
            <a:r>
              <a:rPr lang="en-US" sz="2400" dirty="0" err="1"/>
              <a:t>BoG</a:t>
            </a:r>
            <a:r>
              <a:rPr lang="en-US" sz="2400" dirty="0"/>
              <a:t> &amp; SAB January 2021 to present</a:t>
            </a:r>
          </a:p>
          <a:p>
            <a:pPr lvl="1"/>
            <a:r>
              <a:rPr lang="en-US" sz="1400" dirty="0"/>
              <a:t>Support for differentiating the scopes of the 802.1 Bridging Working Group's P60802 Time-Sensitive Networking Profile for Industrial Automations and the CS Smart Manufacturing </a:t>
            </a:r>
            <a:r>
              <a:rPr lang="en-US" sz="1400" dirty="0" err="1"/>
              <a:t>Stds</a:t>
            </a:r>
            <a:r>
              <a:rPr lang="en-US" sz="1400" dirty="0"/>
              <a:t> </a:t>
            </a:r>
            <a:r>
              <a:rPr lang="en-US" sz="1400" dirty="0" err="1"/>
              <a:t>Cmte</a:t>
            </a:r>
            <a:r>
              <a:rPr lang="en-US" sz="1400" dirty="0"/>
              <a:t> P2971 Standard for the Test Requirements of a Gateway Supporting a Time Sensitive Networking in the Field of Industrial Internet  and P2972 Standard for General Requirements of Gateway Supporting Time Sensitive Networking in Factory Environments projects.</a:t>
            </a:r>
          </a:p>
          <a:p>
            <a:pPr lvl="1"/>
            <a:r>
              <a:rPr lang="en-US" sz="1400" dirty="0"/>
              <a:t>Standards Activity Board P&amp;P under revision</a:t>
            </a:r>
          </a:p>
          <a:p>
            <a:pPr lvl="1"/>
            <a:r>
              <a:rPr lang="en-US" sz="1400" dirty="0"/>
              <a:t>Seeking nominations for 2022 </a:t>
            </a:r>
            <a:r>
              <a:rPr lang="en-US" sz="1400" dirty="0" err="1"/>
              <a:t>BoG</a:t>
            </a:r>
            <a:r>
              <a:rPr lang="en-US" sz="1400" dirty="0"/>
              <a:t> candidates</a:t>
            </a:r>
            <a:endParaRPr lang="en-US" sz="1600" dirty="0"/>
          </a:p>
          <a:p>
            <a:r>
              <a:rPr lang="en-US" sz="2400" dirty="0"/>
              <a:t>SA </a:t>
            </a:r>
            <a:r>
              <a:rPr lang="en-US" sz="2400" dirty="0" err="1"/>
              <a:t>BoG</a:t>
            </a:r>
            <a:r>
              <a:rPr lang="en-US" sz="2400" dirty="0"/>
              <a:t> December 2020</a:t>
            </a:r>
          </a:p>
          <a:p>
            <a:pPr lvl="1"/>
            <a:r>
              <a:rPr lang="en-US" sz="1400" dirty="0"/>
              <a:t>Approved administrative oversight of the NESC Committee under the Standards &amp; Standards Innovations Strategic Management and Delivery Committee (S&amp;SI SMDC) as a standing committee.</a:t>
            </a:r>
          </a:p>
          <a:p>
            <a:pPr lvl="1"/>
            <a:r>
              <a:rPr lang="en-US" sz="1400" dirty="0"/>
              <a:t>Established a “SA Fellows Committee” to support and encourage nominations of IEEE members with standards expertise/contributions</a:t>
            </a:r>
            <a:endParaRPr lang="en-US" sz="1600" dirty="0"/>
          </a:p>
          <a:p>
            <a:r>
              <a:rPr lang="en-US" sz="2400" dirty="0"/>
              <a:t>IEEE Technical Activities and </a:t>
            </a:r>
            <a:r>
              <a:rPr lang="en-US" sz="2400" dirty="0" err="1"/>
              <a:t>BoD</a:t>
            </a:r>
            <a:r>
              <a:rPr lang="en-US" sz="2400" dirty="0"/>
              <a:t> meetings February 2021</a:t>
            </a:r>
            <a:endParaRPr lang="en-US" sz="2800" dirty="0"/>
          </a:p>
          <a:p>
            <a:pPr lvl="1"/>
            <a:r>
              <a:rPr lang="en-US" sz="1400" dirty="0">
                <a:solidFill>
                  <a:schemeClr val="tx1">
                    <a:lumMod val="95000"/>
                    <a:lumOff val="5000"/>
                  </a:schemeClr>
                </a:solidFill>
              </a:rPr>
              <a:t>Technical Activities (TA) Committee on Standards continues to encourage initiation of standards activities across all TA Societies and Councils</a:t>
            </a:r>
          </a:p>
          <a:p>
            <a:pPr lvl="1"/>
            <a:endParaRPr lang="en-US" sz="18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10</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11</a:t>
            </a:fld>
            <a:endParaRPr lang="en-US"/>
          </a:p>
        </p:txBody>
      </p:sp>
      <p:sp>
        <p:nvSpPr>
          <p:cNvPr id="6147" name="Text Box 2"/>
          <p:cNvSpPr txBox="1">
            <a:spLocks noChangeArrowheads="1"/>
          </p:cNvSpPr>
          <p:nvPr/>
        </p:nvSpPr>
        <p:spPr bwMode="auto">
          <a:xfrm>
            <a:off x="1905000" y="1752601"/>
            <a:ext cx="8610600" cy="2954655"/>
          </a:xfrm>
          <a:prstGeom prst="rect">
            <a:avLst/>
          </a:prstGeom>
          <a:noFill/>
          <a:ln w="9525">
            <a:noFill/>
            <a:miter lim="800000"/>
            <a:headEnd/>
            <a:tailEnd/>
          </a:ln>
        </p:spPr>
        <p:txBody>
          <a:bodyPr>
            <a:spAutoFit/>
          </a:bodyPr>
          <a:lstStyle/>
          <a:p>
            <a:r>
              <a:rPr lang="en-US" sz="2400" u="sng" dirty="0"/>
              <a:t>Project Authorization SASB Approvals Dec2020 &amp; Feb2021</a:t>
            </a:r>
            <a:endParaRPr lang="en-US" sz="2400" dirty="0"/>
          </a:p>
          <a:p>
            <a:pPr>
              <a:lnSpc>
                <a:spcPct val="80000"/>
              </a:lnSpc>
              <a:spcBef>
                <a:spcPct val="20000"/>
              </a:spcBef>
            </a:pPr>
            <a:endParaRPr lang="en-US" b="1" dirty="0"/>
          </a:p>
          <a:p>
            <a:pPr lvl="0"/>
            <a:r>
              <a:rPr lang="en-US" b="1" dirty="0"/>
              <a:t>Seven IEEE 802 Projects have been approved</a:t>
            </a:r>
            <a:endParaRPr lang="en-US" dirty="0"/>
          </a:p>
          <a:p>
            <a:pPr lvl="0"/>
            <a:endParaRPr lang="en-US" b="1" dirty="0"/>
          </a:p>
          <a:p>
            <a:endParaRPr lang="en-US" sz="2400" b="1" u="sng" dirty="0"/>
          </a:p>
          <a:p>
            <a:endParaRPr lang="en-US" sz="2400" b="1" u="sng" dirty="0"/>
          </a:p>
          <a:p>
            <a:r>
              <a:rPr lang="en-US" sz="2400" u="sng" dirty="0"/>
              <a:t>SASB Standards Ratifications in Dec2020 &amp; Feb2021</a:t>
            </a:r>
          </a:p>
          <a:p>
            <a:endParaRPr lang="en-US" b="1" dirty="0"/>
          </a:p>
          <a:p>
            <a:pPr lvl="0"/>
            <a:r>
              <a:rPr lang="en-US" b="1" dirty="0"/>
              <a:t>Five IEEE 802 Projects have been ratified and published</a:t>
            </a:r>
            <a:endParaRPr lang="en-US" dirty="0"/>
          </a:p>
        </p:txBody>
      </p:sp>
      <p:sp>
        <p:nvSpPr>
          <p:cNvPr id="6148" name="Rectangle 3"/>
          <p:cNvSpPr>
            <a:spLocks noGrp="1" noChangeArrowheads="1"/>
          </p:cNvSpPr>
          <p:nvPr>
            <p:ph type="title"/>
          </p:nvPr>
        </p:nvSpPr>
        <p:spPr>
          <a:xfrm>
            <a:off x="1524000" y="0"/>
            <a:ext cx="9144000" cy="1143000"/>
          </a:xfrm>
        </p:spPr>
        <p:txBody>
          <a:bodyPr/>
          <a:lstStyle/>
          <a:p>
            <a:pPr eaLnBrk="1" hangingPunct="1"/>
            <a:r>
              <a:rPr lang="en-US" sz="4000" dirty="0"/>
              <a:t>5.03 SA Standards Board Actions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12</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1905000" y="1981200"/>
            <a:ext cx="8382000" cy="4114800"/>
          </a:xfrm>
        </p:spPr>
        <p:txBody>
          <a:bodyPr/>
          <a:lstStyle/>
          <a:p>
            <a:pPr eaLnBrk="1" hangingPunct="1">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03DEC	Approve P802.15.9ma to sponsor ballot	12/00/00/01	pass</a:t>
            </a:r>
          </a:p>
          <a:p>
            <a:pPr eaLnBrk="1" hangingPunct="1">
              <a:buFont typeface="+mj-lt"/>
              <a:buAutoNum type="arabicParenR"/>
              <a:tabLst>
                <a:tab pos="1141413" algn="l"/>
              </a:tabLst>
            </a:pPr>
            <a:r>
              <a:rPr lang="en-US" sz="1600" dirty="0"/>
              <a:t>13JAN	Approve 05/18 March plenary open/close	09/00/00/04	pass</a:t>
            </a:r>
          </a:p>
          <a:p>
            <a:pPr eaLnBrk="1" hangingPunct="1">
              <a:buFont typeface="+mj-lt"/>
              <a:buAutoNum type="arabicParenR"/>
              <a:tabLst>
                <a:tab pos="1141413" algn="l"/>
              </a:tabLst>
            </a:pPr>
            <a:r>
              <a:rPr lang="en-US" sz="1600" dirty="0"/>
              <a:t>12FEB	</a:t>
            </a:r>
            <a:r>
              <a:rPr lang="en-US" sz="1200" dirty="0"/>
              <a:t>APP ITU-R WP5A M.1450-M.1801 submissions	</a:t>
            </a:r>
            <a:r>
              <a:rPr lang="en-US" sz="1600" dirty="0"/>
              <a:t>09/00/02/02	pass</a:t>
            </a:r>
          </a:p>
          <a:p>
            <a:pPr eaLnBrk="1" hangingPunct="1">
              <a:buFont typeface="+mj-lt"/>
              <a:buAutoNum type="arabicParenR"/>
              <a:tabLst>
                <a:tab pos="1141413" algn="l"/>
              </a:tabLst>
            </a:pPr>
            <a:r>
              <a:rPr lang="en-US" sz="1600" dirty="0"/>
              <a:t>22OCT	Approve 802 LMSC P&amp;P update	12/00/00/01	pass</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13</a:t>
            </a:fld>
            <a:endParaRPr lang="en-US"/>
          </a:p>
        </p:txBody>
      </p:sp>
      <p:sp>
        <p:nvSpPr>
          <p:cNvPr id="7" name="Title 1"/>
          <p:cNvSpPr>
            <a:spLocks noGrp="1"/>
          </p:cNvSpPr>
          <p:nvPr>
            <p:ph type="title"/>
          </p:nvPr>
        </p:nvSpPr>
        <p:spPr>
          <a:xfrm>
            <a:off x="1981200" y="14177"/>
            <a:ext cx="7772400" cy="1143000"/>
          </a:xfrm>
        </p:spPr>
        <p:txBody>
          <a:bodyPr/>
          <a:lstStyle/>
          <a:p>
            <a:r>
              <a:rPr lang="en-US" dirty="0"/>
              <a:t>5.05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1581929656"/>
              </p:ext>
            </p:extLst>
          </p:nvPr>
        </p:nvGraphicFramePr>
        <p:xfrm>
          <a:off x="1066800" y="990600"/>
          <a:ext cx="9982200" cy="4893680"/>
        </p:xfrm>
        <a:graphic>
          <a:graphicData uri="http://schemas.openxmlformats.org/drawingml/2006/table">
            <a:tbl>
              <a:tblPr>
                <a:tableStyleId>{5C22544A-7EE6-4342-B048-85BDC9FD1C3A}</a:tableStyleId>
              </a:tblPr>
              <a:tblGrid>
                <a:gridCol w="3776838">
                  <a:extLst>
                    <a:ext uri="{9D8B030D-6E8A-4147-A177-3AD203B41FA5}">
                      <a16:colId xmlns:a16="http://schemas.microsoft.com/office/drawing/2014/main" val="20000"/>
                    </a:ext>
                  </a:extLst>
                </a:gridCol>
                <a:gridCol w="1694138">
                  <a:extLst>
                    <a:ext uri="{9D8B030D-6E8A-4147-A177-3AD203B41FA5}">
                      <a16:colId xmlns:a16="http://schemas.microsoft.com/office/drawing/2014/main" val="20001"/>
                    </a:ext>
                  </a:extLst>
                </a:gridCol>
                <a:gridCol w="4511224">
                  <a:extLst>
                    <a:ext uri="{9D8B030D-6E8A-4147-A177-3AD203B41FA5}">
                      <a16:colId xmlns:a16="http://schemas.microsoft.com/office/drawing/2014/main" val="20002"/>
                    </a:ext>
                  </a:extLst>
                </a:gridCol>
              </a:tblGrid>
              <a:tr h="225755">
                <a:tc gridSpan="3">
                  <a:txBody>
                    <a:bodyPr/>
                    <a:lstStyle/>
                    <a:p>
                      <a:pPr algn="l" fontAlgn="ctr"/>
                      <a:r>
                        <a:rPr lang="en-US" sz="1600" u="none" strike="noStrike" dirty="0">
                          <a:effectLst/>
                          <a:latin typeface="+mj-lt"/>
                        </a:rPr>
                        <a:t>IEEE 802 Executive Committee Members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200" u="none" strike="noStrike">
                          <a:effectLst/>
                          <a:latin typeface="+mj-lt"/>
                        </a:rPr>
                        <a:t>Position</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Name</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Affiliation</a:t>
                      </a:r>
                      <a:endParaRPr lang="en-US" sz="12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200" u="none" strike="noStrike" dirty="0">
                          <a:effectLst/>
                          <a:latin typeface="+mj-lt"/>
                        </a:rPr>
                        <a:t>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Paul Nikolich</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Self,  HPE, Huawei, </a:t>
                      </a:r>
                      <a:r>
                        <a:rPr lang="en-US" sz="1200" u="none" strike="sngStrike" baseline="0" dirty="0" err="1">
                          <a:effectLst/>
                          <a:latin typeface="+mj-lt"/>
                        </a:rPr>
                        <a:t>Itron</a:t>
                      </a:r>
                      <a:r>
                        <a:rPr lang="en-US" sz="1200" u="none" strike="sngStrike" baseline="0" dirty="0">
                          <a:effectLst/>
                          <a:latin typeface="+mj-lt"/>
                        </a:rPr>
                        <a:t>,</a:t>
                      </a:r>
                      <a:r>
                        <a:rPr lang="en-US" sz="1200" u="none" strike="noStrike" dirty="0">
                          <a:effectLst/>
                          <a:latin typeface="+mj-lt"/>
                        </a:rPr>
                        <a:t> YAS BBV</a:t>
                      </a:r>
                      <a:endParaRPr lang="en-US" sz="1200" u="none" strike="noStrike" baseline="0" dirty="0">
                        <a:effectLst/>
                        <a:latin typeface="+mj-lt"/>
                      </a:endParaRPr>
                    </a:p>
                    <a:p>
                      <a:pPr algn="l" fontAlgn="ctr"/>
                      <a:r>
                        <a:rPr lang="en-US" sz="1200" u="none" strike="noStrike" baseline="0" dirty="0">
                          <a:effectLst/>
                          <a:latin typeface="+mj-lt"/>
                        </a:rPr>
                        <a:t>Origin Wireless, </a:t>
                      </a:r>
                      <a:r>
                        <a:rPr lang="en-US" sz="1200" u="none" strike="noStrike" baseline="0" dirty="0" err="1">
                          <a:effectLst/>
                          <a:latin typeface="+mj-lt"/>
                        </a:rPr>
                        <a:t>Wyebot</a:t>
                      </a:r>
                      <a:r>
                        <a:rPr lang="en-US" sz="1200" u="none" strike="noStrike" baseline="0" dirty="0">
                          <a:effectLst/>
                          <a:latin typeface="+mj-lt"/>
                        </a:rPr>
                        <a:t>, </a:t>
                      </a:r>
                      <a:r>
                        <a:rPr lang="en-US" sz="1200" u="none" strike="sngStrike" baseline="0" dirty="0" err="1">
                          <a:effectLst/>
                          <a:latin typeface="+mj-lt"/>
                        </a:rPr>
                        <a:t>octoScope</a:t>
                      </a:r>
                      <a:endParaRPr lang="en-US" sz="1200" b="0" i="0" u="none" strike="sngStrike" baseline="0"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200" u="none" strike="noStrike" dirty="0">
                          <a:effectLst/>
                          <a:latin typeface="+mj-lt"/>
                        </a:rPr>
                        <a:t>First Vice 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James P. K. </a:t>
                      </a:r>
                      <a:r>
                        <a:rPr lang="en-US" sz="1200" u="none" strike="noStrike" dirty="0" err="1">
                          <a:effectLst/>
                          <a:latin typeface="+mj-lt"/>
                        </a:rPr>
                        <a:t>Gilb</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General Atomics Aeronautical Systems, Inc., Univ of San Diego</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2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EthAirNet</a:t>
                      </a:r>
                      <a:r>
                        <a:rPr lang="en-US" sz="12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200" u="none" strike="noStrike">
                          <a:effectLst/>
                          <a:latin typeface="+mj-lt"/>
                        </a:rPr>
                        <a:t>Treasurer</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George Zimmerman</a:t>
                      </a:r>
                    </a:p>
                  </a:txBody>
                  <a:tcPr marL="9081" marR="9081" marT="9080" marB="0" anchor="ctr">
                    <a:noFill/>
                  </a:tcPr>
                </a:tc>
                <a:tc>
                  <a:txBody>
                    <a:bodyPr/>
                    <a:lstStyle/>
                    <a:p>
                      <a:pPr algn="l" fontAlgn="ctr"/>
                      <a:r>
                        <a:rPr lang="en-US" sz="1200" b="0" i="0" u="none" strike="noStrike" dirty="0">
                          <a:effectLst/>
                          <a:latin typeface="+mj-lt"/>
                        </a:rPr>
                        <a:t>CME Consulting, Analog Devices, Marvell, Cisco Systems, CommScope, Sen </a:t>
                      </a:r>
                      <a:r>
                        <a:rPr lang="en-US" sz="1200" b="0" i="0" u="none" strike="noStrike" dirty="0" err="1">
                          <a:effectLst/>
                          <a:latin typeface="+mj-lt"/>
                        </a:rPr>
                        <a:t>Tekse</a:t>
                      </a:r>
                      <a:r>
                        <a:rPr lang="en-US" sz="1200" b="0" i="0" u="none" strike="noStrike" dirty="0">
                          <a:effectLst/>
                          <a:latin typeface="+mj-lt"/>
                        </a:rPr>
                        <a:t> LLC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200" u="none" strike="noStrike">
                          <a:effectLst/>
                          <a:latin typeface="+mj-lt"/>
                        </a:rPr>
                        <a:t>Recording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John </a:t>
                      </a:r>
                      <a:r>
                        <a:rPr lang="en-US" sz="1200" u="none" strike="noStrike" dirty="0" err="1">
                          <a:effectLst/>
                          <a:latin typeface="+mj-lt"/>
                        </a:rPr>
                        <a:t>D'Ambrosia</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Futurewei</a:t>
                      </a:r>
                      <a:r>
                        <a:rPr lang="en-US" sz="12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200" u="none" strike="noStrike">
                          <a:effectLst/>
                          <a:latin typeface="+mj-lt"/>
                        </a:rPr>
                        <a:t>Executive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Jon </a:t>
                      </a:r>
                      <a:r>
                        <a:rPr lang="en-US" sz="1200" u="none" strike="noStrike" dirty="0" err="1">
                          <a:effectLst/>
                          <a:latin typeface="+mj-lt"/>
                        </a:rPr>
                        <a:t>Rosdahl</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Qualcomm</a:t>
                      </a:r>
                      <a:r>
                        <a:rPr lang="en-US" sz="1200" b="0" i="0" u="none" strike="noStrike" baseline="0" dirty="0">
                          <a:effectLst/>
                          <a:latin typeface="+mj-lt"/>
                        </a:rPr>
                        <a:t> Technologies, 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200" u="none" strike="noStrike" dirty="0">
                          <a:effectLst/>
                          <a:latin typeface="+mj-lt"/>
                        </a:rPr>
                        <a:t>P802.1 High Level Interface (HILI)</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Glenn Parsons</a:t>
                      </a:r>
                    </a:p>
                  </a:txBody>
                  <a:tcPr marL="9081" marR="9081" marT="9080" marB="0" anchor="ctr">
                    <a:noFill/>
                  </a:tcPr>
                </a:tc>
                <a:tc>
                  <a:txBody>
                    <a:bodyPr/>
                    <a:lstStyle/>
                    <a:p>
                      <a:pPr algn="l" fontAlgn="ctr"/>
                      <a:r>
                        <a:rPr lang="en-US" sz="12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200" u="none" strike="noStrike" dirty="0">
                          <a:effectLst/>
                          <a:latin typeface="+mj-lt"/>
                        </a:rPr>
                        <a:t>P802.3 Ethernet</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David Law</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Hewlett Packard Enterprise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200" u="none" strike="noStrike">
                          <a:effectLst/>
                          <a:latin typeface="+mj-lt"/>
                        </a:rPr>
                        <a:t>P802.11 Wireless Local Area Network (WLAN)</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Dorothy Stanley</a:t>
                      </a:r>
                    </a:p>
                  </a:txBody>
                  <a:tcPr marL="9081" marR="9081" marT="9080" marB="0" anchor="ctr">
                    <a:noFill/>
                  </a:tcPr>
                </a:tc>
                <a:tc>
                  <a:txBody>
                    <a:bodyPr/>
                    <a:lstStyle/>
                    <a:p>
                      <a:pPr algn="l" fontAlgn="ctr"/>
                      <a:r>
                        <a:rPr lang="en-US" sz="12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200" u="none" strike="noStrike" dirty="0">
                          <a:effectLst/>
                          <a:latin typeface="+mj-lt"/>
                        </a:rPr>
                        <a:t>P802.15 Wireless Specialty Networks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Pat Kinney</a:t>
                      </a:r>
                    </a:p>
                  </a:txBody>
                  <a:tcPr marL="9081" marR="9081" marT="9080" marB="0" anchor="ctr">
                    <a:noFill/>
                  </a:tcPr>
                </a:tc>
                <a:tc>
                  <a:txBody>
                    <a:bodyPr/>
                    <a:lstStyle/>
                    <a:p>
                      <a:pPr algn="l" fontAlgn="ctr"/>
                      <a:r>
                        <a:rPr lang="en-US" sz="1200" u="none" strike="noStrike" dirty="0">
                          <a:effectLst/>
                          <a:latin typeface="+mj-lt"/>
                        </a:rPr>
                        <a:t>Kinney Consulting, LLC.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200" u="none" strike="noStrike" dirty="0">
                          <a:effectLst/>
                          <a:latin typeface="+mj-lt"/>
                        </a:rPr>
                        <a:t>P802.18 Radio Regulatory TAG</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Jay Holcomb</a:t>
                      </a:r>
                    </a:p>
                  </a:txBody>
                  <a:tcPr marL="9081" marR="9081" marT="9080" marB="0" anchor="ctr">
                    <a:noFill/>
                  </a:tcPr>
                </a:tc>
                <a:tc>
                  <a:txBody>
                    <a:bodyPr/>
                    <a:lstStyle/>
                    <a:p>
                      <a:pPr algn="l" fontAlgn="ctr"/>
                      <a:r>
                        <a:rPr lang="en-US" sz="1200" b="0" i="0" u="none" strike="noStrike" dirty="0" err="1">
                          <a:effectLst/>
                          <a:latin typeface="+mj-lt"/>
                        </a:rPr>
                        <a:t>Itron</a:t>
                      </a:r>
                      <a:r>
                        <a:rPr lang="en-US" sz="1200" b="0" i="0" u="none" strike="noStrike" dirty="0">
                          <a:effectLst/>
                          <a:latin typeface="+mj-lt"/>
                        </a:rPr>
                        <a:t> Inc.</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200" u="none" strike="noStrike" dirty="0">
                          <a:effectLst/>
                          <a:latin typeface="+mj-lt"/>
                        </a:rPr>
                        <a:t>P802.19 Wireless Coexistence</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Steve Shellhammer</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Qualcomm</a:t>
                      </a:r>
                      <a:r>
                        <a:rPr lang="en-US" sz="1200" u="none" strike="noStrike" baseline="0" dirty="0">
                          <a:effectLst/>
                          <a:latin typeface="+mj-lt"/>
                        </a:rPr>
                        <a:t> Technologies, </a:t>
                      </a:r>
                      <a:r>
                        <a:rPr lang="en-US" sz="1200" u="none" strike="noStrike" dirty="0">
                          <a:effectLst/>
                          <a:latin typeface="+mj-lt"/>
                        </a:rPr>
                        <a:t>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200" u="none" strike="noStrike" dirty="0">
                          <a:effectLst/>
                          <a:latin typeface="+mj-lt"/>
                        </a:rPr>
                        <a:t>P802.24 Vertical</a:t>
                      </a:r>
                      <a:r>
                        <a:rPr lang="en-US" sz="1200" u="none" strike="noStrike" baseline="0" dirty="0">
                          <a:effectLst/>
                          <a:latin typeface="+mj-lt"/>
                        </a:rPr>
                        <a:t> Network Applications</a:t>
                      </a:r>
                      <a:r>
                        <a:rPr lang="en-US" sz="1200" u="none" strike="noStrike" dirty="0">
                          <a:effectLst/>
                          <a:latin typeface="+mj-lt"/>
                        </a:rPr>
                        <a:t> TAG</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Tim</a:t>
                      </a:r>
                      <a:r>
                        <a:rPr lang="en-US" sz="1200" u="none" strike="noStrike" baseline="0" dirty="0">
                          <a:effectLst/>
                          <a:latin typeface="+mj-lt"/>
                        </a:rPr>
                        <a:t> </a:t>
                      </a:r>
                      <a:r>
                        <a:rPr lang="en-US" sz="1200" u="none" strike="noStrike" dirty="0">
                          <a:effectLst/>
                          <a:latin typeface="+mj-lt"/>
                        </a:rPr>
                        <a:t>Godfrey</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200" u="none" strike="noStrike" dirty="0">
                          <a:effectLst/>
                          <a:latin typeface="+mj-lt"/>
                        </a:rPr>
                        <a:t>Member Emeritus</a:t>
                      </a:r>
                    </a:p>
                    <a:p>
                      <a:pPr algn="l" fontAlgn="ctr"/>
                      <a:r>
                        <a:rPr lang="en-US" sz="1200" u="none" strike="noStrike" dirty="0">
                          <a:effectLst/>
                          <a:latin typeface="+mj-lt"/>
                        </a:rPr>
                        <a:t>Member Emeritus</a:t>
                      </a:r>
                    </a:p>
                  </a:txBody>
                  <a:tcPr marL="9081" marR="9081" marT="9080" marB="0" anchor="ctr">
                    <a:noFill/>
                  </a:tcPr>
                </a:tc>
                <a:tc>
                  <a:txBody>
                    <a:bodyPr/>
                    <a:lstStyle/>
                    <a:p>
                      <a:pPr algn="l" fontAlgn="ctr"/>
                      <a:r>
                        <a:rPr lang="en-US" sz="1200" u="none" strike="noStrike" dirty="0">
                          <a:effectLst/>
                          <a:latin typeface="+mj-lt"/>
                        </a:rPr>
                        <a:t>Geoff Thompson</a:t>
                      </a:r>
                    </a:p>
                    <a:p>
                      <a:pPr algn="l" fontAlgn="ctr"/>
                      <a:r>
                        <a:rPr lang="en-US" sz="1200" b="0" i="0" u="none" strike="noStrike" dirty="0">
                          <a:effectLst/>
                          <a:latin typeface="+mj-lt"/>
                        </a:rPr>
                        <a:t>Clint Chaplin</a:t>
                      </a:r>
                    </a:p>
                  </a:txBody>
                  <a:tcPr marL="9081" marR="9081" marT="9080" marB="0" anchor="ctr">
                    <a:noFill/>
                  </a:tcPr>
                </a:tc>
                <a:tc>
                  <a:txBody>
                    <a:bodyPr/>
                    <a:lstStyle/>
                    <a:p>
                      <a:pPr algn="l" fontAlgn="ctr"/>
                      <a:r>
                        <a:rPr lang="en-US" sz="1200" u="none" strike="noStrike" dirty="0">
                          <a:effectLst/>
                          <a:latin typeface="+mj-lt"/>
                        </a:rPr>
                        <a:t>Self, </a:t>
                      </a:r>
                      <a:r>
                        <a:rPr lang="en-US" sz="1200" u="none" strike="noStrike" dirty="0" err="1">
                          <a:effectLst/>
                          <a:latin typeface="+mj-lt"/>
                        </a:rPr>
                        <a:t>GraCaSI</a:t>
                      </a:r>
                      <a:r>
                        <a:rPr lang="en-US" sz="1200" u="none" strike="noStrike" dirty="0">
                          <a:effectLst/>
                          <a:latin typeface="+mj-lt"/>
                        </a:rPr>
                        <a:t> Standards Advisors</a:t>
                      </a:r>
                    </a:p>
                    <a:p>
                      <a:pPr algn="l" fontAlgn="ctr"/>
                      <a:r>
                        <a:rPr lang="en-US" sz="12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200" u="none" strike="noStrike" dirty="0">
                        <a:effectLst/>
                        <a:latin typeface="+mj-lt"/>
                      </a:endParaRPr>
                    </a:p>
                  </a:txBody>
                  <a:tcPr marL="9081" marR="9081" marT="9080" marB="0" anchor="ctr">
                    <a:noFill/>
                  </a:tcPr>
                </a:tc>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ctr"/>
                      <a:endParaRPr lang="en-US" sz="12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b"/>
                      <a:endParaRPr lang="en-US" sz="1200" b="0" i="0" u="none" strike="noStrike" dirty="0">
                        <a:effectLst/>
                        <a:latin typeface="+mj-lt"/>
                      </a:endParaRPr>
                    </a:p>
                  </a:txBody>
                  <a:tcPr marL="9081" marR="9081" marT="9080" marB="0" anchor="b">
                    <a:noFill/>
                  </a:tcPr>
                </a:tc>
                <a:tc>
                  <a:txBody>
                    <a:bodyPr/>
                    <a:lstStyle/>
                    <a:p>
                      <a:pPr algn="l" fontAlgn="b"/>
                      <a:endParaRPr lang="en-US" sz="12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600" u="none" strike="noStrike" dirty="0">
                          <a:effectLst/>
                          <a:latin typeface="+mj-lt"/>
                        </a:rPr>
                        <a:t>Hibernating Working Groups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2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200" u="none" strike="noStrike" dirty="0">
                          <a:effectLst/>
                          <a:latin typeface="+mj-lt"/>
                        </a:rPr>
                        <a:t>P802.16 Broadband Wireless Access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err="1">
                          <a:effectLst/>
                          <a:latin typeface="+mj-lt"/>
                        </a:rPr>
                        <a:t>EthAirNet</a:t>
                      </a:r>
                      <a:r>
                        <a:rPr lang="en-US" sz="1200" u="none" strike="noStrike" dirty="0">
                          <a:effectLst/>
                          <a:latin typeface="+mj-lt"/>
                        </a:rPr>
                        <a:t> Associates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200" u="none" strike="noStrike" dirty="0">
                          <a:effectLst/>
                          <a:latin typeface="+mj-lt"/>
                        </a:rPr>
                        <a:t>P802.21 Media-independent Handover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Subir Das</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baseline="0" dirty="0" err="1">
                          <a:effectLst/>
                          <a:latin typeface="+mj-lt"/>
                        </a:rPr>
                        <a:t>Perspecta</a:t>
                      </a:r>
                      <a:r>
                        <a:rPr lang="en-US" sz="1200" b="0" i="0" u="none" strike="noStrike" baseline="0" dirty="0">
                          <a:effectLst/>
                          <a:latin typeface="+mj-lt"/>
                        </a:rPr>
                        <a:t> Labs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200" u="none" strike="noStrike" dirty="0">
                          <a:effectLst/>
                          <a:latin typeface="+mj-lt"/>
                        </a:rPr>
                        <a:t>P802.22 Wireless Regional Area Networks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Apurva </a:t>
                      </a:r>
                      <a:r>
                        <a:rPr lang="en-US" sz="1200" u="none" strike="noStrike" dirty="0" err="1">
                          <a:effectLst/>
                          <a:latin typeface="+mj-lt"/>
                        </a:rPr>
                        <a:t>Mody</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A5 Systems, </a:t>
                      </a:r>
                      <a:r>
                        <a:rPr lang="en-US" sz="1200" u="none" strike="noStrike" dirty="0" err="1">
                          <a:effectLst/>
                          <a:latin typeface="+mj-lt"/>
                        </a:rPr>
                        <a:t>AiRANACULUS</a:t>
                      </a:r>
                      <a:r>
                        <a:rPr lang="en-US" sz="1200" u="none" strike="noStrike" dirty="0">
                          <a:effectLst/>
                          <a:latin typeface="+mj-lt"/>
                        </a:rPr>
                        <a:t>, White Space Alliance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09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14</a:t>
            </a:fld>
            <a:endParaRPr lang="en-US"/>
          </a:p>
        </p:txBody>
      </p:sp>
    </p:spTree>
    <p:extLst>
      <p:ext uri="{BB962C8B-B14F-4D97-AF65-F5344CB8AC3E}">
        <p14:creationId xmlns:p14="http://schemas.microsoft.com/office/powerpoint/2010/main" val="1781827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15</a:t>
            </a:fld>
            <a:endParaRPr lang="en-US"/>
          </a:p>
        </p:txBody>
      </p:sp>
      <p:sp>
        <p:nvSpPr>
          <p:cNvPr id="9219" name="Rectangle 2"/>
          <p:cNvSpPr>
            <a:spLocks noGrp="1" noChangeArrowheads="1"/>
          </p:cNvSpPr>
          <p:nvPr>
            <p:ph type="title"/>
          </p:nvPr>
        </p:nvSpPr>
        <p:spPr/>
        <p:txBody>
          <a:bodyPr/>
          <a:lstStyle/>
          <a:p>
            <a:pPr eaLnBrk="1" hangingPunct="1"/>
            <a:r>
              <a:rPr lang="en-US" dirty="0"/>
              <a:t>5.06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a:t>
            </a:r>
            <a:r>
              <a:rPr lang="en-US" sz="1600" dirty="0" err="1"/>
              <a:t>tbd</a:t>
            </a:r>
            <a:r>
              <a:rPr lang="en-US" sz="1600" dirty="0"/>
              <a:t>.</a:t>
            </a:r>
          </a:p>
          <a:p>
            <a:pPr eaLnBrk="1" hangingPunct="1">
              <a:buFont typeface="+mj-lt"/>
              <a:buAutoNum type="arabicPeriod"/>
            </a:pPr>
            <a:r>
              <a:rPr lang="en-US" sz="1600" dirty="0"/>
              <a:t>802.03: none.</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none.</a:t>
            </a:r>
          </a:p>
          <a:p>
            <a:pPr eaLnBrk="1" hangingPunct="1">
              <a:buFont typeface="+mj-lt"/>
              <a:buAutoNum type="arabicPeriod"/>
            </a:pPr>
            <a:r>
              <a:rPr lang="en-US" sz="1600" dirty="0"/>
              <a:t>802.19: none.</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16</a:t>
            </a:fld>
            <a:endParaRPr lang="en-US"/>
          </a:p>
        </p:txBody>
      </p:sp>
      <p:sp>
        <p:nvSpPr>
          <p:cNvPr id="10243" name="Rectangle 2"/>
          <p:cNvSpPr>
            <a:spLocks noGrp="1" noChangeArrowheads="1"/>
          </p:cNvSpPr>
          <p:nvPr>
            <p:ph type="title"/>
          </p:nvPr>
        </p:nvSpPr>
        <p:spPr/>
        <p:txBody>
          <a:bodyPr/>
          <a:lstStyle/>
          <a:p>
            <a:pPr eaLnBrk="1" hangingPunct="1"/>
            <a:r>
              <a:rPr lang="en-US" dirty="0"/>
              <a:t>5.07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a:t>
            </a:r>
            <a:r>
              <a:rPr lang="en-US" sz="1600" dirty="0" err="1"/>
              <a:t>tbd</a:t>
            </a:r>
            <a:r>
              <a:rPr lang="en-US" sz="1600" dirty="0"/>
              <a:t>.</a:t>
            </a:r>
          </a:p>
          <a:p>
            <a:pPr eaLnBrk="1" hangingPunct="1">
              <a:buFont typeface="+mj-lt"/>
              <a:buAutoNum type="arabicPeriod"/>
            </a:pPr>
            <a:r>
              <a:rPr lang="en-US" sz="1600" dirty="0"/>
              <a:t>802.03: P802.3cv Power over Ethernet (Maintenance #15) (conditional), P802.3ct 100 Gb/s over DWDM systems (conditional)</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none.</a:t>
            </a:r>
          </a:p>
          <a:p>
            <a:pPr eaLnBrk="1" hangingPunct="1">
              <a:buFont typeface="+mj-lt"/>
              <a:buAutoNum type="arabicPeriod"/>
            </a:pPr>
            <a:r>
              <a:rPr lang="en-US" sz="1600" dirty="0"/>
              <a:t>802.19: none.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17</a:t>
            </a:fld>
            <a:endParaRPr lang="en-US"/>
          </a:p>
        </p:txBody>
      </p:sp>
      <p:sp>
        <p:nvSpPr>
          <p:cNvPr id="8" name="Slide Number Placeholder 5"/>
          <p:cNvSpPr txBox="1">
            <a:spLocks/>
          </p:cNvSpPr>
          <p:nvPr/>
        </p:nvSpPr>
        <p:spPr bwMode="auto">
          <a:xfrm>
            <a:off x="8077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a:pPr>
                <a:defRPr/>
              </a:pPr>
              <a:t>17</a:t>
            </a:fld>
            <a:endParaRPr lang="en-US"/>
          </a:p>
        </p:txBody>
      </p:sp>
      <p:sp>
        <p:nvSpPr>
          <p:cNvPr id="9" name="Rectangle 2"/>
          <p:cNvSpPr>
            <a:spLocks noGrp="1" noChangeArrowheads="1"/>
          </p:cNvSpPr>
          <p:nvPr>
            <p:ph type="title"/>
          </p:nvPr>
        </p:nvSpPr>
        <p:spPr>
          <a:xfrm>
            <a:off x="2209800" y="609600"/>
            <a:ext cx="7772400" cy="1143000"/>
          </a:xfrm>
        </p:spPr>
        <p:txBody>
          <a:bodyPr/>
          <a:lstStyle/>
          <a:p>
            <a:pPr eaLnBrk="1" hangingPunct="1"/>
            <a:r>
              <a:rPr lang="en-US" dirty="0"/>
              <a:t>5.08 Draft Documents </a:t>
            </a:r>
            <a:br>
              <a:rPr lang="en-US" dirty="0"/>
            </a:br>
            <a:r>
              <a:rPr lang="en-US" dirty="0"/>
              <a:t>for EC to consider</a:t>
            </a:r>
          </a:p>
        </p:txBody>
      </p:sp>
      <p:sp>
        <p:nvSpPr>
          <p:cNvPr id="10" name="Rectangle 3"/>
          <p:cNvSpPr txBox="1">
            <a:spLocks noChangeArrowheads="1"/>
          </p:cNvSpPr>
          <p:nvPr/>
        </p:nvSpPr>
        <p:spPr bwMode="auto">
          <a:xfrm>
            <a:off x="2209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a:t>
            </a:r>
            <a:r>
              <a:rPr lang="en-US" sz="1600" kern="0" dirty="0" err="1"/>
              <a:t>tbd</a:t>
            </a:r>
            <a:r>
              <a:rPr lang="en-US" sz="1600" kern="0" dirty="0"/>
              <a:t>.</a:t>
            </a:r>
          </a:p>
          <a:p>
            <a:pPr eaLnBrk="1" hangingPunct="1">
              <a:buFont typeface="+mj-lt"/>
              <a:buAutoNum type="arabicPeriod"/>
            </a:pPr>
            <a:r>
              <a:rPr lang="en-US" sz="1600" kern="0" dirty="0"/>
              <a:t>802.01: </a:t>
            </a:r>
            <a:r>
              <a:rPr lang="en-US" sz="1600" kern="0" dirty="0" err="1"/>
              <a:t>tbd</a:t>
            </a:r>
            <a:r>
              <a:rPr lang="en-US" sz="1600" kern="0" dirty="0"/>
              <a:t>.</a:t>
            </a:r>
          </a:p>
          <a:p>
            <a:pPr eaLnBrk="1" hangingPunct="1">
              <a:buFont typeface="+mj-lt"/>
              <a:buAutoNum type="arabicPeriod"/>
            </a:pPr>
            <a:r>
              <a:rPr lang="en-US" sz="1600" kern="0" dirty="0"/>
              <a:t>802.03: Appointment of NFPA NEC CMP 16 liaison officer.</a:t>
            </a:r>
          </a:p>
          <a:p>
            <a:pPr eaLnBrk="1" hangingPunct="1">
              <a:buFont typeface="+mj-lt"/>
              <a:buAutoNum type="arabicPeriod"/>
            </a:pPr>
            <a:r>
              <a:rPr lang="en-US" sz="1600" kern="0" dirty="0"/>
              <a:t>802.11: </a:t>
            </a:r>
            <a:r>
              <a:rPr lang="en-US" sz="1600" kern="0" dirty="0" err="1"/>
              <a:t>tbd</a:t>
            </a:r>
            <a:r>
              <a:rPr lang="en-US" sz="1600" kern="0" dirty="0"/>
              <a:t>.</a:t>
            </a:r>
          </a:p>
          <a:p>
            <a:pPr eaLnBrk="1" hangingPunct="1">
              <a:buFont typeface="+mj-lt"/>
              <a:buAutoNum type="arabicPeriod"/>
            </a:pPr>
            <a:r>
              <a:rPr lang="en-US" sz="1600" kern="0" dirty="0"/>
              <a:t>802.15: none.</a:t>
            </a:r>
          </a:p>
          <a:p>
            <a:pPr eaLnBrk="1" hangingPunct="1">
              <a:buFont typeface="+mj-lt"/>
              <a:buAutoNum type="arabicPeriod"/>
            </a:pPr>
            <a:r>
              <a:rPr lang="en-US" sz="1600" kern="0" dirty="0"/>
              <a:t>802.18: </a:t>
            </a:r>
            <a:r>
              <a:rPr lang="en-US" sz="1600" kern="0" dirty="0" err="1"/>
              <a:t>tbd</a:t>
            </a:r>
            <a:r>
              <a:rPr lang="en-US" sz="1600" kern="0" dirty="0"/>
              <a:t>. </a:t>
            </a:r>
          </a:p>
          <a:p>
            <a:pPr eaLnBrk="1" hangingPunct="1">
              <a:buFont typeface="+mj-lt"/>
              <a:buAutoNum type="arabicPeriod"/>
            </a:pPr>
            <a:r>
              <a:rPr lang="en-US" sz="1600" kern="0" dirty="0"/>
              <a:t>802.19: none.</a:t>
            </a:r>
          </a:p>
          <a:p>
            <a:pPr>
              <a:buFont typeface="+mj-lt"/>
              <a:buAutoNum type="arabicPeriod"/>
            </a:pPr>
            <a:r>
              <a:rPr lang="en-US" sz="1600" kern="0" dirty="0">
                <a:solidFill>
                  <a:schemeClr val="tx2"/>
                </a:solidFill>
              </a:rPr>
              <a:t>802.24: </a:t>
            </a:r>
            <a:r>
              <a:rPr lang="en-US" sz="1600" kern="0" dirty="0" err="1"/>
              <a:t>tbd</a:t>
            </a:r>
            <a:r>
              <a:rPr lang="en-US" sz="1600" kern="0" dirty="0"/>
              <a:t>.</a:t>
            </a:r>
            <a:endParaRPr lang="en-US" sz="1600" dirty="0"/>
          </a:p>
          <a:p>
            <a:pPr>
              <a:buFont typeface="+mj-lt"/>
              <a:buAutoNum type="arabicPeriod"/>
            </a:pPr>
            <a:r>
              <a:rPr lang="en-US" sz="1600" kern="0" dirty="0">
                <a:solidFill>
                  <a:schemeClr val="tx2"/>
                </a:solidFill>
              </a:rPr>
              <a:t>802/JTC1 SC: </a:t>
            </a:r>
            <a:r>
              <a:rPr lang="en-US" sz="1600" kern="0" dirty="0" err="1"/>
              <a:t>tbd</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802/ITU SC: </a:t>
            </a:r>
            <a:r>
              <a:rPr lang="en-US" sz="1600" kern="0" dirty="0" err="1"/>
              <a:t>tbd</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802/IETF SC: </a:t>
            </a:r>
            <a:r>
              <a:rPr lang="en-US" sz="1600" kern="0" dirty="0" err="1"/>
              <a:t>tbd</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802/Wireless Chairs SC: </a:t>
            </a:r>
            <a:r>
              <a:rPr lang="en-US" sz="1600" kern="0" dirty="0" err="1"/>
              <a:t>tbd</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 Public Visibility Standing Committee: </a:t>
            </a:r>
            <a:r>
              <a:rPr lang="en-US" sz="1600" kern="0" dirty="0" err="1"/>
              <a:t>tbd</a:t>
            </a:r>
            <a:r>
              <a:rPr lang="en-US" sz="1600" kern="0" dirty="0"/>
              <a:t>.</a:t>
            </a:r>
            <a:endParaRPr lang="en-US" sz="1600" kern="0" dirty="0">
              <a:solidFill>
                <a:schemeClr val="tx2"/>
              </a:solidFill>
            </a:endParaRP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18</a:t>
            </a:fld>
            <a:endParaRPr lang="en-US"/>
          </a:p>
        </p:txBody>
      </p:sp>
      <p:sp>
        <p:nvSpPr>
          <p:cNvPr id="7171" name="Rectangle 2"/>
          <p:cNvSpPr>
            <a:spLocks noGrp="1" noChangeArrowheads="1"/>
          </p:cNvSpPr>
          <p:nvPr>
            <p:ph type="title"/>
          </p:nvPr>
        </p:nvSpPr>
        <p:spPr>
          <a:xfrm>
            <a:off x="2209800" y="0"/>
            <a:ext cx="7772400" cy="1143000"/>
          </a:xfrm>
        </p:spPr>
        <p:txBody>
          <a:bodyPr/>
          <a:lstStyle/>
          <a:p>
            <a:pPr eaLnBrk="1" hangingPunct="1"/>
            <a:r>
              <a:rPr lang="en-US" dirty="0"/>
              <a:t>5.09 Draft PARs to </a:t>
            </a:r>
            <a:r>
              <a:rPr lang="en-US" dirty="0" err="1"/>
              <a:t>NesCom</a:t>
            </a:r>
            <a:endParaRPr lang="en-US" dirty="0"/>
          </a:p>
        </p:txBody>
      </p:sp>
      <p:sp>
        <p:nvSpPr>
          <p:cNvPr id="7172" name="Rectangle 5"/>
          <p:cNvSpPr>
            <a:spLocks noGrp="1" noChangeArrowheads="1"/>
          </p:cNvSpPr>
          <p:nvPr>
            <p:ph type="body" idx="1"/>
          </p:nvPr>
        </p:nvSpPr>
        <p:spPr>
          <a:xfrm>
            <a:off x="838200" y="1371600"/>
            <a:ext cx="10515600" cy="4114800"/>
          </a:xfrm>
        </p:spPr>
        <p:txBody>
          <a:bodyPr/>
          <a:lstStyle/>
          <a:p>
            <a:pPr>
              <a:buFont typeface="+mj-lt"/>
              <a:buAutoNum type="arabicPeriod"/>
            </a:pPr>
            <a:endParaRPr lang="en-US" sz="1800" dirty="0"/>
          </a:p>
          <a:p>
            <a:pPr>
              <a:buFont typeface="+mj-lt"/>
              <a:buAutoNum type="arabicPeriod"/>
            </a:pPr>
            <a:r>
              <a:rPr lang="en-US" sz="1800" dirty="0"/>
              <a:t>P802.1Qdq Amendment: Shaper Parameter Settings for </a:t>
            </a:r>
            <a:r>
              <a:rPr lang="en-US" sz="1800" dirty="0" err="1"/>
              <a:t>Bursty</a:t>
            </a:r>
            <a:r>
              <a:rPr lang="en-US" sz="1800" dirty="0"/>
              <a:t> Traffic requiring Bounded Latency.</a:t>
            </a:r>
          </a:p>
          <a:p>
            <a:pPr>
              <a:buFont typeface="+mj-lt"/>
              <a:buAutoNum type="arabicPeriod"/>
            </a:pPr>
            <a:r>
              <a:rPr lang="en-US" sz="1800" dirty="0"/>
              <a:t>802.1ASdr - Amendment: Inclusive Terminology.</a:t>
            </a:r>
          </a:p>
          <a:p>
            <a:pPr marL="0" indent="0">
              <a:buNone/>
            </a:pPr>
            <a:br>
              <a:rPr lang="en-US" sz="1800" dirty="0"/>
            </a:br>
            <a:endParaRPr lang="en-US" sz="1800" dirty="0"/>
          </a:p>
          <a:p>
            <a:pPr>
              <a:buFont typeface="+mj-lt"/>
              <a:buAutoNum type="arabicPeriod"/>
            </a:pPr>
            <a:r>
              <a:rPr lang="en-US" sz="1800" dirty="0"/>
              <a:t>48 hour maintenance policy PARs</a:t>
            </a:r>
          </a:p>
          <a:p>
            <a:pPr lvl="1">
              <a:buFont typeface="+mj-lt"/>
              <a:buAutoNum type="arabicPeriod"/>
            </a:pPr>
            <a:r>
              <a:rPr lang="en-US" sz="1400" dirty="0" err="1"/>
              <a:t>tbd</a:t>
            </a:r>
            <a:r>
              <a:rPr lang="en-US" sz="1400" dirty="0"/>
              <a:t>.</a:t>
            </a:r>
          </a:p>
          <a:p>
            <a:pPr marL="0" indent="0">
              <a:buNone/>
            </a:pPr>
            <a:endParaRPr lang="en-US" sz="1800" dirty="0"/>
          </a:p>
          <a:p>
            <a:pPr marL="0" indent="0">
              <a:buNone/>
            </a:pPr>
            <a:r>
              <a:rPr lang="en-US" sz="1800" dirty="0"/>
              <a:t>PAR withdrawal requests: </a:t>
            </a:r>
          </a:p>
          <a:p>
            <a:pPr>
              <a:buFont typeface="+mj-lt"/>
              <a:buAutoNum type="arabicPeriod"/>
            </a:pPr>
            <a:r>
              <a:rPr lang="en-US" sz="1800" dirty="0"/>
              <a:t>none </a:t>
            </a:r>
            <a:endParaRPr lang="en-US" sz="3600" dirty="0"/>
          </a:p>
          <a:p>
            <a:pPr eaLnBrk="1" hangingPunct="1">
              <a:buFont typeface="+mj-lt"/>
              <a:buAutoNum type="arabicPeriod"/>
            </a:pPr>
            <a:endParaRPr lang="en-US"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7772400" cy="685800"/>
          </a:xfrm>
        </p:spPr>
        <p:txBody>
          <a:bodyPr/>
          <a:lstStyle/>
          <a:p>
            <a:r>
              <a:rPr lang="en-US" dirty="0"/>
              <a:t>5.10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54222786"/>
              </p:ext>
            </p:extLst>
          </p:nvPr>
        </p:nvGraphicFramePr>
        <p:xfrm>
          <a:off x="914400" y="990601"/>
          <a:ext cx="10515600" cy="5327097"/>
        </p:xfrm>
        <a:graphic>
          <a:graphicData uri="http://schemas.openxmlformats.org/drawingml/2006/table">
            <a:tbl>
              <a:tblPr>
                <a:tableStyleId>{073A0DAA-6AF3-43AB-8588-CEC1D06C72B9}</a:tableStyleId>
              </a:tblPr>
              <a:tblGrid>
                <a:gridCol w="1134037">
                  <a:extLst>
                    <a:ext uri="{9D8B030D-6E8A-4147-A177-3AD203B41FA5}">
                      <a16:colId xmlns:a16="http://schemas.microsoft.com/office/drawing/2014/main" val="20000"/>
                    </a:ext>
                  </a:extLst>
                </a:gridCol>
                <a:gridCol w="4123763">
                  <a:extLst>
                    <a:ext uri="{9D8B030D-6E8A-4147-A177-3AD203B41FA5}">
                      <a16:colId xmlns:a16="http://schemas.microsoft.com/office/drawing/2014/main" val="20001"/>
                    </a:ext>
                  </a:extLst>
                </a:gridCol>
                <a:gridCol w="5257800">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75359">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 </a:t>
                      </a:r>
                      <a:r>
                        <a:rPr lang="en-US" sz="1600" kern="0" dirty="0" err="1">
                          <a:solidFill>
                            <a:schemeClr val="tx1"/>
                          </a:solidFill>
                        </a:rPr>
                        <a:t>tbd</a:t>
                      </a:r>
                      <a:r>
                        <a:rPr lang="en-US" sz="1600" kern="0" dirty="0">
                          <a:solidFill>
                            <a:schemeClr val="tx1"/>
                          </a:solidFill>
                        </a:rPr>
                        <a: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ICAID: IEEE 802 Network Enhancements for the Next Decade IC Activity (</a:t>
                      </a:r>
                      <a:r>
                        <a:rPr lang="en-US" sz="1600" dirty="0" err="1">
                          <a:solidFill>
                            <a:schemeClr val="tx1"/>
                          </a:solidFill>
                        </a:rPr>
                        <a:t>Nendica</a:t>
                      </a:r>
                      <a:r>
                        <a:rPr lang="en-US" sz="1600" dirty="0">
                          <a:solidFill>
                            <a:schemeClr val="tx1"/>
                          </a:solidFill>
                        </a:rPr>
                        <a:t>): expect to seek support at Closing Meeting to extend through September</a:t>
                      </a:r>
                    </a:p>
                    <a:p>
                      <a:pPr marL="285750" marR="0" indent="-285750" algn="l" defTabSz="914400" rtl="0" eaLnBrk="1" fontAlgn="auto" latinLnBrk="0" hangingPunct="1">
                        <a:lnSpc>
                          <a:spcPct val="100000"/>
                        </a:lnSpc>
                        <a:spcBef>
                          <a:spcPts val="0"/>
                        </a:spcBef>
                        <a:spcAft>
                          <a:spcPts val="0"/>
                        </a:spcAft>
                        <a:buClrTx/>
                        <a:buSzTx/>
                        <a:buFontTx/>
                        <a:buChar char="-"/>
                        <a:tabLst/>
                        <a:defRPr/>
                      </a:pPr>
                      <a:endParaRPr lang="en-US" sz="1600" dirty="0">
                        <a:solidFill>
                          <a:schemeClr val="tx1"/>
                        </a:solidFill>
                      </a:endParaRP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Working with SA on joint development agreement with SAE for P802.1DP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9116">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Enhancements to Single Pair Ethernet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Tx/>
                        <a:buChar char="-"/>
                      </a:pPr>
                      <a:r>
                        <a:rPr lang="en-US" sz="1600" dirty="0">
                          <a:solidFill>
                            <a:schemeClr val="tx1"/>
                          </a:solidFill>
                        </a:rPr>
                        <a:t>802.3 Beyond 400 Gb/s Ethernet (1</a:t>
                      </a:r>
                      <a:r>
                        <a:rPr lang="en-US" sz="1600" baseline="30000" dirty="0">
                          <a:solidFill>
                            <a:schemeClr val="tx1"/>
                          </a:solidFill>
                        </a:rPr>
                        <a:t>st</a:t>
                      </a:r>
                      <a:r>
                        <a:rPr lang="en-US" sz="1600" dirty="0">
                          <a:solidFill>
                            <a:schemeClr val="tx1"/>
                          </a:solidFill>
                        </a:rPr>
                        <a:t> recharter)</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ICAID: </a:t>
                      </a:r>
                      <a:r>
                        <a:rPr lang="en-US" sz="1600" baseline="0" dirty="0"/>
                        <a:t>New Ethernet Applications ad hoc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15836">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a:t>
                      </a:r>
                      <a:r>
                        <a:rPr lang="en-US" sz="1600" dirty="0" err="1">
                          <a:solidFill>
                            <a:schemeClr val="tx1"/>
                          </a:solidFill>
                        </a:rPr>
                        <a:t>tbd</a:t>
                      </a:r>
                      <a:r>
                        <a:rPr lang="en-US" sz="16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12713" marR="0" lvl="0" indent="-112713"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Standing Committees</a:t>
                      </a:r>
                    </a:p>
                    <a:p>
                      <a:pPr marL="233363" marR="0" lvl="1" indent="-120650" algn="l" defTabSz="914400" rtl="0" eaLnBrk="1" fontAlgn="auto" latinLnBrk="0" hangingPunct="1">
                        <a:lnSpc>
                          <a:spcPct val="100000"/>
                        </a:lnSpc>
                        <a:spcBef>
                          <a:spcPts val="0"/>
                        </a:spcBef>
                        <a:spcAft>
                          <a:spcPts val="0"/>
                        </a:spcAft>
                        <a:buClrTx/>
                        <a:buSzTx/>
                        <a:buFontTx/>
                        <a:buChar char="-"/>
                        <a:tabLst/>
                        <a:defRPr/>
                      </a:pPr>
                      <a:r>
                        <a:rPr lang="en-US" sz="1600" baseline="0" dirty="0">
                          <a:solidFill>
                            <a:schemeClr val="tx1"/>
                          </a:solidFill>
                        </a:rPr>
                        <a:t>Advanced Access Network Interface (AANI)</a:t>
                      </a:r>
                    </a:p>
                    <a:p>
                      <a:pPr marL="233363" marR="0" lvl="1" indent="-1206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Wireless Next Generation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022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1) an amendment to IEEE Std 802.15.6 for enhanced dependability,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2) an amendment to IEEE Std 802.15.4 for enhanced Ultra Wide-Band (UWB) features,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3) a new standard focused only on UWB devices, and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4) a new standard focused only on Narrow Band (NB) devices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Interest Groups: Link Dependability, UWB</a:t>
                      </a:r>
                      <a:br>
                        <a:rPr lang="en-US" sz="1600" baseline="0" dirty="0">
                          <a:solidFill>
                            <a:schemeClr val="tx1"/>
                          </a:solidFill>
                        </a:rPr>
                      </a:br>
                      <a:r>
                        <a:rPr lang="en-US" sz="1600" baseline="0" dirty="0">
                          <a:solidFill>
                            <a:schemeClr val="tx1"/>
                          </a:solidFill>
                        </a:rPr>
                        <a:t>Standing Committee: IETF/6, </a:t>
                      </a:r>
                      <a:r>
                        <a:rPr lang="en-US" sz="1600" baseline="0" dirty="0" err="1">
                          <a:solidFill>
                            <a:schemeClr val="tx1"/>
                          </a:solidFill>
                        </a:rPr>
                        <a:t>TeraHertz</a:t>
                      </a:r>
                      <a:r>
                        <a:rPr lang="en-US" sz="1600" baseline="0" dirty="0">
                          <a:solidFill>
                            <a:schemeClr val="tx1"/>
                          </a:solidFill>
                        </a:rPr>
                        <a:t>, Maintenance.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19</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863085415"/>
              </p:ext>
            </p:extLst>
          </p:nvPr>
        </p:nvGraphicFramePr>
        <p:xfrm>
          <a:off x="914400" y="1981200"/>
          <a:ext cx="10363200" cy="1899920"/>
        </p:xfrm>
        <a:graphic>
          <a:graphicData uri="http://schemas.openxmlformats.org/drawingml/2006/table">
            <a:tbl>
              <a:tblPr>
                <a:tableStyleId>{073A0DAA-6AF3-43AB-8588-CEC1D06C72B9}</a:tableStyleId>
              </a:tblPr>
              <a:tblGrid>
                <a:gridCol w="1117601">
                  <a:extLst>
                    <a:ext uri="{9D8B030D-6E8A-4147-A177-3AD203B41FA5}">
                      <a16:colId xmlns:a16="http://schemas.microsoft.com/office/drawing/2014/main" val="4270207754"/>
                    </a:ext>
                  </a:extLst>
                </a:gridCol>
                <a:gridCol w="4063999">
                  <a:extLst>
                    <a:ext uri="{9D8B030D-6E8A-4147-A177-3AD203B41FA5}">
                      <a16:colId xmlns:a16="http://schemas.microsoft.com/office/drawing/2014/main" val="603295769"/>
                    </a:ext>
                  </a:extLst>
                </a:gridCol>
                <a:gridCol w="5181600">
                  <a:extLst>
                    <a:ext uri="{9D8B030D-6E8A-4147-A177-3AD203B41FA5}">
                      <a16:colId xmlns:a16="http://schemas.microsoft.com/office/drawing/2014/main" val="2349136630"/>
                    </a:ext>
                  </a:extLst>
                </a:gridCol>
              </a:tblGrid>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p>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0" dirty="0"/>
                        <a:t>none.</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0" dirty="0"/>
                        <a:t>none.</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a:p>
        </p:txBody>
      </p:sp>
      <p:sp>
        <p:nvSpPr>
          <p:cNvPr id="5" name="Title 1"/>
          <p:cNvSpPr>
            <a:spLocks noGrp="1"/>
          </p:cNvSpPr>
          <p:nvPr>
            <p:ph type="title"/>
          </p:nvPr>
        </p:nvSpPr>
        <p:spPr/>
        <p:txBody>
          <a:bodyPr/>
          <a:lstStyle/>
          <a:p>
            <a:r>
              <a:rPr lang="en-US" dirty="0"/>
              <a:t>5.10 Pre-PAR activity</a:t>
            </a:r>
          </a:p>
        </p:txBody>
      </p:sp>
    </p:spTree>
    <p:extLst>
      <p:ext uri="{BB962C8B-B14F-4D97-AF65-F5344CB8AC3E}">
        <p14:creationId xmlns:p14="http://schemas.microsoft.com/office/powerpoint/2010/main" val="3001272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dirty="0"/>
          </a:p>
        </p:txBody>
      </p:sp>
      <p:sp>
        <p:nvSpPr>
          <p:cNvPr id="5" name="Rectangle 2"/>
          <p:cNvSpPr txBox="1">
            <a:spLocks noGrp="1" noChangeArrowheads="1"/>
          </p:cNvSpPr>
          <p:nvPr>
            <p:ph type="title"/>
          </p:nvPr>
        </p:nvSpPr>
        <p:spPr bwMode="auto">
          <a:xfrm>
            <a:off x="2209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5.11 EC Action Item recap</a:t>
            </a:r>
          </a:p>
        </p:txBody>
      </p:sp>
    </p:spTree>
    <p:extLst>
      <p:ext uri="{BB962C8B-B14F-4D97-AF65-F5344CB8AC3E}">
        <p14:creationId xmlns:p14="http://schemas.microsoft.com/office/powerpoint/2010/main" val="23779375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22</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5.12 Identify 802 Task Force Topics </a:t>
            </a:r>
          </a:p>
        </p:txBody>
      </p:sp>
      <p:sp>
        <p:nvSpPr>
          <p:cNvPr id="14340" name="Rectangle 3"/>
          <p:cNvSpPr>
            <a:spLocks noGrp="1" noChangeArrowheads="1"/>
          </p:cNvSpPr>
          <p:nvPr>
            <p:ph type="body" idx="1"/>
          </p:nvPr>
        </p:nvSpPr>
        <p:spPr>
          <a:xfrm>
            <a:off x="762000" y="1143000"/>
            <a:ext cx="9525000" cy="4724400"/>
          </a:xfrm>
        </p:spPr>
        <p:txBody>
          <a:bodyPr/>
          <a:lstStyle/>
          <a:p>
            <a:pPr eaLnBrk="1" hangingPunct="1">
              <a:defRPr/>
            </a:pPr>
            <a:r>
              <a:rPr lang="en-US" sz="2000" dirty="0"/>
              <a:t>next meeting scheduled for 4-5pm ET 07 Monday June 2021 </a:t>
            </a:r>
          </a:p>
          <a:p>
            <a:pPr eaLnBrk="1" hangingPunct="1">
              <a:defRPr/>
            </a:pPr>
            <a:r>
              <a:rPr lang="en-US" sz="2000" dirty="0"/>
              <a:t>802 Task Force Electronic Meeting Monday 01March 2021 2-3pm ET</a:t>
            </a:r>
          </a:p>
          <a:p>
            <a:pPr marL="0" indent="0" eaLnBrk="1" hangingPunct="1">
              <a:buNone/>
              <a:defRPr/>
            </a:pPr>
            <a:r>
              <a:rPr lang="en-US" sz="2000" dirty="0"/>
              <a:t>Agenda</a:t>
            </a:r>
            <a:endParaRPr lang="en-US" sz="2400" dirty="0">
              <a:solidFill>
                <a:schemeClr val="tx2"/>
              </a:solidFill>
            </a:endParaRPr>
          </a:p>
          <a:p>
            <a:pPr marL="800100" lvl="1" indent="-342900">
              <a:buFont typeface="+mj-lt"/>
              <a:buAutoNum type="arabicPeriod"/>
              <a:defRPr/>
            </a:pPr>
            <a:endParaRPr lang="en-US" sz="16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pic>
        <p:nvPicPr>
          <p:cNvPr id="2" name="Picture 1">
            <a:extLst>
              <a:ext uri="{FF2B5EF4-FFF2-40B4-BE49-F238E27FC236}">
                <a16:creationId xmlns:a16="http://schemas.microsoft.com/office/drawing/2014/main" id="{BADCEE41-FEA7-44F0-B56E-CE448019A027}"/>
              </a:ext>
            </a:extLst>
          </p:cNvPr>
          <p:cNvPicPr>
            <a:picLocks noChangeAspect="1"/>
          </p:cNvPicPr>
          <p:nvPr/>
        </p:nvPicPr>
        <p:blipFill>
          <a:blip r:embed="rId2"/>
          <a:stretch>
            <a:fillRect/>
          </a:stretch>
        </p:blipFill>
        <p:spPr>
          <a:xfrm>
            <a:off x="1219200" y="2362200"/>
            <a:ext cx="11806238" cy="2819400"/>
          </a:xfrm>
          <a:prstGeom prst="rect">
            <a:avLst/>
          </a:prstGeom>
        </p:spPr>
      </p:pic>
    </p:spTree>
    <p:extLst>
      <p:ext uri="{BB962C8B-B14F-4D97-AF65-F5344CB8AC3E}">
        <p14:creationId xmlns:p14="http://schemas.microsoft.com/office/powerpoint/2010/main" val="4294434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23</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5</a:t>
            </a:fld>
            <a:endParaRPr lang="en-US"/>
          </a:p>
        </p:txBody>
      </p:sp>
      <p:sp>
        <p:nvSpPr>
          <p:cNvPr id="12291" name="Rectangle 2"/>
          <p:cNvSpPr>
            <a:spLocks noGrp="1" noChangeArrowheads="1"/>
          </p:cNvSpPr>
          <p:nvPr>
            <p:ph type="title"/>
          </p:nvPr>
        </p:nvSpPr>
        <p:spPr>
          <a:xfrm>
            <a:off x="2209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762000" y="1524000"/>
            <a:ext cx="10439400" cy="1905000"/>
          </a:xfrm>
        </p:spPr>
        <p:txBody>
          <a:bodyPr/>
          <a:lstStyle/>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Michelle Turner	role: 802 lead editorial support</a:t>
            </a:r>
            <a:br>
              <a:rPr lang="en-US" sz="1800" dirty="0"/>
            </a:br>
            <a:r>
              <a:rPr lang="en-US" sz="1800" dirty="0"/>
              <a:t>	title: Managing Editor, Content Production Management</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Catherine Berger	role: 802 editorial support</a:t>
            </a:r>
            <a:br>
              <a:rPr lang="en-US" sz="1800" dirty="0"/>
            </a:br>
            <a:r>
              <a:rPr lang="en-US" sz="1800" dirty="0"/>
              <a:t>	title: Senior Program &amp; Special Project Manager</a:t>
            </a:r>
            <a:br>
              <a:rPr lang="en-US" sz="1800" dirty="0"/>
            </a:b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Jodi </a:t>
            </a:r>
            <a:r>
              <a:rPr lang="en-US" sz="1800" dirty="0" err="1"/>
              <a:t>Haasz</a:t>
            </a:r>
            <a:r>
              <a:rPr lang="en-US" sz="1800" dirty="0"/>
              <a:t>	role: 802 lead</a:t>
            </a:r>
            <a:br>
              <a:rPr lang="en-US" sz="1800" dirty="0"/>
            </a:br>
            <a:r>
              <a:rPr lang="en-US" sz="1800" dirty="0"/>
              <a:t>	supports: dot01, dot03 and dot18 groups</a:t>
            </a:r>
            <a:br>
              <a:rPr lang="en-US" sz="1800" dirty="0"/>
            </a:br>
            <a:r>
              <a:rPr lang="en-US" sz="1800" dirty="0"/>
              <a:t>	title: Operational Program Management Manager</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Christy Bahn	role: 802 support</a:t>
            </a:r>
            <a:br>
              <a:rPr lang="en-US" sz="1800" dirty="0"/>
            </a:br>
            <a:r>
              <a:rPr lang="en-US" sz="1800" dirty="0"/>
              <a:t>	supports dot11, dot15, dot19 and, dot24 groups</a:t>
            </a:r>
            <a:br>
              <a:rPr lang="en-US" sz="1800" dirty="0"/>
            </a:br>
            <a:r>
              <a:rPr lang="en-US" sz="1800" dirty="0"/>
              <a:t>	title: Operational Program Management Manager</a:t>
            </a:r>
            <a:br>
              <a:rPr lang="en-US" sz="1800" dirty="0"/>
            </a:br>
            <a:br>
              <a:rPr lang="en-US" sz="1800" dirty="0"/>
            </a:br>
            <a:r>
              <a:rPr lang="en-US" sz="1400" dirty="0"/>
              <a:t>NOTE additional staff support: </a:t>
            </a:r>
            <a:br>
              <a:rPr lang="en-US" sz="1400" dirty="0"/>
            </a:br>
            <a:r>
              <a:rPr lang="en-US" sz="1400" dirty="0"/>
              <a:t>Ashely Moran - Program Manager, Christian Orlando Operational Program Management, Pat </a:t>
            </a:r>
            <a:r>
              <a:rPr lang="en-US" sz="1400" dirty="0" err="1"/>
              <a:t>Roder</a:t>
            </a:r>
            <a:r>
              <a:rPr lang="en-US" sz="1400" dirty="0"/>
              <a:t> - Senior Program Manager, Jennifer </a:t>
            </a:r>
            <a:r>
              <a:rPr lang="en-US" sz="1400" dirty="0" err="1"/>
              <a:t>Santulli</a:t>
            </a:r>
            <a:r>
              <a:rPr lang="en-US" sz="1400" dirty="0"/>
              <a:t> - Program Manager, Tom Thompson - Program Manager, Malia Zaman - Senior Program Manager, Erin Morales - Director, Operational Program Management, </a:t>
            </a:r>
            <a:endParaRPr lang="en-US" sz="1800" dirty="0"/>
          </a:p>
          <a:p>
            <a:pPr marL="0" indent="0" defTabSz="1371600" eaLnBrk="1" hangingPunct="1">
              <a:lnSpc>
                <a:spcPct val="80000"/>
              </a:lnSpc>
              <a:buNone/>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5.01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1086000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1066800" y="1600200"/>
            <a:ext cx="9829800" cy="4114800"/>
          </a:xfrm>
        </p:spPr>
        <p:txBody>
          <a:bodyPr/>
          <a:lstStyle/>
          <a:p>
            <a:r>
              <a:rPr lang="en-US" sz="2400" dirty="0"/>
              <a:t>IEEE 802 LMSC’s 40</a:t>
            </a:r>
            <a:r>
              <a:rPr lang="en-US" sz="2400" baseline="30000" dirty="0"/>
              <a:t>th</a:t>
            </a:r>
            <a:r>
              <a:rPr lang="en-US" sz="2400" dirty="0"/>
              <a:t> anniversary year, 2020, is behind us, and what a year it was. </a:t>
            </a:r>
          </a:p>
          <a:p>
            <a:pPr lvl="1"/>
            <a:r>
              <a:rPr lang="en-US" sz="2000" dirty="0"/>
              <a:t>Zero in person plenaries, innumerable electronic meetings, many tens of thousands person hours devoted by dedicated volunteers to IEEE 802 LMSC.</a:t>
            </a:r>
          </a:p>
          <a:p>
            <a:r>
              <a:rPr lang="en-US" sz="2400" dirty="0"/>
              <a:t>Electronic meetings remain ahead of us, but I believe we will be able to gather in person again in the not too distant future.</a:t>
            </a:r>
          </a:p>
          <a:p>
            <a:pPr lvl="1"/>
            <a:r>
              <a:rPr lang="en-US" sz="2000" dirty="0"/>
              <a:t>Regardless, our meeting logistics are destined for long term changes, we will do our best to accommodate your needs.</a:t>
            </a:r>
          </a:p>
          <a:p>
            <a:r>
              <a:rPr lang="en-US" sz="2400" dirty="0"/>
              <a:t>Finally, a sincere thank you to all that have continued to work so diligently to keep IEEE 802 productive, despite the lack of in person interaction, which is so vital to our productivity and creativity.  </a:t>
            </a:r>
          </a:p>
          <a:p>
            <a:r>
              <a:rPr lang="en-US" sz="2400" dirty="0"/>
              <a:t>Thank you 802 volunteer members, active participants and staff. </a:t>
            </a:r>
          </a:p>
          <a:p>
            <a:endParaRPr lang="en-US" sz="2400" dirty="0"/>
          </a:p>
          <a:p>
            <a:pPr marL="457200" lvl="1" indent="0">
              <a:buNone/>
            </a:pPr>
            <a:br>
              <a:rPr lang="en-US" sz="2400" dirty="0"/>
            </a:br>
            <a:br>
              <a:rPr lang="en-US" sz="2400" dirty="0"/>
            </a:br>
            <a:endParaRPr lang="en-US" sz="2400" dirty="0"/>
          </a:p>
          <a:p>
            <a:pPr lvl="1"/>
            <a:endParaRPr lang="en-US" sz="2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3222894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1066800" y="1600200"/>
            <a:ext cx="9829800" cy="4114800"/>
          </a:xfrm>
        </p:spPr>
        <p:txBody>
          <a:bodyPr/>
          <a:lstStyle/>
          <a:p>
            <a:r>
              <a:rPr lang="en-US" dirty="0"/>
              <a:t>Reminders</a:t>
            </a:r>
            <a:endParaRPr lang="en-US" sz="2000" dirty="0"/>
          </a:p>
          <a:p>
            <a:pPr lvl="1"/>
            <a:endParaRPr lang="en-US" sz="2000" dirty="0"/>
          </a:p>
          <a:p>
            <a:pPr lvl="1"/>
            <a:r>
              <a:rPr lang="en-US" sz="2000" dirty="0"/>
              <a:t>Reminder #1: Use IMAT to log your attendance</a:t>
            </a:r>
          </a:p>
          <a:p>
            <a:pPr marL="457200" lvl="1" indent="0">
              <a:buNone/>
            </a:pPr>
            <a:endParaRPr lang="en-US" sz="2000" dirty="0"/>
          </a:p>
          <a:p>
            <a:pPr lvl="1"/>
            <a:r>
              <a:rPr lang="en-US" sz="2000" dirty="0"/>
              <a:t>Reminder #2: Interim EC meeting scheduled for 19:00-21:00 UTC April 1-3PM</a:t>
            </a:r>
          </a:p>
          <a:p>
            <a:pPr lvl="1"/>
            <a:endParaRPr lang="en-US" sz="2000" dirty="0"/>
          </a:p>
          <a:p>
            <a:pPr lvl="1"/>
            <a:r>
              <a:rPr lang="en-US" sz="2000" dirty="0"/>
              <a:t>Reminder #3: </a:t>
            </a:r>
            <a:r>
              <a:rPr lang="en-US" sz="2000" dirty="0" err="1"/>
              <a:t>tbd</a:t>
            </a:r>
            <a:br>
              <a:rPr lang="en-US" sz="2000" dirty="0"/>
            </a:br>
            <a:endParaRPr lang="en-US" sz="2000" dirty="0"/>
          </a:p>
          <a:p>
            <a:pPr marL="457200" lvl="1" indent="0">
              <a:buNone/>
            </a:pPr>
            <a:br>
              <a:rPr lang="en-US" sz="2000" dirty="0"/>
            </a:br>
            <a:br>
              <a:rPr lang="en-US" sz="2000" dirty="0"/>
            </a:br>
            <a:endParaRPr lang="en-US" sz="3200" dirty="0"/>
          </a:p>
          <a:p>
            <a:pPr lvl="1"/>
            <a:endParaRPr lang="en-US" sz="36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3542983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39395CC-B2A4-4D70-A6BA-4C86C3F115F6}"/>
              </a:ext>
            </a:extLst>
          </p:cNvPr>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sp>
        <p:nvSpPr>
          <p:cNvPr id="8" name="Rectangle 2">
            <a:extLst>
              <a:ext uri="{FF2B5EF4-FFF2-40B4-BE49-F238E27FC236}">
                <a16:creationId xmlns:a16="http://schemas.microsoft.com/office/drawing/2014/main" id="{EF3CCF6A-119A-4052-8579-ED38E1AFA0BB}"/>
              </a:ext>
            </a:extLst>
          </p:cNvPr>
          <p:cNvSpPr>
            <a:spLocks noGrp="1" noChangeArrowheads="1"/>
          </p:cNvSpPr>
          <p:nvPr>
            <p:ph type="title"/>
          </p:nvPr>
        </p:nvSpPr>
        <p:spPr>
          <a:xfrm>
            <a:off x="1752600" y="265981"/>
            <a:ext cx="8534400" cy="1143000"/>
          </a:xfrm>
        </p:spPr>
        <p:txBody>
          <a:bodyPr/>
          <a:lstStyle/>
          <a:p>
            <a:pPr eaLnBrk="1" hangingPunct="1"/>
            <a:r>
              <a:rPr lang="en-US" sz="4000" dirty="0"/>
              <a:t>5.01 Chair’s Announcements</a:t>
            </a:r>
            <a:br>
              <a:rPr lang="en-US" sz="4000" dirty="0"/>
            </a:br>
            <a:r>
              <a:rPr lang="en-US" sz="4000" dirty="0"/>
              <a:t>EC/WG/TAG meetings for the plenary</a:t>
            </a:r>
            <a:endParaRPr lang="en-US" sz="2400" dirty="0"/>
          </a:p>
        </p:txBody>
      </p:sp>
      <p:pic>
        <p:nvPicPr>
          <p:cNvPr id="3" name="Picture 2">
            <a:extLst>
              <a:ext uri="{FF2B5EF4-FFF2-40B4-BE49-F238E27FC236}">
                <a16:creationId xmlns:a16="http://schemas.microsoft.com/office/drawing/2014/main" id="{A1088B76-732B-407C-949E-4DC6D8657C43}"/>
              </a:ext>
            </a:extLst>
          </p:cNvPr>
          <p:cNvPicPr>
            <a:picLocks noChangeAspect="1"/>
          </p:cNvPicPr>
          <p:nvPr/>
        </p:nvPicPr>
        <p:blipFill>
          <a:blip r:embed="rId2"/>
          <a:stretch>
            <a:fillRect/>
          </a:stretch>
        </p:blipFill>
        <p:spPr>
          <a:xfrm>
            <a:off x="0" y="1480851"/>
            <a:ext cx="12192000" cy="3896297"/>
          </a:xfrm>
          <a:prstGeom prst="rect">
            <a:avLst/>
          </a:prstGeom>
        </p:spPr>
      </p:pic>
    </p:spTree>
    <p:extLst>
      <p:ext uri="{BB962C8B-B14F-4D97-AF65-F5344CB8AC3E}">
        <p14:creationId xmlns:p14="http://schemas.microsoft.com/office/powerpoint/2010/main" val="302638294"/>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234706</TotalTime>
  <Words>1881</Words>
  <Application>Microsoft Office PowerPoint</Application>
  <PresentationFormat>Widescreen</PresentationFormat>
  <Paragraphs>264</Paragraphs>
  <Slides>23</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23</vt:i4>
      </vt:variant>
    </vt:vector>
  </HeadingPairs>
  <TitlesOfParts>
    <vt:vector size="29" baseType="lpstr">
      <vt:lpstr>Arial</vt:lpstr>
      <vt:lpstr>Calibri</vt:lpstr>
      <vt:lpstr>Lucida Grande</vt:lpstr>
      <vt:lpstr>Times New Roman</vt:lpstr>
      <vt:lpstr>Default Design</vt:lpstr>
      <vt:lpstr>Office Theme</vt:lpstr>
      <vt:lpstr>IEEE 802 LMSC   05 Mar 2021 to 18 Mar 2021  126th Plenary Session (3rd electronic Plenary Session)  </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4.00 IEEE Staff</vt:lpstr>
      <vt:lpstr>5.01 Chair’s Announcements</vt:lpstr>
      <vt:lpstr>5.01 Chair’s Announcements</vt:lpstr>
      <vt:lpstr>5.01 Chair’s Announcements</vt:lpstr>
      <vt:lpstr>5.01 Chair’s Announcements EC/WG/TAG meetings for the plenary</vt:lpstr>
      <vt:lpstr>PowerPoint Presentation</vt:lpstr>
      <vt:lpstr>5.03 SA Standards Board Actions</vt:lpstr>
      <vt:lpstr>5.04  LMSC Email Ballot Recap</vt:lpstr>
      <vt:lpstr>5.05 EC Affiliation Update</vt:lpstr>
      <vt:lpstr>5.05 EC Affiliation Update</vt:lpstr>
      <vt:lpstr>5.06 Drafts to SA Ballot</vt:lpstr>
      <vt:lpstr>5.07 Drafts to RevCom</vt:lpstr>
      <vt:lpstr>5.08 Draft Documents  for EC to consider</vt:lpstr>
      <vt:lpstr>5.09 Draft PARs to NesCom</vt:lpstr>
      <vt:lpstr>5.10 Pre-PAR activity</vt:lpstr>
      <vt:lpstr>5.10 Pre-PAR activity</vt:lpstr>
      <vt:lpstr>5.11 EC Action Item recap</vt:lpstr>
      <vt:lpstr>5.12 Identify 802 Task Force Topics </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3748</cp:revision>
  <cp:lastPrinted>2017-11-04T17:30:55Z</cp:lastPrinted>
  <dcterms:created xsi:type="dcterms:W3CDTF">2002-03-10T15:43:16Z</dcterms:created>
  <dcterms:modified xsi:type="dcterms:W3CDTF">2021-03-04T22:05:59Z</dcterms:modified>
</cp:coreProperties>
</file>