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  <p:sldMasterId id="2147483737" r:id="rId2"/>
  </p:sldMasterIdLst>
  <p:notesMasterIdLst>
    <p:notesMasterId r:id="rId13"/>
  </p:notesMasterIdLst>
  <p:handoutMasterIdLst>
    <p:handoutMasterId r:id="rId14"/>
  </p:handoutMasterIdLst>
  <p:sldIdLst>
    <p:sldId id="256" r:id="rId3"/>
    <p:sldId id="687" r:id="rId4"/>
    <p:sldId id="686" r:id="rId5"/>
    <p:sldId id="264" r:id="rId6"/>
    <p:sldId id="257" r:id="rId7"/>
    <p:sldId id="689" r:id="rId8"/>
    <p:sldId id="260" r:id="rId9"/>
    <p:sldId id="261" r:id="rId10"/>
    <p:sldId id="690" r:id="rId11"/>
    <p:sldId id="688" r:id="rId12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D361F4A-E880-4E66-B29E-2EF98C525416}">
          <p14:sldIdLst>
            <p14:sldId id="256"/>
            <p14:sldId id="687"/>
            <p14:sldId id="686"/>
            <p14:sldId id="264"/>
            <p14:sldId id="257"/>
            <p14:sldId id="689"/>
            <p14:sldId id="260"/>
            <p14:sldId id="261"/>
            <p14:sldId id="690"/>
            <p14:sldId id="6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99"/>
    <a:srgbClr val="F9EAE8"/>
    <a:srgbClr val="BFD9E5"/>
    <a:srgbClr val="A6A6A6"/>
    <a:srgbClr val="000000"/>
    <a:srgbClr val="005582"/>
    <a:srgbClr val="B2D1E0"/>
    <a:srgbClr val="7FB3CC"/>
    <a:srgbClr val="00609F"/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D5FCE8-B9E5-4A89-A13B-A4E9697371AD}" v="4" dt="2021-03-10T18:08:56.9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83" autoAdjust="0"/>
    <p:restoredTop sz="96357" autoAdjust="0"/>
  </p:normalViewPr>
  <p:slideViewPr>
    <p:cSldViewPr snapToGrid="0" snapToObjects="1">
      <p:cViewPr varScale="1">
        <p:scale>
          <a:sx n="98" d="100"/>
          <a:sy n="98" d="100"/>
        </p:scale>
        <p:origin x="84" y="864"/>
      </p:cViewPr>
      <p:guideLst>
        <p:guide orient="horz" pos="2160"/>
        <p:guide pos="38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 showGuides="1">
      <p:cViewPr varScale="1">
        <p:scale>
          <a:sx n="142" d="100"/>
          <a:sy n="142" d="100"/>
        </p:scale>
        <p:origin x="3372" y="138"/>
      </p:cViewPr>
      <p:guideLst/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BC6F15F-043F-4A07-9271-814C1FF124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D4F2C-72F1-47FF-81B5-3AEC55C4AE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3DC4-3777-4E36-9080-69B3B9F4B3A2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6D7A82-2B2F-40C8-B174-E38DB57423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86559A-5BC9-4A10-84D9-DB6F3A1590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B727A-6171-488F-9AFC-4286CAF1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9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87D43-250E-47E3-9E6E-F4C000A7A362}" type="datetimeFigureOut">
              <a:rPr lang="en-GB" smtClean="0"/>
              <a:t>10/03/2021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7EA21-83D2-47D4-8C46-43C733F3C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19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A3ADC6A5-0679-441E-AB10-456EFEDC7F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25600" y="6635687"/>
            <a:ext cx="1988249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 dirty="0">
                <a:latin typeface="Verdana" panose="020B0604030504040204" pitchFamily="34" charset="0"/>
              </a:rPr>
              <a:t>05 Mar 2021</a:t>
            </a: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4074CB1C-C51E-4D07-A379-614A66D21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022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9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87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68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883C9D13-1AE7-4566-83DE-A7473A9E99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13 Nov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F33B605-73FD-45E3-B6C4-C665E0CAA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40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683865D9-1C1D-438F-8DF1-74E6779467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13 Nov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47B5D6FE-3429-4E4E-9B71-3EDB54407A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876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02559A12-91A7-4BDD-A83E-9AD7409B5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13 Nov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800EE5C-C8F8-4508-A3FE-BC87291C3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200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F1E4B548-0797-41DB-B0F9-BA9017CA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13 Nov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1A7C77F8-D839-45AC-8CB8-2C9B1415D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1988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2"/>
          <p:cNvSpPr txBox="1">
            <a:spLocks noGrp="1"/>
          </p:cNvSpPr>
          <p:nvPr>
            <p:ph type="title"/>
          </p:nvPr>
        </p:nvSpPr>
        <p:spPr>
          <a:xfrm>
            <a:off x="213700" y="371475"/>
            <a:ext cx="11562700" cy="675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600" b="1" i="0" u="none" strike="noStrike" cap="none">
                <a:solidFill>
                  <a:srgbClr val="0066A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373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373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373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373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373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373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373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373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10" name="Google Shape;310;p42"/>
          <p:cNvSpPr txBox="1">
            <a:spLocks noGrp="1"/>
          </p:cNvSpPr>
          <p:nvPr>
            <p:ph type="body" idx="1"/>
          </p:nvPr>
        </p:nvSpPr>
        <p:spPr>
          <a:xfrm>
            <a:off x="415600" y="1255867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marR="0" lvl="0" indent="-457189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2400" b="1" i="0" u="none" strike="noStrike" cap="none">
                <a:solidFill>
                  <a:srgbClr val="0066A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423323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2400" b="0" i="0" u="none" strike="noStrike" cap="none">
                <a:solidFill>
                  <a:srgbClr val="0066A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423323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423323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423323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423323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423323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423323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423323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dirty="0"/>
          </a:p>
          <a:p>
            <a:pPr lvl="1"/>
            <a:endParaRPr dirty="0"/>
          </a:p>
        </p:txBody>
      </p:sp>
      <p:sp>
        <p:nvSpPr>
          <p:cNvPr id="311" name="Google Shape;311;p4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62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EEE_TAG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0198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022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02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147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02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436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440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231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301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581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062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86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956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23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461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84205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92118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28502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942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3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0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6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56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0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  <a:endParaRPr lang="en-US" dirty="0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9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1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625600" y="6635687"/>
            <a:ext cx="1327606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13 Nov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9CA1675D-DAEC-47B8-A6EF-147A021119D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0"/>
          <a:srcRect l="4798" t="9499" r="6810" b="33257"/>
          <a:stretch/>
        </p:blipFill>
        <p:spPr>
          <a:xfrm>
            <a:off x="11230331" y="7"/>
            <a:ext cx="935181" cy="84789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F05AFCB-6B6D-457E-983A-F9274F33559E}"/>
              </a:ext>
            </a:extLst>
          </p:cNvPr>
          <p:cNvSpPr/>
          <p:nvPr userDrawn="1"/>
        </p:nvSpPr>
        <p:spPr>
          <a:xfrm>
            <a:off x="3301671" y="6619736"/>
            <a:ext cx="1673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i="0" kern="1200" dirty="0">
                <a:solidFill>
                  <a:schemeClr val="bg1"/>
                </a:solidFill>
                <a:effectLst/>
                <a:latin typeface="Verdana" charset="0"/>
                <a:ea typeface="ＭＳ Ｐゴシック" charset="0"/>
                <a:cs typeface="ＭＳ Ｐゴシック" charset="0"/>
              </a:rPr>
              <a:t>ec-21-0050-01-PVIS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81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67" r:id="rId17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1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0" name="Picture 7" descr="IEEE_TAG_BLUE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924551"/>
            <a:ext cx="12192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17ECB64A-59B8-4435-8D4C-59F3CA108821}"/>
              </a:ext>
            </a:extLst>
          </p:cNvPr>
          <p:cNvSpPr txBox="1">
            <a:spLocks/>
          </p:cNvSpPr>
          <p:nvPr userDrawn="1"/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pitchFamily="34" charset="-128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01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D75485EB-D5CD-438A-98F9-5987E1CE15D1}"/>
              </a:ext>
            </a:extLst>
          </p:cNvPr>
          <p:cNvSpPr txBox="1">
            <a:spLocks/>
          </p:cNvSpPr>
          <p:nvPr userDrawn="1"/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702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featured/802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38borE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nnovationatwork.ieee.org/events/techtalk-panel-802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mputer.org/education/standards-activities-board-webinar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featured/802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0291D1B-1208-42F7-A249-0DD512746B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6799"/>
                </a:solidFill>
              </a:rPr>
              <a:t>IEEE 802 Mar 2021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Public Visibility 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Standing Committee Report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6DB2F60-85B2-4076-A1CA-C47C2C2E6A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IEEE 802 Mar 2021 Plenary</a:t>
            </a:r>
          </a:p>
          <a:p>
            <a:r>
              <a:rPr lang="en-US" dirty="0"/>
              <a:t>Opening Mtg – 05 Mar 2021</a:t>
            </a:r>
          </a:p>
          <a:p>
            <a:r>
              <a:rPr lang="en-US" dirty="0"/>
              <a:t>Update  - PV SC – 10 Mar 2021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16524-156E-4B3B-A808-455A5D03992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13 Nov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021ED-A25A-4120-BC7B-CBF2171C9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1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2257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0B6E-3394-4A63-9988-4D79134DA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Report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C386-902E-4A88-A9BF-3A7C31665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981200"/>
            <a:ext cx="10985679" cy="4114800"/>
          </a:xfrm>
        </p:spPr>
        <p:txBody>
          <a:bodyPr/>
          <a:lstStyle/>
          <a:p>
            <a:r>
              <a:rPr lang="en-US" dirty="0"/>
              <a:t>To Be added</a:t>
            </a:r>
            <a:endParaRPr lang="en-US" sz="3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EAB1F-75A1-4148-81DA-8F496C357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718110-41C2-4EFE-BC27-60FBBFD4BD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33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80371-AABA-445B-A745-A0CFC8604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700" y="371475"/>
            <a:ext cx="11562700" cy="675458"/>
          </a:xfrm>
        </p:spPr>
        <p:txBody>
          <a:bodyPr/>
          <a:lstStyle/>
          <a:p>
            <a:r>
              <a:rPr lang="en-US" dirty="0"/>
              <a:t>PV Standing Committee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0A2CE-D51A-429B-A698-6E40BC7D6D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Members from each of 802 WGs and TAGs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66A1"/>
                </a:solidFill>
              </a:rPr>
              <a:t>John D’Ambrosia	Chair 		802, 802.3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66A1"/>
                </a:solidFill>
              </a:rPr>
              <a:t>Roger Marks 			802,  802.1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66A1"/>
                </a:solidFill>
              </a:rPr>
              <a:t>Dorothy Stanley			802.11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66A1"/>
                </a:solidFill>
              </a:rPr>
              <a:t>Phil Beecher			802.15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66A1"/>
                </a:solidFill>
              </a:rPr>
              <a:t>Jay Holcomb			802.18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66A1"/>
                </a:solidFill>
              </a:rPr>
              <a:t>Benjamin Rolfe			802.19, 802.24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66A1"/>
              </a:solidFill>
            </a:endParaRPr>
          </a:p>
          <a:p>
            <a:pPr lvl="1"/>
            <a:endParaRPr lang="en-US" dirty="0">
              <a:solidFill>
                <a:srgbClr val="0066A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EDA1B-49B6-4705-9EDE-891A2C25EF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9EC9EDC-021E-4FCF-947D-934A1ED30CE4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90660FC-8B7F-4056-AA92-BE6FAEAF9EE0}"/>
              </a:ext>
            </a:extLst>
          </p:cNvPr>
          <p:cNvSpPr txBox="1">
            <a:spLocks/>
          </p:cNvSpPr>
          <p:nvPr/>
        </p:nvSpPr>
        <p:spPr>
          <a:xfrm>
            <a:off x="1625600" y="6635687"/>
            <a:ext cx="1327606" cy="21272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sz="1050">
                <a:solidFill>
                  <a:schemeClr val="bg1"/>
                </a:solidFill>
              </a:rPr>
              <a:t>13 Nov 2020</a:t>
            </a: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EB72183D-8922-4E5D-8CDD-9B5A5E92E008}"/>
              </a:ext>
            </a:extLst>
          </p:cNvPr>
          <p:cNvSpPr txBox="1">
            <a:spLocks/>
          </p:cNvSpPr>
          <p:nvPr/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fld id="{427953F7-7028-42D5-916D-7BE6627B0238}" type="slidenum">
              <a:rPr lang="en-US" sz="1050" smtClean="0">
                <a:solidFill>
                  <a:schemeClr val="bg1"/>
                </a:solidFill>
              </a:rPr>
              <a:pPr/>
              <a:t>2</a:t>
            </a:fld>
            <a:endParaRPr lang="en-US" sz="105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472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35A7B-CD7D-49EB-9F3D-DF629B7C5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4800"/>
            <a:ext cx="11506200" cy="1143000"/>
          </a:xfrm>
        </p:spPr>
        <p:txBody>
          <a:bodyPr/>
          <a:lstStyle/>
          <a:p>
            <a:r>
              <a:rPr lang="en-US" dirty="0"/>
              <a:t>802 Public Visibility SC Scope, Duties, Membership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10278-CCF0-43BB-B025-C818F3CCC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9C4431C-3C8B-4238-82E7-816A2505E65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1C88C2-7B5D-44C3-B28E-365D5B792D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46068" y="1557344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marR="0" lvl="1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AU" sz="1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Scope and Duties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To raise industry awareness in timely fashion of IEEE 802 WG / TAG activities 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Develop social media content based on IEEE 802 WG / TAG activities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Twitter - https://twitter.com/ieee802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LinkedIn – https://www.linkedin.com/company/ieee802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IEEE-SA 802  - </a:t>
            </a:r>
            <a:r>
              <a:rPr lang="en-AU" sz="1400" dirty="0">
                <a:solidFill>
                  <a:srgbClr val="000000"/>
                </a:solidFill>
                <a:latin typeface="Arial"/>
                <a:hlinkClick r:id="rId2"/>
              </a:rPr>
              <a:t>https://standards.ieee.org/featured/802/index.html</a:t>
            </a:r>
            <a:endParaRPr lang="en-AU" sz="1400" dirty="0">
              <a:solidFill>
                <a:srgbClr val="000000"/>
              </a:solidFill>
              <a:latin typeface="Arial"/>
            </a:endParaRPr>
          </a:p>
          <a:p>
            <a:pPr marL="463550" lvl="1"/>
            <a:r>
              <a:rPr kumimoji="0" lang="en-AU" sz="1400" b="1" i="1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Content 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Pre 802 Plenary meetings for social media messaging: PARs to be considered, Tutorials, [802.3] Call-for-Interests, New Task Force formations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Post 802 Plenary meetings for social media messaging: Study Group formations, IEEE 802 Position Approvals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Other 802 related material for social media messaging: Press Releases, White Paper publications, Other 802 approved news, </a:t>
            </a:r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802 WG / TAG Activities with IEEE-SA</a:t>
            </a:r>
          </a:p>
          <a:p>
            <a:pPr marL="631825" lvl="2" indent="-177800"/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IEEE-SA Standards Board Related 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- PAR Approvals, Standards Approval, Standards Publication, </a:t>
            </a:r>
            <a:endParaRPr kumimoji="0" lang="en-AU" sz="1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8" lvl="1" indent="0">
              <a:buNone/>
            </a:pPr>
            <a:r>
              <a:rPr lang="en-AU" sz="1400" b="1" dirty="0">
                <a:latin typeface="Arial"/>
              </a:rPr>
              <a:t>Membership</a:t>
            </a:r>
          </a:p>
          <a:p>
            <a:pPr marL="566738" lvl="1" indent="-285750">
              <a:buFont typeface="Arial" panose="020B0604020202020204" pitchFamily="34" charset="0"/>
              <a:buChar char="•"/>
            </a:pPr>
            <a:r>
              <a:rPr lang="en-AU" sz="1400" dirty="0">
                <a:latin typeface="Arial"/>
              </a:rPr>
              <a:t>Membership in the Standing Committee is open to anyone that wishes to participate (ideally at least one participant from each 802 WG and TAG)</a:t>
            </a:r>
            <a:endParaRPr kumimoji="0" lang="en-AU" sz="1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BD30E1-7765-4851-996E-507C10E14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D263481-1D2C-4A70-AB86-51BE2FB2D4CB}"/>
              </a:ext>
            </a:extLst>
          </p:cNvPr>
          <p:cNvSpPr txBox="1">
            <a:spLocks/>
          </p:cNvSpPr>
          <p:nvPr/>
        </p:nvSpPr>
        <p:spPr>
          <a:xfrm>
            <a:off x="1625600" y="6635687"/>
            <a:ext cx="1327606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pitchFamily="34" charset="-128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D5435955-F4BE-4DBA-94CA-FDAB551D13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</p:spPr>
        <p:txBody>
          <a:bodyPr/>
          <a:lstStyle/>
          <a:p>
            <a:fld id="{427953F7-7028-42D5-916D-7BE6627B023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09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657E0-A9BE-4AAA-810A-C759F9B42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09" y="609600"/>
            <a:ext cx="11637817" cy="1143000"/>
          </a:xfrm>
        </p:spPr>
        <p:txBody>
          <a:bodyPr/>
          <a:lstStyle/>
          <a:p>
            <a:r>
              <a:rPr lang="en-US" dirty="0"/>
              <a:t>Agenda – 10 Mar 2021 Meeting</a:t>
            </a:r>
            <a:br>
              <a:rPr lang="en-US" dirty="0"/>
            </a:br>
            <a:r>
              <a:rPr lang="en-US" dirty="0"/>
              <a:t>Time: 3pm to 4:30pm ET, </a:t>
            </a:r>
            <a:r>
              <a:rPr lang="en-US" dirty="0">
                <a:hlinkClick r:id="rId2"/>
              </a:rPr>
              <a:t>http://bit.ly/38borEz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F44EB-242C-4B25-9119-BAA7D6447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  <a:p>
            <a:pPr lvl="1"/>
            <a:r>
              <a:rPr lang="en-US" dirty="0"/>
              <a:t>Review of Social Media Stats</a:t>
            </a:r>
          </a:p>
          <a:p>
            <a:pPr lvl="1"/>
            <a:r>
              <a:rPr lang="en-US" dirty="0"/>
              <a:t>Future Tech Talks</a:t>
            </a:r>
          </a:p>
          <a:p>
            <a:pPr lvl="1"/>
            <a:r>
              <a:rPr lang="en-US" dirty="0"/>
              <a:t>Other content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C6CCD-A86B-4321-84B9-7B909808D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461924-71EC-49F4-A87B-C2459D7B0E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32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1F9B9-556C-4F07-8481-85508D969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Related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95B92-32B4-465D-B4C4-2F21CC8C3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1673702"/>
            <a:ext cx="5519195" cy="4114800"/>
          </a:xfrm>
        </p:spPr>
        <p:txBody>
          <a:bodyPr/>
          <a:lstStyle/>
          <a:p>
            <a:r>
              <a:rPr lang="en-US" sz="2000" dirty="0"/>
              <a:t>Twitter (@IEEE802)</a:t>
            </a:r>
          </a:p>
          <a:p>
            <a:pPr lvl="1"/>
            <a:r>
              <a:rPr lang="en-US" sz="2000" dirty="0"/>
              <a:t>206 followers (+15% Nov1)</a:t>
            </a:r>
          </a:p>
          <a:p>
            <a:pPr lvl="1"/>
            <a:r>
              <a:rPr lang="en-US" sz="2000" dirty="0"/>
              <a:t>Last 90 days (Dec 4 - Mar 4)</a:t>
            </a:r>
          </a:p>
          <a:p>
            <a:pPr lvl="2"/>
            <a:r>
              <a:rPr lang="en-US" sz="1600" dirty="0"/>
              <a:t>21 Tweets</a:t>
            </a:r>
          </a:p>
          <a:p>
            <a:pPr lvl="2"/>
            <a:r>
              <a:rPr lang="en-US" sz="1600" dirty="0"/>
              <a:t>10.4K Impressions</a:t>
            </a:r>
          </a:p>
          <a:p>
            <a:pPr lvl="2"/>
            <a:r>
              <a:rPr lang="en-US" sz="1600" dirty="0"/>
              <a:t>Top 3 Tweets – Ethernet Tech Talk, 802.1 Emerging Technology Award, Computer Society Webinar – Wireless Standards</a:t>
            </a:r>
          </a:p>
          <a:p>
            <a:pPr lvl="2"/>
            <a:endParaRPr lang="en-US" sz="1600" dirty="0"/>
          </a:p>
          <a:p>
            <a:r>
              <a:rPr lang="en-US" sz="2000" dirty="0"/>
              <a:t>LinkedIn</a:t>
            </a:r>
          </a:p>
          <a:p>
            <a:pPr lvl="1"/>
            <a:r>
              <a:rPr lang="en-US" sz="2000" dirty="0"/>
              <a:t>229 followers (+36% since Nov 1)</a:t>
            </a:r>
          </a:p>
          <a:p>
            <a:pPr lvl="1"/>
            <a:r>
              <a:rPr lang="en-US" sz="2000" dirty="0"/>
              <a:t>Last 90 days </a:t>
            </a:r>
          </a:p>
          <a:p>
            <a:pPr lvl="2"/>
            <a:r>
              <a:rPr lang="en-US" sz="1600" dirty="0"/>
              <a:t>18 Posts</a:t>
            </a:r>
          </a:p>
          <a:p>
            <a:pPr lvl="2"/>
            <a:r>
              <a:rPr lang="en-US" sz="1600" dirty="0"/>
              <a:t>3474 impressions</a:t>
            </a:r>
          </a:p>
          <a:p>
            <a:pPr lvl="2"/>
            <a:endParaRPr lang="en-US" sz="16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318BC-0660-464A-963F-BF6E3E500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BB153-D275-4B51-BDBF-552A1BF049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CC2B2C-0531-46BC-A968-DD9401D126DA}"/>
              </a:ext>
            </a:extLst>
          </p:cNvPr>
          <p:cNvSpPr txBox="1"/>
          <p:nvPr/>
        </p:nvSpPr>
        <p:spPr>
          <a:xfrm>
            <a:off x="7739270" y="1417981"/>
            <a:ext cx="2570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Twitter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BE3229-FB68-4FFA-8F6D-9A2A4D686245}"/>
              </a:ext>
            </a:extLst>
          </p:cNvPr>
          <p:cNvSpPr txBox="1"/>
          <p:nvPr/>
        </p:nvSpPr>
        <p:spPr>
          <a:xfrm>
            <a:off x="7745898" y="4048539"/>
            <a:ext cx="2570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LinkedIn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FBA37C-8564-40C2-B60C-0ED7E4DB7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972121"/>
            <a:ext cx="6096000" cy="1818829"/>
          </a:xfrm>
          <a:prstGeom prst="rect">
            <a:avLst/>
          </a:prstGeom>
          <a:noFill/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57E0888-C4D5-4CBA-A9F2-F20F6636C3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491" y="4175762"/>
            <a:ext cx="6369934" cy="2283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41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B7D74-D270-47A3-8E35-B78B67D71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85508"/>
            <a:ext cx="10363200" cy="733063"/>
          </a:xfrm>
        </p:spPr>
        <p:txBody>
          <a:bodyPr/>
          <a:lstStyle/>
          <a:p>
            <a:r>
              <a:rPr lang="en-US" dirty="0"/>
              <a:t>Google Analytics 802 (as of Mar 4)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62EE7-B9EE-41AF-AED5-F923ED476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8B8E0E-5BBE-4883-8B0C-9741B21A84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C1FFF66-C471-429B-BD1C-E7BBD7274F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790" b="2517"/>
          <a:stretch/>
        </p:blipFill>
        <p:spPr>
          <a:xfrm>
            <a:off x="130266" y="1018571"/>
            <a:ext cx="4318273" cy="425948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F4D828B-7766-4223-A157-FAC77018E4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-583" r="2024" b="2138"/>
          <a:stretch/>
        </p:blipFill>
        <p:spPr>
          <a:xfrm>
            <a:off x="4677527" y="1088018"/>
            <a:ext cx="3217517" cy="262745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4921E68-DEE7-4ED8-A839-2EB9AE0ED47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329" t="5106" r="5292" b="1499"/>
          <a:stretch/>
        </p:blipFill>
        <p:spPr>
          <a:xfrm>
            <a:off x="4595149" y="3701344"/>
            <a:ext cx="3611302" cy="252583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B10F5EA-B9A6-4381-B29B-266F619507C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091" t="4163" r="2803" b="1941"/>
          <a:stretch/>
        </p:blipFill>
        <p:spPr>
          <a:xfrm>
            <a:off x="8216796" y="914400"/>
            <a:ext cx="3740765" cy="5270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124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7D6BF-ED69-48E5-970A-19B5CD03A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622852"/>
          </a:xfrm>
        </p:spPr>
        <p:txBody>
          <a:bodyPr/>
          <a:lstStyle/>
          <a:p>
            <a:r>
              <a:rPr lang="en-US" dirty="0"/>
              <a:t>Content Efforts - IEEE EA Tech Talks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C16BB-2C10-4607-B1FD-577558C4C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44487"/>
            <a:ext cx="10363200" cy="46515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Reference - </a:t>
            </a:r>
            <a:r>
              <a:rPr lang="en-US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https://innovationatwork.ieee.org/events/techtalk-panel-802/</a:t>
            </a: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Recordings of Tech Talks available at above URL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</a:rPr>
              <a:t>4/14/21 – 802 &amp; 802.24 (Godfrey)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5/26/21 – 802.11 – State of Wireless (Stanley)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Past Talks Views as of 3/10</a:t>
            </a:r>
          </a:p>
          <a:p>
            <a:pPr marL="741363" lvl="1" indent="-27781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IEEE 802: Connecting the World			Views - 434</a:t>
            </a:r>
          </a:p>
          <a:p>
            <a:pPr marL="741363" lvl="1" indent="-27781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Ethernet Broadband Assessment			Views - 154</a:t>
            </a:r>
          </a:p>
          <a:p>
            <a:pPr marL="741363" lvl="1" indent="-27781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Industrial Ethernet					Views – 116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WLAN Sensing (</a:t>
            </a:r>
            <a:r>
              <a:rPr lang="en-US" sz="2000" dirty="0">
                <a:latin typeface="Arial" panose="020B0604020202020204" pitchFamily="34" charset="0"/>
              </a:rPr>
              <a:t>H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anxiao, Da Silva)			Views - 146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IEEE 802.22: TV White Space (Mody)			Views - 98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IEEE 802.3: State of Ethernet (Law)			Views - 169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</a:rPr>
              <a:t>IEEE 802.18: 802 and the Regulatory World (Holcomb)	Views - 68</a:t>
            </a:r>
            <a:endParaRPr lang="en-US" sz="2000" b="0" i="0" dirty="0">
              <a:effectLst/>
              <a:latin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b="0" i="0" dirty="0">
              <a:effectLst/>
              <a:latin typeface="Arial" panose="020B0604020202020204" pitchFamily="34" charset="0"/>
            </a:endParaRPr>
          </a:p>
          <a:p>
            <a:pPr marL="463550" lvl="1" indent="0">
              <a:buNone/>
            </a:pPr>
            <a:r>
              <a:rPr lang="en-US" sz="2000" dirty="0"/>
              <a:t>	</a:t>
            </a:r>
          </a:p>
          <a:p>
            <a:pPr lvl="1"/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20EA5-CE36-4256-8600-EEE3B2A99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923D75-344B-4F1F-8FDA-F5C50094CB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5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A00A0-634D-4BF2-B12C-598FF18EC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675861"/>
          </a:xfrm>
        </p:spPr>
        <p:txBody>
          <a:bodyPr/>
          <a:lstStyle/>
          <a:p>
            <a:r>
              <a:rPr lang="en-US" dirty="0"/>
              <a:t>Content Efforts – </a:t>
            </a:r>
            <a:br>
              <a:rPr lang="en-US" dirty="0"/>
            </a:br>
            <a:r>
              <a:rPr lang="en-US" dirty="0"/>
              <a:t>IEEE Computer Society Webinars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07E62-A1F3-43FB-A544-FA080419E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0" y="1964793"/>
            <a:ext cx="10363200" cy="3967089"/>
          </a:xfrm>
        </p:spPr>
        <p:txBody>
          <a:bodyPr/>
          <a:lstStyle/>
          <a:p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https://www.computer.org/education/standards-activities-board-webinars</a:t>
            </a:r>
            <a:endParaRPr lang="en-US" sz="1800" u="sng" dirty="0">
              <a:solidFill>
                <a:srgbClr val="0000FF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IEEE 802 Networking Standards – Wired</a:t>
            </a:r>
          </a:p>
          <a:p>
            <a:pPr marL="801688" marR="0">
              <a:spcBef>
                <a:spcPts val="0"/>
              </a:spcBef>
              <a:spcAft>
                <a:spcPts val="0"/>
              </a:spcAft>
              <a:tabLst>
                <a:tab pos="458788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172 attendees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1688" marR="0">
              <a:spcBef>
                <a:spcPts val="0"/>
              </a:spcBef>
              <a:spcAft>
                <a:spcPts val="0"/>
              </a:spcAft>
              <a:tabLst>
                <a:tab pos="458788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520 registered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1688" marR="0">
              <a:spcBef>
                <a:spcPts val="0"/>
              </a:spcBef>
              <a:spcAft>
                <a:spcPts val="0"/>
              </a:spcAft>
              <a:tabLst>
                <a:tab pos="458788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33% rate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1688" marR="0">
              <a:spcBef>
                <a:spcPts val="0"/>
              </a:spcBef>
              <a:spcAft>
                <a:spcPts val="0"/>
              </a:spcAft>
              <a:tabLst>
                <a:tab pos="458788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Avg time watching is 19 minutes (this webinar was 42 minutes so avg. person is watching just about half of it)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1688" marR="0">
              <a:spcBef>
                <a:spcPts val="0"/>
              </a:spcBef>
              <a:spcAft>
                <a:spcPts val="0"/>
              </a:spcAft>
              <a:tabLst>
                <a:tab pos="458788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198 views on YouTube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IEEE 802 Networking Standards – Wireless</a:t>
            </a:r>
          </a:p>
          <a:p>
            <a:pPr marL="800100" lvl="2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93 attendees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364 registered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25% rate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Avg time watching: 21 minutes (full webinar length is 58, so watching about a third of it)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86 views on YouTube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BD8CF-0EFD-4437-9AF9-2195E7B04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C520AC-5CF3-4645-B997-A9834A48F3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77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66738-EBC8-4F63-BEE6-121252BEF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3/10 PV SC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2A381-98D4-4FCF-AF58-D27E40B6D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752600"/>
            <a:ext cx="11029071" cy="4343400"/>
          </a:xfrm>
        </p:spPr>
        <p:txBody>
          <a:bodyPr/>
          <a:lstStyle/>
          <a:p>
            <a:r>
              <a:rPr lang="en-US" sz="2400" dirty="0"/>
              <a:t>Google Analytics Review</a:t>
            </a:r>
          </a:p>
          <a:p>
            <a:r>
              <a:rPr lang="en-US" sz="2400" dirty="0"/>
              <a:t>Content Development	(new webinars on hold for summer)</a:t>
            </a:r>
          </a:p>
          <a:p>
            <a:pPr lvl="1"/>
            <a:r>
              <a:rPr lang="en-US" sz="2400" dirty="0"/>
              <a:t>Tech Talks</a:t>
            </a:r>
          </a:p>
          <a:p>
            <a:pPr lvl="2"/>
            <a:r>
              <a:rPr lang="en-US" sz="2000" dirty="0"/>
              <a:t>Traditional Tech Talks</a:t>
            </a:r>
          </a:p>
          <a:p>
            <a:pPr lvl="2"/>
            <a:r>
              <a:rPr lang="en-US" sz="2000" dirty="0"/>
              <a:t>Applications Across 802</a:t>
            </a:r>
          </a:p>
          <a:p>
            <a:pPr lvl="1"/>
            <a:r>
              <a:rPr lang="en-US" sz="2400" dirty="0"/>
              <a:t>Computer Society</a:t>
            </a:r>
          </a:p>
          <a:p>
            <a:pPr lvl="1"/>
            <a:r>
              <a:rPr lang="en-US" sz="2400" dirty="0"/>
              <a:t>IEEE SA</a:t>
            </a:r>
          </a:p>
          <a:p>
            <a:pPr lvl="2"/>
            <a:r>
              <a:rPr lang="en-US" sz="2000" dirty="0"/>
              <a:t>Replacement “Meet IEEE 802” Video Series (</a:t>
            </a:r>
            <a:r>
              <a:rPr lang="en-US" sz="2000" dirty="0">
                <a:hlinkClick r:id="rId2"/>
              </a:rPr>
              <a:t>IEEE  SA - IEEE 802</a:t>
            </a:r>
            <a:r>
              <a:rPr lang="en-US" sz="2000" dirty="0"/>
              <a:t>)</a:t>
            </a:r>
          </a:p>
          <a:p>
            <a:r>
              <a:rPr lang="en-US" sz="2400" dirty="0"/>
              <a:t>Metrix – Tying PV efforts to increased participation?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A7861-53A5-4434-85EB-879EE877C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13 Nov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F3A335-A4B1-4317-B546-B6D31369F2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16862"/>
      </p:ext>
    </p:extLst>
  </p:cSld>
  <p:clrMapOvr>
    <a:masterClrMapping/>
  </p:clrMapOvr>
</p:sld>
</file>

<file path=ppt/theme/theme1.xml><?xml version="1.0" encoding="utf-8"?>
<a:theme xmlns:a="http://schemas.openxmlformats.org/drawingml/2006/main" name="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ieee_presentation_template.pot</Template>
  <TotalTime>11186</TotalTime>
  <Words>734</Words>
  <Application>Microsoft Office PowerPoint</Application>
  <PresentationFormat>Widescreen</PresentationFormat>
  <Paragraphs>114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Verdana</vt:lpstr>
      <vt:lpstr>Wingdings</vt:lpstr>
      <vt:lpstr>ieee_corporate_template_1</vt:lpstr>
      <vt:lpstr>1_ieee_corporate_template_1</vt:lpstr>
      <vt:lpstr>IEEE 802 Mar 2021 Public Visibility  Standing Committee Report</vt:lpstr>
      <vt:lpstr>PV Standing Committee Members</vt:lpstr>
      <vt:lpstr>802 Public Visibility SC Scope, Duties, Membership</vt:lpstr>
      <vt:lpstr>Agenda – 10 Mar 2021 Meeting Time: 3pm to 4:30pm ET, http://bit.ly/38borEz  </vt:lpstr>
      <vt:lpstr>Social Media Related Tools</vt:lpstr>
      <vt:lpstr>Google Analytics 802 (as of Mar 4)</vt:lpstr>
      <vt:lpstr>Content Efforts - IEEE EA Tech Talks </vt:lpstr>
      <vt:lpstr>Content Efforts –  IEEE Computer Society Webinars</vt:lpstr>
      <vt:lpstr>3/10 PV SC Agenda</vt:lpstr>
      <vt:lpstr>Closing Report Update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Lisa Lisa.</dc:creator>
  <cp:lastModifiedBy>John DAmbrosia</cp:lastModifiedBy>
  <cp:revision>158</cp:revision>
  <dcterms:created xsi:type="dcterms:W3CDTF">2012-11-14T18:53:32Z</dcterms:created>
  <dcterms:modified xsi:type="dcterms:W3CDTF">2021-03-10T18:21:09Z</dcterms:modified>
</cp:coreProperties>
</file>