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2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2.xml" ContentType="application/vnd.openxmlformats-officedocument.themeOverr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3"/>
  </p:notesMasterIdLst>
  <p:handoutMasterIdLst>
    <p:handoutMasterId r:id="rId24"/>
  </p:handoutMasterIdLst>
  <p:sldIdLst>
    <p:sldId id="256" r:id="rId5"/>
    <p:sldId id="257" r:id="rId6"/>
    <p:sldId id="323" r:id="rId7"/>
    <p:sldId id="263" r:id="rId8"/>
    <p:sldId id="333" r:id="rId9"/>
    <p:sldId id="334" r:id="rId10"/>
    <p:sldId id="325" r:id="rId11"/>
    <p:sldId id="332" r:id="rId12"/>
    <p:sldId id="328" r:id="rId13"/>
    <p:sldId id="312" r:id="rId14"/>
    <p:sldId id="308" r:id="rId15"/>
    <p:sldId id="304" r:id="rId16"/>
    <p:sldId id="303" r:id="rId17"/>
    <p:sldId id="291" r:id="rId18"/>
    <p:sldId id="269" r:id="rId19"/>
    <p:sldId id="330" r:id="rId20"/>
    <p:sldId id="331" r:id="rId21"/>
    <p:sldId id="329" r:id="rId2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reasurer Report" id="{942DF32E-C4DB-4B23-A515-A18105EAC902}">
          <p14:sldIdLst>
            <p14:sldId id="256"/>
            <p14:sldId id="257"/>
            <p14:sldId id="323"/>
            <p14:sldId id="263"/>
          </p14:sldIdLst>
        </p14:section>
        <p14:section name="Meeting Income Report Record" id="{90888863-D814-48AF-89AB-7EB609E9FF5C}">
          <p14:sldIdLst>
            <p14:sldId id="333"/>
            <p14:sldId id="334"/>
            <p14:sldId id="325"/>
            <p14:sldId id="332"/>
            <p14:sldId id="328"/>
            <p14:sldId id="312"/>
            <p14:sldId id="308"/>
            <p14:sldId id="304"/>
            <p14:sldId id="303"/>
            <p14:sldId id="291"/>
          </p14:sldIdLst>
        </p14:section>
        <p14:section name="Historical Attendance" id="{1C4EA2CF-D4AE-4AE5-8C56-BAD4577E2C2B}">
          <p14:sldIdLst>
            <p14:sldId id="269"/>
            <p14:sldId id="330"/>
            <p14:sldId id="331"/>
            <p14:sldId id="32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6EE478D-98D7-43F4-A581-A3AE5967ABB6}" v="14" dt="2021-03-03T18:50:30.21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44" autoAdjust="0"/>
    <p:restoredTop sz="85938" autoAdjust="0"/>
  </p:normalViewPr>
  <p:slideViewPr>
    <p:cSldViewPr>
      <p:cViewPr varScale="1">
        <p:scale>
          <a:sx n="74" d="100"/>
          <a:sy n="74" d="100"/>
        </p:scale>
        <p:origin x="1014" y="6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1800" y="6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 Rosdahl" userId="2820f357-2dd4-4127-8713-e0bfde0fd756" providerId="ADAL" clId="{36EE478D-98D7-43F4-A581-A3AE5967ABB6}"/>
    <pc:docChg chg="custSel addSld modSld sldOrd modMainMaster modSection">
      <pc:chgData name="Jon Rosdahl" userId="2820f357-2dd4-4127-8713-e0bfde0fd756" providerId="ADAL" clId="{36EE478D-98D7-43F4-A581-A3AE5967ABB6}" dt="2021-03-03T18:50:48.900" v="89" actId="404"/>
      <pc:docMkLst>
        <pc:docMk/>
      </pc:docMkLst>
      <pc:sldChg chg="modSp mod">
        <pc:chgData name="Jon Rosdahl" userId="2820f357-2dd4-4127-8713-e0bfde0fd756" providerId="ADAL" clId="{36EE478D-98D7-43F4-A581-A3AE5967ABB6}" dt="2021-03-03T17:59:28.138" v="12" actId="6549"/>
        <pc:sldMkLst>
          <pc:docMk/>
          <pc:sldMk cId="0" sldId="256"/>
        </pc:sldMkLst>
        <pc:spChg chg="mod">
          <ac:chgData name="Jon Rosdahl" userId="2820f357-2dd4-4127-8713-e0bfde0fd756" providerId="ADAL" clId="{36EE478D-98D7-43F4-A581-A3AE5967ABB6}" dt="2021-03-03T17:59:19.098" v="6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Jon Rosdahl" userId="2820f357-2dd4-4127-8713-e0bfde0fd756" providerId="ADAL" clId="{36EE478D-98D7-43F4-A581-A3AE5967ABB6}" dt="2021-03-03T17:59:28.138" v="12" actId="6549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Jon Rosdahl" userId="2820f357-2dd4-4127-8713-e0bfde0fd756" providerId="ADAL" clId="{36EE478D-98D7-43F4-A581-A3AE5967ABB6}" dt="2021-03-03T18:00:12.026" v="27" actId="6549"/>
        <pc:sldMkLst>
          <pc:docMk/>
          <pc:sldMk cId="0" sldId="257"/>
        </pc:sldMkLst>
        <pc:spChg chg="mod">
          <ac:chgData name="Jon Rosdahl" userId="2820f357-2dd4-4127-8713-e0bfde0fd756" providerId="ADAL" clId="{36EE478D-98D7-43F4-A581-A3AE5967ABB6}" dt="2021-03-03T18:00:12.026" v="27" actId="6549"/>
          <ac:spMkLst>
            <pc:docMk/>
            <pc:sldMk cId="0" sldId="257"/>
            <ac:spMk id="4098" creationId="{00000000-0000-0000-0000-000000000000}"/>
          </ac:spMkLst>
        </pc:spChg>
      </pc:sldChg>
      <pc:sldChg chg="addSp delSp modSp mod">
        <pc:chgData name="Jon Rosdahl" userId="2820f357-2dd4-4127-8713-e0bfde0fd756" providerId="ADAL" clId="{36EE478D-98D7-43F4-A581-A3AE5967ABB6}" dt="2021-03-03T18:30:22.417" v="58" actId="14100"/>
        <pc:sldMkLst>
          <pc:docMk/>
          <pc:sldMk cId="0" sldId="263"/>
        </pc:sldMkLst>
        <pc:graphicFrameChg chg="add del mod modGraphic">
          <ac:chgData name="Jon Rosdahl" userId="2820f357-2dd4-4127-8713-e0bfde0fd756" providerId="ADAL" clId="{36EE478D-98D7-43F4-A581-A3AE5967ABB6}" dt="2021-03-03T18:30:15.131" v="55" actId="478"/>
          <ac:graphicFrameMkLst>
            <pc:docMk/>
            <pc:sldMk cId="0" sldId="263"/>
            <ac:graphicFrameMk id="2" creationId="{00489388-AB0A-4A25-A067-863859C403E3}"/>
          </ac:graphicFrameMkLst>
        </pc:graphicFrameChg>
        <pc:graphicFrameChg chg="del">
          <ac:chgData name="Jon Rosdahl" userId="2820f357-2dd4-4127-8713-e0bfde0fd756" providerId="ADAL" clId="{36EE478D-98D7-43F4-A581-A3AE5967ABB6}" dt="2021-03-03T18:29:28.386" v="49" actId="478"/>
          <ac:graphicFrameMkLst>
            <pc:docMk/>
            <pc:sldMk cId="0" sldId="263"/>
            <ac:graphicFrameMk id="3" creationId="{AC090CA3-55AB-45E4-8067-79C5755DE6EC}"/>
          </ac:graphicFrameMkLst>
        </pc:graphicFrameChg>
        <pc:graphicFrameChg chg="add mod modGraphic">
          <ac:chgData name="Jon Rosdahl" userId="2820f357-2dd4-4127-8713-e0bfde0fd756" providerId="ADAL" clId="{36EE478D-98D7-43F4-A581-A3AE5967ABB6}" dt="2021-03-03T18:30:22.417" v="58" actId="14100"/>
          <ac:graphicFrameMkLst>
            <pc:docMk/>
            <pc:sldMk cId="0" sldId="263"/>
            <ac:graphicFrameMk id="7" creationId="{59ABC181-3738-4298-BDD3-01999B9C80C5}"/>
          </ac:graphicFrameMkLst>
        </pc:graphicFrameChg>
      </pc:sldChg>
      <pc:sldChg chg="addSp delSp modSp mod">
        <pc:chgData name="Jon Rosdahl" userId="2820f357-2dd4-4127-8713-e0bfde0fd756" providerId="ADAL" clId="{36EE478D-98D7-43F4-A581-A3AE5967ABB6}" dt="2021-03-03T18:32:51.362" v="73" actId="14100"/>
        <pc:sldMkLst>
          <pc:docMk/>
          <pc:sldMk cId="4178967725" sldId="323"/>
        </pc:sldMkLst>
        <pc:graphicFrameChg chg="del">
          <ac:chgData name="Jon Rosdahl" userId="2820f357-2dd4-4127-8713-e0bfde0fd756" providerId="ADAL" clId="{36EE478D-98D7-43F4-A581-A3AE5967ABB6}" dt="2021-03-03T18:32:10.532" v="59" actId="478"/>
          <ac:graphicFrameMkLst>
            <pc:docMk/>
            <pc:sldMk cId="4178967725" sldId="323"/>
            <ac:graphicFrameMk id="2" creationId="{44E0CA9D-230F-4C0B-91D7-FF4EFDDA346E}"/>
          </ac:graphicFrameMkLst>
        </pc:graphicFrameChg>
        <pc:graphicFrameChg chg="add mod modGraphic">
          <ac:chgData name="Jon Rosdahl" userId="2820f357-2dd4-4127-8713-e0bfde0fd756" providerId="ADAL" clId="{36EE478D-98D7-43F4-A581-A3AE5967ABB6}" dt="2021-03-03T18:32:51.362" v="73" actId="14100"/>
          <ac:graphicFrameMkLst>
            <pc:docMk/>
            <pc:sldMk cId="4178967725" sldId="323"/>
            <ac:graphicFrameMk id="3" creationId="{AD54D99A-0AC6-4B1F-9378-33DFD6FEFAD6}"/>
          </ac:graphicFrameMkLst>
        </pc:graphicFrameChg>
      </pc:sldChg>
      <pc:sldChg chg="addSp delSp modSp mod ord">
        <pc:chgData name="Jon Rosdahl" userId="2820f357-2dd4-4127-8713-e0bfde0fd756" providerId="ADAL" clId="{36EE478D-98D7-43F4-A581-A3AE5967ABB6}" dt="2021-03-03T18:25:41.176" v="48" actId="14734"/>
        <pc:sldMkLst>
          <pc:docMk/>
          <pc:sldMk cId="4119905137" sldId="333"/>
        </pc:sldMkLst>
        <pc:graphicFrameChg chg="del">
          <ac:chgData name="Jon Rosdahl" userId="2820f357-2dd4-4127-8713-e0bfde0fd756" providerId="ADAL" clId="{36EE478D-98D7-43F4-A581-A3AE5967ABB6}" dt="2021-03-03T18:24:26.422" v="30" actId="478"/>
          <ac:graphicFrameMkLst>
            <pc:docMk/>
            <pc:sldMk cId="4119905137" sldId="333"/>
            <ac:graphicFrameMk id="5" creationId="{7332514C-BC55-4A7F-8E99-EA2FD801ABBC}"/>
          </ac:graphicFrameMkLst>
        </pc:graphicFrameChg>
        <pc:graphicFrameChg chg="add mod modGraphic">
          <ac:chgData name="Jon Rosdahl" userId="2820f357-2dd4-4127-8713-e0bfde0fd756" providerId="ADAL" clId="{36EE478D-98D7-43F4-A581-A3AE5967ABB6}" dt="2021-03-03T18:25:41.176" v="48" actId="14734"/>
          <ac:graphicFrameMkLst>
            <pc:docMk/>
            <pc:sldMk cId="4119905137" sldId="333"/>
            <ac:graphicFrameMk id="6" creationId="{FFACD07F-4F89-4B13-8793-142F001678CB}"/>
          </ac:graphicFrameMkLst>
        </pc:graphicFrameChg>
      </pc:sldChg>
      <pc:sldChg chg="addSp delSp modSp new mod">
        <pc:chgData name="Jon Rosdahl" userId="2820f357-2dd4-4127-8713-e0bfde0fd756" providerId="ADAL" clId="{36EE478D-98D7-43F4-A581-A3AE5967ABB6}" dt="2021-03-03T18:50:48.900" v="89" actId="404"/>
        <pc:sldMkLst>
          <pc:docMk/>
          <pc:sldMk cId="4189982325" sldId="334"/>
        </pc:sldMkLst>
        <pc:graphicFrameChg chg="add del mod modGraphic">
          <ac:chgData name="Jon Rosdahl" userId="2820f357-2dd4-4127-8713-e0bfde0fd756" providerId="ADAL" clId="{36EE478D-98D7-43F4-A581-A3AE5967ABB6}" dt="2021-03-03T18:50:12.138" v="78" actId="478"/>
          <ac:graphicFrameMkLst>
            <pc:docMk/>
            <pc:sldMk cId="4189982325" sldId="334"/>
            <ac:graphicFrameMk id="5" creationId="{9955186D-6E18-4AA4-B95B-1E119FA1B747}"/>
          </ac:graphicFrameMkLst>
        </pc:graphicFrameChg>
        <pc:graphicFrameChg chg="add mod modGraphic">
          <ac:chgData name="Jon Rosdahl" userId="2820f357-2dd4-4127-8713-e0bfde0fd756" providerId="ADAL" clId="{36EE478D-98D7-43F4-A581-A3AE5967ABB6}" dt="2021-03-03T18:50:48.900" v="89" actId="404"/>
          <ac:graphicFrameMkLst>
            <pc:docMk/>
            <pc:sldMk cId="4189982325" sldId="334"/>
            <ac:graphicFrameMk id="6" creationId="{55D95E57-24F9-42B3-A582-63A89624FCCB}"/>
          </ac:graphicFrameMkLst>
        </pc:graphicFrameChg>
      </pc:sldChg>
      <pc:sldMasterChg chg="modSp mod">
        <pc:chgData name="Jon Rosdahl" userId="2820f357-2dd4-4127-8713-e0bfde0fd756" providerId="ADAL" clId="{36EE478D-98D7-43F4-A581-A3AE5967ABB6}" dt="2021-03-03T17:59:50.642" v="20" actId="20577"/>
        <pc:sldMasterMkLst>
          <pc:docMk/>
          <pc:sldMasterMk cId="0" sldId="2147483648"/>
        </pc:sldMasterMkLst>
        <pc:spChg chg="mod">
          <ac:chgData name="Jon Rosdahl" userId="2820f357-2dd4-4127-8713-e0bfde0fd756" providerId="ADAL" clId="{36EE478D-98D7-43F4-A581-A3AE5967ABB6}" dt="2021-03-03T17:59:50.642" v="20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Attendees per session – 2003 - 2020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cke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'Treasury Summaries'!$B$2:$B$52</c:f>
              <c:strCache>
                <c:ptCount val="51"/>
                <c:pt idx="0">
                  <c:v>2003-01</c:v>
                </c:pt>
                <c:pt idx="1">
                  <c:v>2003-05</c:v>
                </c:pt>
                <c:pt idx="2">
                  <c:v>2003-09</c:v>
                </c:pt>
                <c:pt idx="3">
                  <c:v>2004-01</c:v>
                </c:pt>
                <c:pt idx="4">
                  <c:v>2004-05</c:v>
                </c:pt>
                <c:pt idx="5">
                  <c:v>2004-09</c:v>
                </c:pt>
                <c:pt idx="6">
                  <c:v>2005-01</c:v>
                </c:pt>
                <c:pt idx="7">
                  <c:v>2005-05</c:v>
                </c:pt>
                <c:pt idx="8">
                  <c:v>2005-09</c:v>
                </c:pt>
                <c:pt idx="9">
                  <c:v>2006-01</c:v>
                </c:pt>
                <c:pt idx="10">
                  <c:v>2006-05</c:v>
                </c:pt>
                <c:pt idx="11">
                  <c:v>2006-09</c:v>
                </c:pt>
                <c:pt idx="12">
                  <c:v>2007-05</c:v>
                </c:pt>
                <c:pt idx="13">
                  <c:v>2007-09</c:v>
                </c:pt>
                <c:pt idx="14">
                  <c:v>2008-01</c:v>
                </c:pt>
                <c:pt idx="15">
                  <c:v>2008-05</c:v>
                </c:pt>
                <c:pt idx="16">
                  <c:v>2008-09</c:v>
                </c:pt>
                <c:pt idx="17">
                  <c:v>2009-01</c:v>
                </c:pt>
                <c:pt idx="18">
                  <c:v>2009-05</c:v>
                </c:pt>
                <c:pt idx="19">
                  <c:v>2009-09</c:v>
                </c:pt>
                <c:pt idx="20">
                  <c:v>2010-01</c:v>
                </c:pt>
                <c:pt idx="21">
                  <c:v>2010-05</c:v>
                </c:pt>
                <c:pt idx="22">
                  <c:v>2010-09</c:v>
                </c:pt>
                <c:pt idx="23">
                  <c:v>2011-01</c:v>
                </c:pt>
                <c:pt idx="24">
                  <c:v>2011-05</c:v>
                </c:pt>
                <c:pt idx="25">
                  <c:v>2011-09</c:v>
                </c:pt>
                <c:pt idx="26">
                  <c:v>2012-01</c:v>
                </c:pt>
                <c:pt idx="27">
                  <c:v>2012-05</c:v>
                </c:pt>
                <c:pt idx="28">
                  <c:v>2012-09</c:v>
                </c:pt>
                <c:pt idx="29">
                  <c:v>2013-01</c:v>
                </c:pt>
                <c:pt idx="30">
                  <c:v>2013-05</c:v>
                </c:pt>
                <c:pt idx="31">
                  <c:v>2013-09</c:v>
                </c:pt>
                <c:pt idx="32">
                  <c:v>2014-01</c:v>
                </c:pt>
                <c:pt idx="33">
                  <c:v>2014-05</c:v>
                </c:pt>
                <c:pt idx="34">
                  <c:v>2014-09</c:v>
                </c:pt>
                <c:pt idx="35">
                  <c:v>2015-01</c:v>
                </c:pt>
                <c:pt idx="36">
                  <c:v>2015-05</c:v>
                </c:pt>
                <c:pt idx="37">
                  <c:v>2015-09</c:v>
                </c:pt>
                <c:pt idx="38">
                  <c:v>2016-01</c:v>
                </c:pt>
                <c:pt idx="39">
                  <c:v>2016-05</c:v>
                </c:pt>
                <c:pt idx="40">
                  <c:v>2016-09</c:v>
                </c:pt>
                <c:pt idx="41">
                  <c:v>2017-01</c:v>
                </c:pt>
                <c:pt idx="42">
                  <c:v>2017-05</c:v>
                </c:pt>
                <c:pt idx="43">
                  <c:v>2017-09</c:v>
                </c:pt>
                <c:pt idx="44">
                  <c:v>2018-01</c:v>
                </c:pt>
                <c:pt idx="45">
                  <c:v>2018-05</c:v>
                </c:pt>
                <c:pt idx="46">
                  <c:v>2018-09</c:v>
                </c:pt>
                <c:pt idx="47">
                  <c:v>2019-01</c:v>
                </c:pt>
                <c:pt idx="48">
                  <c:v>2019-05</c:v>
                </c:pt>
                <c:pt idx="49">
                  <c:v>2019-09</c:v>
                </c:pt>
                <c:pt idx="50">
                  <c:v>2020-01</c:v>
                </c:pt>
              </c:strCache>
            </c:strRef>
          </c:cat>
          <c:val>
            <c:numRef>
              <c:f>'Treasury Summaries'!$C$2:$C$52</c:f>
              <c:numCache>
                <c:formatCode>0</c:formatCode>
                <c:ptCount val="51"/>
                <c:pt idx="0">
                  <c:v>420</c:v>
                </c:pt>
                <c:pt idx="1">
                  <c:v>561</c:v>
                </c:pt>
                <c:pt idx="2">
                  <c:v>491</c:v>
                </c:pt>
                <c:pt idx="4">
                  <c:v>650</c:v>
                </c:pt>
                <c:pt idx="5">
                  <c:v>714</c:v>
                </c:pt>
                <c:pt idx="6">
                  <c:v>802</c:v>
                </c:pt>
                <c:pt idx="7">
                  <c:v>523</c:v>
                </c:pt>
                <c:pt idx="8">
                  <c:v>759</c:v>
                </c:pt>
                <c:pt idx="9">
                  <c:v>740</c:v>
                </c:pt>
                <c:pt idx="10">
                  <c:v>564</c:v>
                </c:pt>
                <c:pt idx="11">
                  <c:v>350</c:v>
                </c:pt>
                <c:pt idx="12">
                  <c:v>478</c:v>
                </c:pt>
                <c:pt idx="13">
                  <c:v>439</c:v>
                </c:pt>
                <c:pt idx="14">
                  <c:v>361</c:v>
                </c:pt>
                <c:pt idx="15">
                  <c:v>402</c:v>
                </c:pt>
                <c:pt idx="16">
                  <c:v>379</c:v>
                </c:pt>
                <c:pt idx="17">
                  <c:v>355</c:v>
                </c:pt>
                <c:pt idx="18">
                  <c:v>344</c:v>
                </c:pt>
                <c:pt idx="19">
                  <c:v>500</c:v>
                </c:pt>
                <c:pt idx="20">
                  <c:v>428</c:v>
                </c:pt>
                <c:pt idx="21">
                  <c:v>426</c:v>
                </c:pt>
                <c:pt idx="22">
                  <c:v>384</c:v>
                </c:pt>
                <c:pt idx="23">
                  <c:v>410</c:v>
                </c:pt>
                <c:pt idx="24">
                  <c:v>351</c:v>
                </c:pt>
                <c:pt idx="25">
                  <c:v>313</c:v>
                </c:pt>
                <c:pt idx="26">
                  <c:v>359</c:v>
                </c:pt>
                <c:pt idx="27">
                  <c:v>335</c:v>
                </c:pt>
                <c:pt idx="28">
                  <c:v>314</c:v>
                </c:pt>
                <c:pt idx="29">
                  <c:v>356</c:v>
                </c:pt>
                <c:pt idx="30">
                  <c:v>337</c:v>
                </c:pt>
                <c:pt idx="31">
                  <c:v>279</c:v>
                </c:pt>
                <c:pt idx="32">
                  <c:v>426</c:v>
                </c:pt>
                <c:pt idx="33">
                  <c:v>337</c:v>
                </c:pt>
                <c:pt idx="34">
                  <c:v>341</c:v>
                </c:pt>
                <c:pt idx="35">
                  <c:v>665</c:v>
                </c:pt>
                <c:pt idx="36">
                  <c:v>357</c:v>
                </c:pt>
                <c:pt idx="37">
                  <c:v>329</c:v>
                </c:pt>
                <c:pt idx="38">
                  <c:v>698</c:v>
                </c:pt>
                <c:pt idx="39">
                  <c:v>324</c:v>
                </c:pt>
                <c:pt idx="40">
                  <c:v>367</c:v>
                </c:pt>
                <c:pt idx="41">
                  <c:v>317</c:v>
                </c:pt>
                <c:pt idx="42">
                  <c:v>215</c:v>
                </c:pt>
                <c:pt idx="43">
                  <c:v>267</c:v>
                </c:pt>
                <c:pt idx="44">
                  <c:v>312</c:v>
                </c:pt>
                <c:pt idx="45">
                  <c:v>271</c:v>
                </c:pt>
                <c:pt idx="46">
                  <c:v>283</c:v>
                </c:pt>
                <c:pt idx="47">
                  <c:v>293</c:v>
                </c:pt>
                <c:pt idx="48">
                  <c:v>293</c:v>
                </c:pt>
                <c:pt idx="49">
                  <c:v>279</c:v>
                </c:pt>
                <c:pt idx="50">
                  <c:v>335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930-4F6D-BD7B-97DFC80CE51E}"/>
            </c:ext>
          </c:extLst>
        </c:ser>
        <c:ser>
          <c:idx val="1"/>
          <c:order val="1"/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'Treasury Summaries'!$B$2:$B$52</c:f>
              <c:strCache>
                <c:ptCount val="51"/>
                <c:pt idx="0">
                  <c:v>2003-01</c:v>
                </c:pt>
                <c:pt idx="1">
                  <c:v>2003-05</c:v>
                </c:pt>
                <c:pt idx="2">
                  <c:v>2003-09</c:v>
                </c:pt>
                <c:pt idx="3">
                  <c:v>2004-01</c:v>
                </c:pt>
                <c:pt idx="4">
                  <c:v>2004-05</c:v>
                </c:pt>
                <c:pt idx="5">
                  <c:v>2004-09</c:v>
                </c:pt>
                <c:pt idx="6">
                  <c:v>2005-01</c:v>
                </c:pt>
                <c:pt idx="7">
                  <c:v>2005-05</c:v>
                </c:pt>
                <c:pt idx="8">
                  <c:v>2005-09</c:v>
                </c:pt>
                <c:pt idx="9">
                  <c:v>2006-01</c:v>
                </c:pt>
                <c:pt idx="10">
                  <c:v>2006-05</c:v>
                </c:pt>
                <c:pt idx="11">
                  <c:v>2006-09</c:v>
                </c:pt>
                <c:pt idx="12">
                  <c:v>2007-05</c:v>
                </c:pt>
                <c:pt idx="13">
                  <c:v>2007-09</c:v>
                </c:pt>
                <c:pt idx="14">
                  <c:v>2008-01</c:v>
                </c:pt>
                <c:pt idx="15">
                  <c:v>2008-05</c:v>
                </c:pt>
                <c:pt idx="16">
                  <c:v>2008-09</c:v>
                </c:pt>
                <c:pt idx="17">
                  <c:v>2009-01</c:v>
                </c:pt>
                <c:pt idx="18">
                  <c:v>2009-05</c:v>
                </c:pt>
                <c:pt idx="19">
                  <c:v>2009-09</c:v>
                </c:pt>
                <c:pt idx="20">
                  <c:v>2010-01</c:v>
                </c:pt>
                <c:pt idx="21">
                  <c:v>2010-05</c:v>
                </c:pt>
                <c:pt idx="22">
                  <c:v>2010-09</c:v>
                </c:pt>
                <c:pt idx="23">
                  <c:v>2011-01</c:v>
                </c:pt>
                <c:pt idx="24">
                  <c:v>2011-05</c:v>
                </c:pt>
                <c:pt idx="25">
                  <c:v>2011-09</c:v>
                </c:pt>
                <c:pt idx="26">
                  <c:v>2012-01</c:v>
                </c:pt>
                <c:pt idx="27">
                  <c:v>2012-05</c:v>
                </c:pt>
                <c:pt idx="28">
                  <c:v>2012-09</c:v>
                </c:pt>
                <c:pt idx="29">
                  <c:v>2013-01</c:v>
                </c:pt>
                <c:pt idx="30">
                  <c:v>2013-05</c:v>
                </c:pt>
                <c:pt idx="31">
                  <c:v>2013-09</c:v>
                </c:pt>
                <c:pt idx="32">
                  <c:v>2014-01</c:v>
                </c:pt>
                <c:pt idx="33">
                  <c:v>2014-05</c:v>
                </c:pt>
                <c:pt idx="34">
                  <c:v>2014-09</c:v>
                </c:pt>
                <c:pt idx="35">
                  <c:v>2015-01</c:v>
                </c:pt>
                <c:pt idx="36">
                  <c:v>2015-05</c:v>
                </c:pt>
                <c:pt idx="37">
                  <c:v>2015-09</c:v>
                </c:pt>
                <c:pt idx="38">
                  <c:v>2016-01</c:v>
                </c:pt>
                <c:pt idx="39">
                  <c:v>2016-05</c:v>
                </c:pt>
                <c:pt idx="40">
                  <c:v>2016-09</c:v>
                </c:pt>
                <c:pt idx="41">
                  <c:v>2017-01</c:v>
                </c:pt>
                <c:pt idx="42">
                  <c:v>2017-05</c:v>
                </c:pt>
                <c:pt idx="43">
                  <c:v>2017-09</c:v>
                </c:pt>
                <c:pt idx="44">
                  <c:v>2018-01</c:v>
                </c:pt>
                <c:pt idx="45">
                  <c:v>2018-05</c:v>
                </c:pt>
                <c:pt idx="46">
                  <c:v>2018-09</c:v>
                </c:pt>
                <c:pt idx="47">
                  <c:v>2019-01</c:v>
                </c:pt>
                <c:pt idx="48">
                  <c:v>2019-05</c:v>
                </c:pt>
                <c:pt idx="49">
                  <c:v>2019-09</c:v>
                </c:pt>
                <c:pt idx="50">
                  <c:v>2020-01</c:v>
                </c:pt>
              </c:strCache>
            </c:strRef>
          </c:cat>
          <c:val>
            <c:numRef>
              <c:f>'Treasury Summaries'!$D$2:$D$52</c:f>
              <c:numCache>
                <c:formatCode>_("$"* #,##0.00_);_("$"* \(#,##0.00\);_("$"* "-"??_);_(@_)</c:formatCode>
                <c:ptCount val="51"/>
                <c:pt idx="0">
                  <c:v>121932.25</c:v>
                </c:pt>
                <c:pt idx="1">
                  <c:v>153296.74</c:v>
                </c:pt>
                <c:pt idx="2">
                  <c:v>255150.97</c:v>
                </c:pt>
                <c:pt idx="4">
                  <c:v>209546.92</c:v>
                </c:pt>
                <c:pt idx="5">
                  <c:v>333936.23</c:v>
                </c:pt>
                <c:pt idx="6">
                  <c:v>305526.2</c:v>
                </c:pt>
                <c:pt idx="7">
                  <c:v>361198</c:v>
                </c:pt>
                <c:pt idx="8">
                  <c:v>286909.42</c:v>
                </c:pt>
                <c:pt idx="9">
                  <c:v>428628</c:v>
                </c:pt>
                <c:pt idx="10">
                  <c:v>293980</c:v>
                </c:pt>
                <c:pt idx="11">
                  <c:v>343772.29</c:v>
                </c:pt>
                <c:pt idx="12">
                  <c:v>281572</c:v>
                </c:pt>
                <c:pt idx="13">
                  <c:v>298230</c:v>
                </c:pt>
                <c:pt idx="14">
                  <c:v>405692.36</c:v>
                </c:pt>
                <c:pt idx="15">
                  <c:v>219898</c:v>
                </c:pt>
                <c:pt idx="16">
                  <c:v>273353</c:v>
                </c:pt>
                <c:pt idx="17">
                  <c:v>236140</c:v>
                </c:pt>
                <c:pt idx="18">
                  <c:v>244410</c:v>
                </c:pt>
                <c:pt idx="19">
                  <c:v>355102</c:v>
                </c:pt>
                <c:pt idx="20">
                  <c:v>279912</c:v>
                </c:pt>
                <c:pt idx="21">
                  <c:v>412291</c:v>
                </c:pt>
                <c:pt idx="22">
                  <c:v>286696</c:v>
                </c:pt>
                <c:pt idx="23">
                  <c:v>259350</c:v>
                </c:pt>
                <c:pt idx="24">
                  <c:v>216749</c:v>
                </c:pt>
                <c:pt idx="25">
                  <c:v>263366</c:v>
                </c:pt>
                <c:pt idx="26">
                  <c:v>225748</c:v>
                </c:pt>
                <c:pt idx="27">
                  <c:v>224795.95</c:v>
                </c:pt>
                <c:pt idx="28">
                  <c:v>201526</c:v>
                </c:pt>
                <c:pt idx="29">
                  <c:v>263053</c:v>
                </c:pt>
                <c:pt idx="30">
                  <c:v>248231.62</c:v>
                </c:pt>
                <c:pt idx="31">
                  <c:v>277621</c:v>
                </c:pt>
                <c:pt idx="32">
                  <c:v>304970.65000000002</c:v>
                </c:pt>
                <c:pt idx="33">
                  <c:v>251517.86</c:v>
                </c:pt>
                <c:pt idx="34">
                  <c:v>335951</c:v>
                </c:pt>
                <c:pt idx="35">
                  <c:v>247992.96000000002</c:v>
                </c:pt>
                <c:pt idx="36">
                  <c:v>237678.17</c:v>
                </c:pt>
                <c:pt idx="37">
                  <c:v>299052.08</c:v>
                </c:pt>
                <c:pt idx="38">
                  <c:v>287857.06</c:v>
                </c:pt>
                <c:pt idx="39">
                  <c:v>254025.75</c:v>
                </c:pt>
                <c:pt idx="40">
                  <c:v>272324.25</c:v>
                </c:pt>
                <c:pt idx="41">
                  <c:v>241508</c:v>
                </c:pt>
                <c:pt idx="42">
                  <c:v>213433.4</c:v>
                </c:pt>
                <c:pt idx="43">
                  <c:v>234680.67</c:v>
                </c:pt>
                <c:pt idx="44">
                  <c:v>266866.2</c:v>
                </c:pt>
                <c:pt idx="45">
                  <c:v>276894.63</c:v>
                </c:pt>
                <c:pt idx="46">
                  <c:v>252417.55</c:v>
                </c:pt>
                <c:pt idx="47">
                  <c:v>248365.14</c:v>
                </c:pt>
                <c:pt idx="48">
                  <c:v>274045.83</c:v>
                </c:pt>
                <c:pt idx="49">
                  <c:v>274795.67</c:v>
                </c:pt>
                <c:pt idx="50">
                  <c:v>312563.93</c:v>
                </c:pt>
              </c:numCache>
            </c:numRef>
          </c:val>
          <c:smooth val="0"/>
          <c:extLst xmlns:c15="http://schemas.microsoft.com/office/drawing/2012/chart">
            <c:ext xmlns:c16="http://schemas.microsoft.com/office/drawing/2014/chart" uri="{C3380CC4-5D6E-409C-BE32-E72D297353CC}">
              <c16:uniqueId val="{00000001-7930-4F6D-BD7B-97DFC80CE51E}"/>
            </c:ext>
          </c:extLst>
        </c:ser>
        <c:ser>
          <c:idx val="2"/>
          <c:order val="2"/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'Treasury Summaries'!$B$2:$B$52</c:f>
              <c:strCache>
                <c:ptCount val="51"/>
                <c:pt idx="0">
                  <c:v>2003-01</c:v>
                </c:pt>
                <c:pt idx="1">
                  <c:v>2003-05</c:v>
                </c:pt>
                <c:pt idx="2">
                  <c:v>2003-09</c:v>
                </c:pt>
                <c:pt idx="3">
                  <c:v>2004-01</c:v>
                </c:pt>
                <c:pt idx="4">
                  <c:v>2004-05</c:v>
                </c:pt>
                <c:pt idx="5">
                  <c:v>2004-09</c:v>
                </c:pt>
                <c:pt idx="6">
                  <c:v>2005-01</c:v>
                </c:pt>
                <c:pt idx="7">
                  <c:v>2005-05</c:v>
                </c:pt>
                <c:pt idx="8">
                  <c:v>2005-09</c:v>
                </c:pt>
                <c:pt idx="9">
                  <c:v>2006-01</c:v>
                </c:pt>
                <c:pt idx="10">
                  <c:v>2006-05</c:v>
                </c:pt>
                <c:pt idx="11">
                  <c:v>2006-09</c:v>
                </c:pt>
                <c:pt idx="12">
                  <c:v>2007-05</c:v>
                </c:pt>
                <c:pt idx="13">
                  <c:v>2007-09</c:v>
                </c:pt>
                <c:pt idx="14">
                  <c:v>2008-01</c:v>
                </c:pt>
                <c:pt idx="15">
                  <c:v>2008-05</c:v>
                </c:pt>
                <c:pt idx="16">
                  <c:v>2008-09</c:v>
                </c:pt>
                <c:pt idx="17">
                  <c:v>2009-01</c:v>
                </c:pt>
                <c:pt idx="18">
                  <c:v>2009-05</c:v>
                </c:pt>
                <c:pt idx="19">
                  <c:v>2009-09</c:v>
                </c:pt>
                <c:pt idx="20">
                  <c:v>2010-01</c:v>
                </c:pt>
                <c:pt idx="21">
                  <c:v>2010-05</c:v>
                </c:pt>
                <c:pt idx="22">
                  <c:v>2010-09</c:v>
                </c:pt>
                <c:pt idx="23">
                  <c:v>2011-01</c:v>
                </c:pt>
                <c:pt idx="24">
                  <c:v>2011-05</c:v>
                </c:pt>
                <c:pt idx="25">
                  <c:v>2011-09</c:v>
                </c:pt>
                <c:pt idx="26">
                  <c:v>2012-01</c:v>
                </c:pt>
                <c:pt idx="27">
                  <c:v>2012-05</c:v>
                </c:pt>
                <c:pt idx="28">
                  <c:v>2012-09</c:v>
                </c:pt>
                <c:pt idx="29">
                  <c:v>2013-01</c:v>
                </c:pt>
                <c:pt idx="30">
                  <c:v>2013-05</c:v>
                </c:pt>
                <c:pt idx="31">
                  <c:v>2013-09</c:v>
                </c:pt>
                <c:pt idx="32">
                  <c:v>2014-01</c:v>
                </c:pt>
                <c:pt idx="33">
                  <c:v>2014-05</c:v>
                </c:pt>
                <c:pt idx="34">
                  <c:v>2014-09</c:v>
                </c:pt>
                <c:pt idx="35">
                  <c:v>2015-01</c:v>
                </c:pt>
                <c:pt idx="36">
                  <c:v>2015-05</c:v>
                </c:pt>
                <c:pt idx="37">
                  <c:v>2015-09</c:v>
                </c:pt>
                <c:pt idx="38">
                  <c:v>2016-01</c:v>
                </c:pt>
                <c:pt idx="39">
                  <c:v>2016-05</c:v>
                </c:pt>
                <c:pt idx="40">
                  <c:v>2016-09</c:v>
                </c:pt>
                <c:pt idx="41">
                  <c:v>2017-01</c:v>
                </c:pt>
                <c:pt idx="42">
                  <c:v>2017-05</c:v>
                </c:pt>
                <c:pt idx="43">
                  <c:v>2017-09</c:v>
                </c:pt>
                <c:pt idx="44">
                  <c:v>2018-01</c:v>
                </c:pt>
                <c:pt idx="45">
                  <c:v>2018-05</c:v>
                </c:pt>
                <c:pt idx="46">
                  <c:v>2018-09</c:v>
                </c:pt>
                <c:pt idx="47">
                  <c:v>2019-01</c:v>
                </c:pt>
                <c:pt idx="48">
                  <c:v>2019-05</c:v>
                </c:pt>
                <c:pt idx="49">
                  <c:v>2019-09</c:v>
                </c:pt>
                <c:pt idx="50">
                  <c:v>2020-01</c:v>
                </c:pt>
              </c:strCache>
            </c:strRef>
          </c:cat>
          <c:val>
            <c:numRef>
              <c:f>'Treasury Summaries'!$E$2:$E$52</c:f>
              <c:numCache>
                <c:formatCode>_("$"* #,##0.00_);_("$"* \(#,##0.00\);_("$"* "-"??_);_(@_)</c:formatCode>
                <c:ptCount val="51"/>
                <c:pt idx="0">
                  <c:v>290.31488095238097</c:v>
                </c:pt>
                <c:pt idx="1">
                  <c:v>273.25622103386809</c:v>
                </c:pt>
                <c:pt idx="2">
                  <c:v>519.65574338085537</c:v>
                </c:pt>
                <c:pt idx="4">
                  <c:v>322.37987692307695</c:v>
                </c:pt>
                <c:pt idx="5">
                  <c:v>467.69780112044816</c:v>
                </c:pt>
                <c:pt idx="6">
                  <c:v>380.95536159600999</c:v>
                </c:pt>
                <c:pt idx="7">
                  <c:v>690.62715105162522</c:v>
                </c:pt>
                <c:pt idx="8">
                  <c:v>378.00977602108037</c:v>
                </c:pt>
                <c:pt idx="9">
                  <c:v>579.22702702702702</c:v>
                </c:pt>
                <c:pt idx="10">
                  <c:v>521.24113475177307</c:v>
                </c:pt>
                <c:pt idx="11">
                  <c:v>982.20654285714284</c:v>
                </c:pt>
                <c:pt idx="12">
                  <c:v>589.06276150627616</c:v>
                </c:pt>
                <c:pt idx="13">
                  <c:v>679.33940774487473</c:v>
                </c:pt>
                <c:pt idx="14">
                  <c:v>1123.8015512465374</c:v>
                </c:pt>
                <c:pt idx="15">
                  <c:v>547.00995024875624</c:v>
                </c:pt>
                <c:pt idx="16">
                  <c:v>721.24802110817939</c:v>
                </c:pt>
                <c:pt idx="17">
                  <c:v>665.18309859154931</c:v>
                </c:pt>
                <c:pt idx="18">
                  <c:v>710.49418604651157</c:v>
                </c:pt>
                <c:pt idx="19">
                  <c:v>710.20399999999995</c:v>
                </c:pt>
                <c:pt idx="20">
                  <c:v>654</c:v>
                </c:pt>
                <c:pt idx="21">
                  <c:v>967.81924882629107</c:v>
                </c:pt>
                <c:pt idx="22">
                  <c:v>746.60416666666663</c:v>
                </c:pt>
                <c:pt idx="23">
                  <c:v>632.56097560975604</c:v>
                </c:pt>
                <c:pt idx="24">
                  <c:v>617.51851851851848</c:v>
                </c:pt>
                <c:pt idx="25">
                  <c:v>841.42492012779553</c:v>
                </c:pt>
                <c:pt idx="26">
                  <c:v>628.82451253481895</c:v>
                </c:pt>
                <c:pt idx="27">
                  <c:v>671.03268656716421</c:v>
                </c:pt>
                <c:pt idx="28">
                  <c:v>641.80254777070058</c:v>
                </c:pt>
                <c:pt idx="29">
                  <c:v>738.91292134831463</c:v>
                </c:pt>
                <c:pt idx="30">
                  <c:v>736.59234421364988</c:v>
                </c:pt>
                <c:pt idx="31">
                  <c:v>995.05734767025092</c:v>
                </c:pt>
                <c:pt idx="32">
                  <c:v>715.89354460093898</c:v>
                </c:pt>
                <c:pt idx="33">
                  <c:v>746.34379821958453</c:v>
                </c:pt>
                <c:pt idx="34">
                  <c:v>985.19354838709683</c:v>
                </c:pt>
                <c:pt idx="35">
                  <c:v>372.92174436090227</c:v>
                </c:pt>
                <c:pt idx="36">
                  <c:v>665.76518207282913</c:v>
                </c:pt>
                <c:pt idx="37">
                  <c:v>908.97288753799398</c:v>
                </c:pt>
                <c:pt idx="38">
                  <c:v>412.402664756447</c:v>
                </c:pt>
                <c:pt idx="39">
                  <c:v>784.03009259259261</c:v>
                </c:pt>
                <c:pt idx="40">
                  <c:v>742.02792915531336</c:v>
                </c:pt>
                <c:pt idx="41">
                  <c:v>761.85488958990538</c:v>
                </c:pt>
                <c:pt idx="42">
                  <c:v>992.71348837209302</c:v>
                </c:pt>
                <c:pt idx="43">
                  <c:v>878.95382022471915</c:v>
                </c:pt>
                <c:pt idx="44">
                  <c:v>855.34038461538466</c:v>
                </c:pt>
                <c:pt idx="45">
                  <c:v>1021.7514022140222</c:v>
                </c:pt>
                <c:pt idx="46">
                  <c:v>891.93480565371021</c:v>
                </c:pt>
                <c:pt idx="47">
                  <c:v>847.66259385665535</c:v>
                </c:pt>
                <c:pt idx="48">
                  <c:v>935.31000000000006</c:v>
                </c:pt>
                <c:pt idx="49">
                  <c:v>984.93071684587812</c:v>
                </c:pt>
                <c:pt idx="50">
                  <c:v>933.02665671641785</c:v>
                </c:pt>
              </c:numCache>
            </c:numRef>
          </c:val>
          <c:smooth val="0"/>
          <c:extLst xmlns:c15="http://schemas.microsoft.com/office/drawing/2012/chart">
            <c:ext xmlns:c16="http://schemas.microsoft.com/office/drawing/2014/chart" uri="{C3380CC4-5D6E-409C-BE32-E72D297353CC}">
              <c16:uniqueId val="{00000002-7930-4F6D-BD7B-97DFC80CE5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4967936"/>
        <c:axId val="484966760"/>
        <c:extLst/>
      </c:lineChart>
      <c:catAx>
        <c:axId val="484967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4966760"/>
        <c:crosses val="autoZero"/>
        <c:auto val="1"/>
        <c:lblAlgn val="ctr"/>
        <c:lblOffset val="100"/>
        <c:noMultiLvlLbl val="0"/>
      </c:catAx>
      <c:valAx>
        <c:axId val="4849667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49679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Cost Per Session 2003-2020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cked"/>
        <c:varyColors val="0"/>
        <c:ser>
          <c:idx val="0"/>
          <c:order val="0"/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'Treasury Summaries'!$B$2:$B$52</c:f>
              <c:strCache>
                <c:ptCount val="51"/>
                <c:pt idx="0">
                  <c:v>2003-01</c:v>
                </c:pt>
                <c:pt idx="1">
                  <c:v>2003-05</c:v>
                </c:pt>
                <c:pt idx="2">
                  <c:v>2003-09</c:v>
                </c:pt>
                <c:pt idx="3">
                  <c:v>2004-01</c:v>
                </c:pt>
                <c:pt idx="4">
                  <c:v>2004-05</c:v>
                </c:pt>
                <c:pt idx="5">
                  <c:v>2004-09</c:v>
                </c:pt>
                <c:pt idx="6">
                  <c:v>2005-01</c:v>
                </c:pt>
                <c:pt idx="7">
                  <c:v>2005-05</c:v>
                </c:pt>
                <c:pt idx="8">
                  <c:v>2005-09</c:v>
                </c:pt>
                <c:pt idx="9">
                  <c:v>2006-01</c:v>
                </c:pt>
                <c:pt idx="10">
                  <c:v>2006-05</c:v>
                </c:pt>
                <c:pt idx="11">
                  <c:v>2006-09</c:v>
                </c:pt>
                <c:pt idx="12">
                  <c:v>2007-05</c:v>
                </c:pt>
                <c:pt idx="13">
                  <c:v>2007-09</c:v>
                </c:pt>
                <c:pt idx="14">
                  <c:v>2008-01</c:v>
                </c:pt>
                <c:pt idx="15">
                  <c:v>2008-05</c:v>
                </c:pt>
                <c:pt idx="16">
                  <c:v>2008-09</c:v>
                </c:pt>
                <c:pt idx="17">
                  <c:v>2009-01</c:v>
                </c:pt>
                <c:pt idx="18">
                  <c:v>2009-05</c:v>
                </c:pt>
                <c:pt idx="19">
                  <c:v>2009-09</c:v>
                </c:pt>
                <c:pt idx="20">
                  <c:v>2010-01</c:v>
                </c:pt>
                <c:pt idx="21">
                  <c:v>2010-05</c:v>
                </c:pt>
                <c:pt idx="22">
                  <c:v>2010-09</c:v>
                </c:pt>
                <c:pt idx="23">
                  <c:v>2011-01</c:v>
                </c:pt>
                <c:pt idx="24">
                  <c:v>2011-05</c:v>
                </c:pt>
                <c:pt idx="25">
                  <c:v>2011-09</c:v>
                </c:pt>
                <c:pt idx="26">
                  <c:v>2012-01</c:v>
                </c:pt>
                <c:pt idx="27">
                  <c:v>2012-05</c:v>
                </c:pt>
                <c:pt idx="28">
                  <c:v>2012-09</c:v>
                </c:pt>
                <c:pt idx="29">
                  <c:v>2013-01</c:v>
                </c:pt>
                <c:pt idx="30">
                  <c:v>2013-05</c:v>
                </c:pt>
                <c:pt idx="31">
                  <c:v>2013-09</c:v>
                </c:pt>
                <c:pt idx="32">
                  <c:v>2014-01</c:v>
                </c:pt>
                <c:pt idx="33">
                  <c:v>2014-05</c:v>
                </c:pt>
                <c:pt idx="34">
                  <c:v>2014-09</c:v>
                </c:pt>
                <c:pt idx="35">
                  <c:v>2015-01</c:v>
                </c:pt>
                <c:pt idx="36">
                  <c:v>2015-05</c:v>
                </c:pt>
                <c:pt idx="37">
                  <c:v>2015-09</c:v>
                </c:pt>
                <c:pt idx="38">
                  <c:v>2016-01</c:v>
                </c:pt>
                <c:pt idx="39">
                  <c:v>2016-05</c:v>
                </c:pt>
                <c:pt idx="40">
                  <c:v>2016-09</c:v>
                </c:pt>
                <c:pt idx="41">
                  <c:v>2017-01</c:v>
                </c:pt>
                <c:pt idx="42">
                  <c:v>2017-05</c:v>
                </c:pt>
                <c:pt idx="43">
                  <c:v>2017-09</c:v>
                </c:pt>
                <c:pt idx="44">
                  <c:v>2018-01</c:v>
                </c:pt>
                <c:pt idx="45">
                  <c:v>2018-05</c:v>
                </c:pt>
                <c:pt idx="46">
                  <c:v>2018-09</c:v>
                </c:pt>
                <c:pt idx="47">
                  <c:v>2019-01</c:v>
                </c:pt>
                <c:pt idx="48">
                  <c:v>2019-05</c:v>
                </c:pt>
                <c:pt idx="49">
                  <c:v>2019-09</c:v>
                </c:pt>
                <c:pt idx="50">
                  <c:v>2020-01</c:v>
                </c:pt>
              </c:strCache>
            </c:strRef>
          </c:cat>
          <c:val>
            <c:numRef>
              <c:f>'Treasury Summaries'!$C$2:$C$52</c:f>
              <c:numCache>
                <c:formatCode>0</c:formatCode>
                <c:ptCount val="51"/>
                <c:pt idx="0">
                  <c:v>420</c:v>
                </c:pt>
                <c:pt idx="1">
                  <c:v>561</c:v>
                </c:pt>
                <c:pt idx="2">
                  <c:v>491</c:v>
                </c:pt>
                <c:pt idx="4">
                  <c:v>650</c:v>
                </c:pt>
                <c:pt idx="5">
                  <c:v>714</c:v>
                </c:pt>
                <c:pt idx="6">
                  <c:v>802</c:v>
                </c:pt>
                <c:pt idx="7">
                  <c:v>523</c:v>
                </c:pt>
                <c:pt idx="8">
                  <c:v>759</c:v>
                </c:pt>
                <c:pt idx="9">
                  <c:v>740</c:v>
                </c:pt>
                <c:pt idx="10">
                  <c:v>564</c:v>
                </c:pt>
                <c:pt idx="11">
                  <c:v>350</c:v>
                </c:pt>
                <c:pt idx="12">
                  <c:v>478</c:v>
                </c:pt>
                <c:pt idx="13">
                  <c:v>439</c:v>
                </c:pt>
                <c:pt idx="14">
                  <c:v>361</c:v>
                </c:pt>
                <c:pt idx="15">
                  <c:v>402</c:v>
                </c:pt>
                <c:pt idx="16">
                  <c:v>379</c:v>
                </c:pt>
                <c:pt idx="17">
                  <c:v>355</c:v>
                </c:pt>
                <c:pt idx="18">
                  <c:v>344</c:v>
                </c:pt>
                <c:pt idx="19">
                  <c:v>500</c:v>
                </c:pt>
                <c:pt idx="20">
                  <c:v>428</c:v>
                </c:pt>
                <c:pt idx="21">
                  <c:v>426</c:v>
                </c:pt>
                <c:pt idx="22">
                  <c:v>384</c:v>
                </c:pt>
                <c:pt idx="23">
                  <c:v>410</c:v>
                </c:pt>
                <c:pt idx="24">
                  <c:v>351</c:v>
                </c:pt>
                <c:pt idx="25">
                  <c:v>313</c:v>
                </c:pt>
                <c:pt idx="26">
                  <c:v>359</c:v>
                </c:pt>
                <c:pt idx="27">
                  <c:v>335</c:v>
                </c:pt>
                <c:pt idx="28">
                  <c:v>314</c:v>
                </c:pt>
                <c:pt idx="29">
                  <c:v>356</c:v>
                </c:pt>
                <c:pt idx="30">
                  <c:v>337</c:v>
                </c:pt>
                <c:pt idx="31">
                  <c:v>279</c:v>
                </c:pt>
                <c:pt idx="32">
                  <c:v>426</c:v>
                </c:pt>
                <c:pt idx="33">
                  <c:v>337</c:v>
                </c:pt>
                <c:pt idx="34">
                  <c:v>341</c:v>
                </c:pt>
                <c:pt idx="35">
                  <c:v>665</c:v>
                </c:pt>
                <c:pt idx="36">
                  <c:v>357</c:v>
                </c:pt>
                <c:pt idx="37">
                  <c:v>329</c:v>
                </c:pt>
                <c:pt idx="38">
                  <c:v>698</c:v>
                </c:pt>
                <c:pt idx="39">
                  <c:v>324</c:v>
                </c:pt>
                <c:pt idx="40">
                  <c:v>367</c:v>
                </c:pt>
                <c:pt idx="41">
                  <c:v>317</c:v>
                </c:pt>
                <c:pt idx="42">
                  <c:v>215</c:v>
                </c:pt>
                <c:pt idx="43">
                  <c:v>267</c:v>
                </c:pt>
                <c:pt idx="44">
                  <c:v>312</c:v>
                </c:pt>
                <c:pt idx="45">
                  <c:v>271</c:v>
                </c:pt>
                <c:pt idx="46">
                  <c:v>283</c:v>
                </c:pt>
                <c:pt idx="47">
                  <c:v>293</c:v>
                </c:pt>
                <c:pt idx="48">
                  <c:v>293</c:v>
                </c:pt>
                <c:pt idx="49">
                  <c:v>279</c:v>
                </c:pt>
                <c:pt idx="50">
                  <c:v>335</c:v>
                </c:pt>
              </c:numCache>
            </c:numRef>
          </c:val>
          <c:smooth val="0"/>
          <c:extLst xmlns:c15="http://schemas.microsoft.com/office/drawing/2012/chart">
            <c:ext xmlns:c16="http://schemas.microsoft.com/office/drawing/2014/chart" uri="{C3380CC4-5D6E-409C-BE32-E72D297353CC}">
              <c16:uniqueId val="{00000000-5AA1-4D25-A10A-31D86F446B7E}"/>
            </c:ext>
          </c:extLst>
        </c:ser>
        <c:ser>
          <c:idx val="1"/>
          <c:order val="1"/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'Treasury Summaries'!$B$2:$B$52</c:f>
              <c:strCache>
                <c:ptCount val="51"/>
                <c:pt idx="0">
                  <c:v>2003-01</c:v>
                </c:pt>
                <c:pt idx="1">
                  <c:v>2003-05</c:v>
                </c:pt>
                <c:pt idx="2">
                  <c:v>2003-09</c:v>
                </c:pt>
                <c:pt idx="3">
                  <c:v>2004-01</c:v>
                </c:pt>
                <c:pt idx="4">
                  <c:v>2004-05</c:v>
                </c:pt>
                <c:pt idx="5">
                  <c:v>2004-09</c:v>
                </c:pt>
                <c:pt idx="6">
                  <c:v>2005-01</c:v>
                </c:pt>
                <c:pt idx="7">
                  <c:v>2005-05</c:v>
                </c:pt>
                <c:pt idx="8">
                  <c:v>2005-09</c:v>
                </c:pt>
                <c:pt idx="9">
                  <c:v>2006-01</c:v>
                </c:pt>
                <c:pt idx="10">
                  <c:v>2006-05</c:v>
                </c:pt>
                <c:pt idx="11">
                  <c:v>2006-09</c:v>
                </c:pt>
                <c:pt idx="12">
                  <c:v>2007-05</c:v>
                </c:pt>
                <c:pt idx="13">
                  <c:v>2007-09</c:v>
                </c:pt>
                <c:pt idx="14">
                  <c:v>2008-01</c:v>
                </c:pt>
                <c:pt idx="15">
                  <c:v>2008-05</c:v>
                </c:pt>
                <c:pt idx="16">
                  <c:v>2008-09</c:v>
                </c:pt>
                <c:pt idx="17">
                  <c:v>2009-01</c:v>
                </c:pt>
                <c:pt idx="18">
                  <c:v>2009-05</c:v>
                </c:pt>
                <c:pt idx="19">
                  <c:v>2009-09</c:v>
                </c:pt>
                <c:pt idx="20">
                  <c:v>2010-01</c:v>
                </c:pt>
                <c:pt idx="21">
                  <c:v>2010-05</c:v>
                </c:pt>
                <c:pt idx="22">
                  <c:v>2010-09</c:v>
                </c:pt>
                <c:pt idx="23">
                  <c:v>2011-01</c:v>
                </c:pt>
                <c:pt idx="24">
                  <c:v>2011-05</c:v>
                </c:pt>
                <c:pt idx="25">
                  <c:v>2011-09</c:v>
                </c:pt>
                <c:pt idx="26">
                  <c:v>2012-01</c:v>
                </c:pt>
                <c:pt idx="27">
                  <c:v>2012-05</c:v>
                </c:pt>
                <c:pt idx="28">
                  <c:v>2012-09</c:v>
                </c:pt>
                <c:pt idx="29">
                  <c:v>2013-01</c:v>
                </c:pt>
                <c:pt idx="30">
                  <c:v>2013-05</c:v>
                </c:pt>
                <c:pt idx="31">
                  <c:v>2013-09</c:v>
                </c:pt>
                <c:pt idx="32">
                  <c:v>2014-01</c:v>
                </c:pt>
                <c:pt idx="33">
                  <c:v>2014-05</c:v>
                </c:pt>
                <c:pt idx="34">
                  <c:v>2014-09</c:v>
                </c:pt>
                <c:pt idx="35">
                  <c:v>2015-01</c:v>
                </c:pt>
                <c:pt idx="36">
                  <c:v>2015-05</c:v>
                </c:pt>
                <c:pt idx="37">
                  <c:v>2015-09</c:v>
                </c:pt>
                <c:pt idx="38">
                  <c:v>2016-01</c:v>
                </c:pt>
                <c:pt idx="39">
                  <c:v>2016-05</c:v>
                </c:pt>
                <c:pt idx="40">
                  <c:v>2016-09</c:v>
                </c:pt>
                <c:pt idx="41">
                  <c:v>2017-01</c:v>
                </c:pt>
                <c:pt idx="42">
                  <c:v>2017-05</c:v>
                </c:pt>
                <c:pt idx="43">
                  <c:v>2017-09</c:v>
                </c:pt>
                <c:pt idx="44">
                  <c:v>2018-01</c:v>
                </c:pt>
                <c:pt idx="45">
                  <c:v>2018-05</c:v>
                </c:pt>
                <c:pt idx="46">
                  <c:v>2018-09</c:v>
                </c:pt>
                <c:pt idx="47">
                  <c:v>2019-01</c:v>
                </c:pt>
                <c:pt idx="48">
                  <c:v>2019-05</c:v>
                </c:pt>
                <c:pt idx="49">
                  <c:v>2019-09</c:v>
                </c:pt>
                <c:pt idx="50">
                  <c:v>2020-01</c:v>
                </c:pt>
              </c:strCache>
            </c:strRef>
          </c:cat>
          <c:val>
            <c:numRef>
              <c:f>'Treasury Summaries'!$D$2:$D$52</c:f>
              <c:numCache>
                <c:formatCode>_("$"* #,##0.00_);_("$"* \(#,##0.00\);_("$"* "-"??_);_(@_)</c:formatCode>
                <c:ptCount val="51"/>
                <c:pt idx="0">
                  <c:v>121932.25</c:v>
                </c:pt>
                <c:pt idx="1">
                  <c:v>153296.74</c:v>
                </c:pt>
                <c:pt idx="2">
                  <c:v>255150.97</c:v>
                </c:pt>
                <c:pt idx="4">
                  <c:v>209546.92</c:v>
                </c:pt>
                <c:pt idx="5">
                  <c:v>333936.23</c:v>
                </c:pt>
                <c:pt idx="6">
                  <c:v>305526.2</c:v>
                </c:pt>
                <c:pt idx="7">
                  <c:v>361198</c:v>
                </c:pt>
                <c:pt idx="8">
                  <c:v>286909.42</c:v>
                </c:pt>
                <c:pt idx="9">
                  <c:v>428628</c:v>
                </c:pt>
                <c:pt idx="10">
                  <c:v>293980</c:v>
                </c:pt>
                <c:pt idx="11">
                  <c:v>343772.29</c:v>
                </c:pt>
                <c:pt idx="12">
                  <c:v>281572</c:v>
                </c:pt>
                <c:pt idx="13">
                  <c:v>298230</c:v>
                </c:pt>
                <c:pt idx="14">
                  <c:v>405692.36</c:v>
                </c:pt>
                <c:pt idx="15">
                  <c:v>219898</c:v>
                </c:pt>
                <c:pt idx="16">
                  <c:v>273353</c:v>
                </c:pt>
                <c:pt idx="17">
                  <c:v>236140</c:v>
                </c:pt>
                <c:pt idx="18">
                  <c:v>244410</c:v>
                </c:pt>
                <c:pt idx="19">
                  <c:v>355102</c:v>
                </c:pt>
                <c:pt idx="20">
                  <c:v>279912</c:v>
                </c:pt>
                <c:pt idx="21">
                  <c:v>412291</c:v>
                </c:pt>
                <c:pt idx="22">
                  <c:v>286696</c:v>
                </c:pt>
                <c:pt idx="23">
                  <c:v>259350</c:v>
                </c:pt>
                <c:pt idx="24">
                  <c:v>216749</c:v>
                </c:pt>
                <c:pt idx="25">
                  <c:v>263366</c:v>
                </c:pt>
                <c:pt idx="26">
                  <c:v>225748</c:v>
                </c:pt>
                <c:pt idx="27">
                  <c:v>224795.95</c:v>
                </c:pt>
                <c:pt idx="28">
                  <c:v>201526</c:v>
                </c:pt>
                <c:pt idx="29">
                  <c:v>263053</c:v>
                </c:pt>
                <c:pt idx="30">
                  <c:v>248231.62</c:v>
                </c:pt>
                <c:pt idx="31">
                  <c:v>277621</c:v>
                </c:pt>
                <c:pt idx="32">
                  <c:v>304970.65000000002</c:v>
                </c:pt>
                <c:pt idx="33">
                  <c:v>251517.86</c:v>
                </c:pt>
                <c:pt idx="34">
                  <c:v>335951</c:v>
                </c:pt>
                <c:pt idx="35">
                  <c:v>247992.96000000002</c:v>
                </c:pt>
                <c:pt idx="36">
                  <c:v>237678.17</c:v>
                </c:pt>
                <c:pt idx="37">
                  <c:v>299052.08</c:v>
                </c:pt>
                <c:pt idx="38">
                  <c:v>287857.06</c:v>
                </c:pt>
                <c:pt idx="39">
                  <c:v>254025.75</c:v>
                </c:pt>
                <c:pt idx="40">
                  <c:v>272324.25</c:v>
                </c:pt>
                <c:pt idx="41">
                  <c:v>241508</c:v>
                </c:pt>
                <c:pt idx="42">
                  <c:v>213433.4</c:v>
                </c:pt>
                <c:pt idx="43">
                  <c:v>234680.67</c:v>
                </c:pt>
                <c:pt idx="44">
                  <c:v>266866.2</c:v>
                </c:pt>
                <c:pt idx="45">
                  <c:v>276894.63</c:v>
                </c:pt>
                <c:pt idx="46">
                  <c:v>252417.55</c:v>
                </c:pt>
                <c:pt idx="47">
                  <c:v>248365.14</c:v>
                </c:pt>
                <c:pt idx="48">
                  <c:v>274045.83</c:v>
                </c:pt>
                <c:pt idx="49">
                  <c:v>274795.67</c:v>
                </c:pt>
                <c:pt idx="50">
                  <c:v>312563.93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AA1-4D25-A10A-31D86F446B7E}"/>
            </c:ext>
          </c:extLst>
        </c:ser>
        <c:ser>
          <c:idx val="2"/>
          <c:order val="2"/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'Treasury Summaries'!$B$2:$B$52</c:f>
              <c:strCache>
                <c:ptCount val="51"/>
                <c:pt idx="0">
                  <c:v>2003-01</c:v>
                </c:pt>
                <c:pt idx="1">
                  <c:v>2003-05</c:v>
                </c:pt>
                <c:pt idx="2">
                  <c:v>2003-09</c:v>
                </c:pt>
                <c:pt idx="3">
                  <c:v>2004-01</c:v>
                </c:pt>
                <c:pt idx="4">
                  <c:v>2004-05</c:v>
                </c:pt>
                <c:pt idx="5">
                  <c:v>2004-09</c:v>
                </c:pt>
                <c:pt idx="6">
                  <c:v>2005-01</c:v>
                </c:pt>
                <c:pt idx="7">
                  <c:v>2005-05</c:v>
                </c:pt>
                <c:pt idx="8">
                  <c:v>2005-09</c:v>
                </c:pt>
                <c:pt idx="9">
                  <c:v>2006-01</c:v>
                </c:pt>
                <c:pt idx="10">
                  <c:v>2006-05</c:v>
                </c:pt>
                <c:pt idx="11">
                  <c:v>2006-09</c:v>
                </c:pt>
                <c:pt idx="12">
                  <c:v>2007-05</c:v>
                </c:pt>
                <c:pt idx="13">
                  <c:v>2007-09</c:v>
                </c:pt>
                <c:pt idx="14">
                  <c:v>2008-01</c:v>
                </c:pt>
                <c:pt idx="15">
                  <c:v>2008-05</c:v>
                </c:pt>
                <c:pt idx="16">
                  <c:v>2008-09</c:v>
                </c:pt>
                <c:pt idx="17">
                  <c:v>2009-01</c:v>
                </c:pt>
                <c:pt idx="18">
                  <c:v>2009-05</c:v>
                </c:pt>
                <c:pt idx="19">
                  <c:v>2009-09</c:v>
                </c:pt>
                <c:pt idx="20">
                  <c:v>2010-01</c:v>
                </c:pt>
                <c:pt idx="21">
                  <c:v>2010-05</c:v>
                </c:pt>
                <c:pt idx="22">
                  <c:v>2010-09</c:v>
                </c:pt>
                <c:pt idx="23">
                  <c:v>2011-01</c:v>
                </c:pt>
                <c:pt idx="24">
                  <c:v>2011-05</c:v>
                </c:pt>
                <c:pt idx="25">
                  <c:v>2011-09</c:v>
                </c:pt>
                <c:pt idx="26">
                  <c:v>2012-01</c:v>
                </c:pt>
                <c:pt idx="27">
                  <c:v>2012-05</c:v>
                </c:pt>
                <c:pt idx="28">
                  <c:v>2012-09</c:v>
                </c:pt>
                <c:pt idx="29">
                  <c:v>2013-01</c:v>
                </c:pt>
                <c:pt idx="30">
                  <c:v>2013-05</c:v>
                </c:pt>
                <c:pt idx="31">
                  <c:v>2013-09</c:v>
                </c:pt>
                <c:pt idx="32">
                  <c:v>2014-01</c:v>
                </c:pt>
                <c:pt idx="33">
                  <c:v>2014-05</c:v>
                </c:pt>
                <c:pt idx="34">
                  <c:v>2014-09</c:v>
                </c:pt>
                <c:pt idx="35">
                  <c:v>2015-01</c:v>
                </c:pt>
                <c:pt idx="36">
                  <c:v>2015-05</c:v>
                </c:pt>
                <c:pt idx="37">
                  <c:v>2015-09</c:v>
                </c:pt>
                <c:pt idx="38">
                  <c:v>2016-01</c:v>
                </c:pt>
                <c:pt idx="39">
                  <c:v>2016-05</c:v>
                </c:pt>
                <c:pt idx="40">
                  <c:v>2016-09</c:v>
                </c:pt>
                <c:pt idx="41">
                  <c:v>2017-01</c:v>
                </c:pt>
                <c:pt idx="42">
                  <c:v>2017-05</c:v>
                </c:pt>
                <c:pt idx="43">
                  <c:v>2017-09</c:v>
                </c:pt>
                <c:pt idx="44">
                  <c:v>2018-01</c:v>
                </c:pt>
                <c:pt idx="45">
                  <c:v>2018-05</c:v>
                </c:pt>
                <c:pt idx="46">
                  <c:v>2018-09</c:v>
                </c:pt>
                <c:pt idx="47">
                  <c:v>2019-01</c:v>
                </c:pt>
                <c:pt idx="48">
                  <c:v>2019-05</c:v>
                </c:pt>
                <c:pt idx="49">
                  <c:v>2019-09</c:v>
                </c:pt>
                <c:pt idx="50">
                  <c:v>2020-01</c:v>
                </c:pt>
              </c:strCache>
            </c:strRef>
          </c:cat>
          <c:val>
            <c:numRef>
              <c:f>'Treasury Summaries'!$E$2:$E$52</c:f>
              <c:numCache>
                <c:formatCode>_("$"* #,##0.00_);_("$"* \(#,##0.00\);_("$"* "-"??_);_(@_)</c:formatCode>
                <c:ptCount val="51"/>
                <c:pt idx="0">
                  <c:v>290.31488095238097</c:v>
                </c:pt>
                <c:pt idx="1">
                  <c:v>273.25622103386809</c:v>
                </c:pt>
                <c:pt idx="2">
                  <c:v>519.65574338085537</c:v>
                </c:pt>
                <c:pt idx="4">
                  <c:v>322.37987692307695</c:v>
                </c:pt>
                <c:pt idx="5">
                  <c:v>467.69780112044816</c:v>
                </c:pt>
                <c:pt idx="6">
                  <c:v>380.95536159600999</c:v>
                </c:pt>
                <c:pt idx="7">
                  <c:v>690.62715105162522</c:v>
                </c:pt>
                <c:pt idx="8">
                  <c:v>378.00977602108037</c:v>
                </c:pt>
                <c:pt idx="9">
                  <c:v>579.22702702702702</c:v>
                </c:pt>
                <c:pt idx="10">
                  <c:v>521.24113475177307</c:v>
                </c:pt>
                <c:pt idx="11">
                  <c:v>982.20654285714284</c:v>
                </c:pt>
                <c:pt idx="12">
                  <c:v>589.06276150627616</c:v>
                </c:pt>
                <c:pt idx="13">
                  <c:v>679.33940774487473</c:v>
                </c:pt>
                <c:pt idx="14">
                  <c:v>1123.8015512465374</c:v>
                </c:pt>
                <c:pt idx="15">
                  <c:v>547.00995024875624</c:v>
                </c:pt>
                <c:pt idx="16">
                  <c:v>721.24802110817939</c:v>
                </c:pt>
                <c:pt idx="17">
                  <c:v>665.18309859154931</c:v>
                </c:pt>
                <c:pt idx="18">
                  <c:v>710.49418604651157</c:v>
                </c:pt>
                <c:pt idx="19">
                  <c:v>710.20399999999995</c:v>
                </c:pt>
                <c:pt idx="20">
                  <c:v>654</c:v>
                </c:pt>
                <c:pt idx="21">
                  <c:v>967.81924882629107</c:v>
                </c:pt>
                <c:pt idx="22">
                  <c:v>746.60416666666663</c:v>
                </c:pt>
                <c:pt idx="23">
                  <c:v>632.56097560975604</c:v>
                </c:pt>
                <c:pt idx="24">
                  <c:v>617.51851851851848</c:v>
                </c:pt>
                <c:pt idx="25">
                  <c:v>841.42492012779553</c:v>
                </c:pt>
                <c:pt idx="26">
                  <c:v>628.82451253481895</c:v>
                </c:pt>
                <c:pt idx="27">
                  <c:v>671.03268656716421</c:v>
                </c:pt>
                <c:pt idx="28">
                  <c:v>641.80254777070058</c:v>
                </c:pt>
                <c:pt idx="29">
                  <c:v>738.91292134831463</c:v>
                </c:pt>
                <c:pt idx="30">
                  <c:v>736.59234421364988</c:v>
                </c:pt>
                <c:pt idx="31">
                  <c:v>995.05734767025092</c:v>
                </c:pt>
                <c:pt idx="32">
                  <c:v>715.89354460093898</c:v>
                </c:pt>
                <c:pt idx="33">
                  <c:v>746.34379821958453</c:v>
                </c:pt>
                <c:pt idx="34">
                  <c:v>985.19354838709683</c:v>
                </c:pt>
                <c:pt idx="35">
                  <c:v>372.92174436090227</c:v>
                </c:pt>
                <c:pt idx="36">
                  <c:v>665.76518207282913</c:v>
                </c:pt>
                <c:pt idx="37">
                  <c:v>908.97288753799398</c:v>
                </c:pt>
                <c:pt idx="38">
                  <c:v>412.402664756447</c:v>
                </c:pt>
                <c:pt idx="39">
                  <c:v>784.03009259259261</c:v>
                </c:pt>
                <c:pt idx="40">
                  <c:v>742.02792915531336</c:v>
                </c:pt>
                <c:pt idx="41">
                  <c:v>761.85488958990538</c:v>
                </c:pt>
                <c:pt idx="42">
                  <c:v>992.71348837209302</c:v>
                </c:pt>
                <c:pt idx="43">
                  <c:v>878.95382022471915</c:v>
                </c:pt>
                <c:pt idx="44">
                  <c:v>855.34038461538466</c:v>
                </c:pt>
                <c:pt idx="45">
                  <c:v>1021.7514022140222</c:v>
                </c:pt>
                <c:pt idx="46">
                  <c:v>891.93480565371021</c:v>
                </c:pt>
                <c:pt idx="47">
                  <c:v>847.66259385665535</c:v>
                </c:pt>
                <c:pt idx="48">
                  <c:v>935.31000000000006</c:v>
                </c:pt>
                <c:pt idx="49">
                  <c:v>984.93071684587812</c:v>
                </c:pt>
                <c:pt idx="50">
                  <c:v>933.02665671641785</c:v>
                </c:pt>
              </c:numCache>
            </c:numRef>
          </c:val>
          <c:smooth val="0"/>
          <c:extLst xmlns:c15="http://schemas.microsoft.com/office/drawing/2012/chart">
            <c:ext xmlns:c16="http://schemas.microsoft.com/office/drawing/2014/chart" uri="{C3380CC4-5D6E-409C-BE32-E72D297353CC}">
              <c16:uniqueId val="{00000002-5AA1-4D25-A10A-31D86F446B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4967544"/>
        <c:axId val="346737336"/>
        <c:extLst/>
      </c:lineChart>
      <c:catAx>
        <c:axId val="484967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6737336"/>
        <c:crosses val="autoZero"/>
        <c:auto val="1"/>
        <c:lblAlgn val="ctr"/>
        <c:lblOffset val="100"/>
        <c:noMultiLvlLbl val="0"/>
      </c:catAx>
      <c:valAx>
        <c:axId val="3467373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49675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Cost Per Person per Session 2003-2020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cke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'Treasury Summaries'!$B$2:$B$52</c:f>
              <c:strCache>
                <c:ptCount val="51"/>
                <c:pt idx="0">
                  <c:v>2003-01</c:v>
                </c:pt>
                <c:pt idx="1">
                  <c:v>2003-05</c:v>
                </c:pt>
                <c:pt idx="2">
                  <c:v>2003-09</c:v>
                </c:pt>
                <c:pt idx="3">
                  <c:v>2004-01</c:v>
                </c:pt>
                <c:pt idx="4">
                  <c:v>2004-05</c:v>
                </c:pt>
                <c:pt idx="5">
                  <c:v>2004-09</c:v>
                </c:pt>
                <c:pt idx="6">
                  <c:v>2005-01</c:v>
                </c:pt>
                <c:pt idx="7">
                  <c:v>2005-05</c:v>
                </c:pt>
                <c:pt idx="8">
                  <c:v>2005-09</c:v>
                </c:pt>
                <c:pt idx="9">
                  <c:v>2006-01</c:v>
                </c:pt>
                <c:pt idx="10">
                  <c:v>2006-05</c:v>
                </c:pt>
                <c:pt idx="11">
                  <c:v>2006-09</c:v>
                </c:pt>
                <c:pt idx="12">
                  <c:v>2007-05</c:v>
                </c:pt>
                <c:pt idx="13">
                  <c:v>2007-09</c:v>
                </c:pt>
                <c:pt idx="14">
                  <c:v>2008-01</c:v>
                </c:pt>
                <c:pt idx="15">
                  <c:v>2008-05</c:v>
                </c:pt>
                <c:pt idx="16">
                  <c:v>2008-09</c:v>
                </c:pt>
                <c:pt idx="17">
                  <c:v>2009-01</c:v>
                </c:pt>
                <c:pt idx="18">
                  <c:v>2009-05</c:v>
                </c:pt>
                <c:pt idx="19">
                  <c:v>2009-09</c:v>
                </c:pt>
                <c:pt idx="20">
                  <c:v>2010-01</c:v>
                </c:pt>
                <c:pt idx="21">
                  <c:v>2010-05</c:v>
                </c:pt>
                <c:pt idx="22">
                  <c:v>2010-09</c:v>
                </c:pt>
                <c:pt idx="23">
                  <c:v>2011-01</c:v>
                </c:pt>
                <c:pt idx="24">
                  <c:v>2011-05</c:v>
                </c:pt>
                <c:pt idx="25">
                  <c:v>2011-09</c:v>
                </c:pt>
                <c:pt idx="26">
                  <c:v>2012-01</c:v>
                </c:pt>
                <c:pt idx="27">
                  <c:v>2012-05</c:v>
                </c:pt>
                <c:pt idx="28">
                  <c:v>2012-09</c:v>
                </c:pt>
                <c:pt idx="29">
                  <c:v>2013-01</c:v>
                </c:pt>
                <c:pt idx="30">
                  <c:v>2013-05</c:v>
                </c:pt>
                <c:pt idx="31">
                  <c:v>2013-09</c:v>
                </c:pt>
                <c:pt idx="32">
                  <c:v>2014-01</c:v>
                </c:pt>
                <c:pt idx="33">
                  <c:v>2014-05</c:v>
                </c:pt>
                <c:pt idx="34">
                  <c:v>2014-09</c:v>
                </c:pt>
                <c:pt idx="35">
                  <c:v>2015-01</c:v>
                </c:pt>
                <c:pt idx="36">
                  <c:v>2015-05</c:v>
                </c:pt>
                <c:pt idx="37">
                  <c:v>2015-09</c:v>
                </c:pt>
                <c:pt idx="38">
                  <c:v>2016-01</c:v>
                </c:pt>
                <c:pt idx="39">
                  <c:v>2016-05</c:v>
                </c:pt>
                <c:pt idx="40">
                  <c:v>2016-09</c:v>
                </c:pt>
                <c:pt idx="41">
                  <c:v>2017-01</c:v>
                </c:pt>
                <c:pt idx="42">
                  <c:v>2017-05</c:v>
                </c:pt>
                <c:pt idx="43">
                  <c:v>2017-09</c:v>
                </c:pt>
                <c:pt idx="44">
                  <c:v>2018-01</c:v>
                </c:pt>
                <c:pt idx="45">
                  <c:v>2018-05</c:v>
                </c:pt>
                <c:pt idx="46">
                  <c:v>2018-09</c:v>
                </c:pt>
                <c:pt idx="47">
                  <c:v>2019-01</c:v>
                </c:pt>
                <c:pt idx="48">
                  <c:v>2019-05</c:v>
                </c:pt>
                <c:pt idx="49">
                  <c:v>2019-09</c:v>
                </c:pt>
                <c:pt idx="50">
                  <c:v>2020-01</c:v>
                </c:pt>
              </c:strCache>
            </c:strRef>
          </c:cat>
          <c:val>
            <c:numRef>
              <c:f>'Treasury Summaries'!$C$2:$C$52</c:f>
              <c:numCache>
                <c:formatCode>0</c:formatCode>
                <c:ptCount val="51"/>
                <c:pt idx="0">
                  <c:v>420</c:v>
                </c:pt>
                <c:pt idx="1">
                  <c:v>561</c:v>
                </c:pt>
                <c:pt idx="2">
                  <c:v>491</c:v>
                </c:pt>
                <c:pt idx="4">
                  <c:v>650</c:v>
                </c:pt>
                <c:pt idx="5">
                  <c:v>714</c:v>
                </c:pt>
                <c:pt idx="6">
                  <c:v>802</c:v>
                </c:pt>
                <c:pt idx="7">
                  <c:v>523</c:v>
                </c:pt>
                <c:pt idx="8">
                  <c:v>759</c:v>
                </c:pt>
                <c:pt idx="9">
                  <c:v>740</c:v>
                </c:pt>
                <c:pt idx="10">
                  <c:v>564</c:v>
                </c:pt>
                <c:pt idx="11">
                  <c:v>350</c:v>
                </c:pt>
                <c:pt idx="12">
                  <c:v>478</c:v>
                </c:pt>
                <c:pt idx="13">
                  <c:v>439</c:v>
                </c:pt>
                <c:pt idx="14">
                  <c:v>361</c:v>
                </c:pt>
                <c:pt idx="15">
                  <c:v>402</c:v>
                </c:pt>
                <c:pt idx="16">
                  <c:v>379</c:v>
                </c:pt>
                <c:pt idx="17">
                  <c:v>355</c:v>
                </c:pt>
                <c:pt idx="18">
                  <c:v>344</c:v>
                </c:pt>
                <c:pt idx="19">
                  <c:v>500</c:v>
                </c:pt>
                <c:pt idx="20">
                  <c:v>428</c:v>
                </c:pt>
                <c:pt idx="21">
                  <c:v>426</c:v>
                </c:pt>
                <c:pt idx="22">
                  <c:v>384</c:v>
                </c:pt>
                <c:pt idx="23">
                  <c:v>410</c:v>
                </c:pt>
                <c:pt idx="24">
                  <c:v>351</c:v>
                </c:pt>
                <c:pt idx="25">
                  <c:v>313</c:v>
                </c:pt>
                <c:pt idx="26">
                  <c:v>359</c:v>
                </c:pt>
                <c:pt idx="27">
                  <c:v>335</c:v>
                </c:pt>
                <c:pt idx="28">
                  <c:v>314</c:v>
                </c:pt>
                <c:pt idx="29">
                  <c:v>356</c:v>
                </c:pt>
                <c:pt idx="30">
                  <c:v>337</c:v>
                </c:pt>
                <c:pt idx="31">
                  <c:v>279</c:v>
                </c:pt>
                <c:pt idx="32">
                  <c:v>426</c:v>
                </c:pt>
                <c:pt idx="33">
                  <c:v>337</c:v>
                </c:pt>
                <c:pt idx="34">
                  <c:v>341</c:v>
                </c:pt>
                <c:pt idx="35">
                  <c:v>665</c:v>
                </c:pt>
                <c:pt idx="36">
                  <c:v>357</c:v>
                </c:pt>
                <c:pt idx="37">
                  <c:v>329</c:v>
                </c:pt>
                <c:pt idx="38">
                  <c:v>698</c:v>
                </c:pt>
                <c:pt idx="39">
                  <c:v>324</c:v>
                </c:pt>
                <c:pt idx="40">
                  <c:v>367</c:v>
                </c:pt>
                <c:pt idx="41">
                  <c:v>317</c:v>
                </c:pt>
                <c:pt idx="42">
                  <c:v>215</c:v>
                </c:pt>
                <c:pt idx="43">
                  <c:v>267</c:v>
                </c:pt>
                <c:pt idx="44">
                  <c:v>312</c:v>
                </c:pt>
                <c:pt idx="45">
                  <c:v>271</c:v>
                </c:pt>
                <c:pt idx="46">
                  <c:v>283</c:v>
                </c:pt>
                <c:pt idx="47">
                  <c:v>293</c:v>
                </c:pt>
                <c:pt idx="48">
                  <c:v>293</c:v>
                </c:pt>
                <c:pt idx="49">
                  <c:v>279</c:v>
                </c:pt>
                <c:pt idx="50">
                  <c:v>335</c:v>
                </c:pt>
              </c:numCache>
            </c:numRef>
          </c:val>
          <c:smooth val="0"/>
          <c:extLst xmlns:c15="http://schemas.microsoft.com/office/drawing/2012/chart">
            <c:ext xmlns:c16="http://schemas.microsoft.com/office/drawing/2014/chart" uri="{C3380CC4-5D6E-409C-BE32-E72D297353CC}">
              <c16:uniqueId val="{00000000-F961-4E05-A686-355085BC6AE3}"/>
            </c:ext>
          </c:extLst>
        </c:ser>
        <c:ser>
          <c:idx val="1"/>
          <c:order val="1"/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'Treasury Summaries'!$B$2:$B$52</c:f>
              <c:strCache>
                <c:ptCount val="51"/>
                <c:pt idx="0">
                  <c:v>2003-01</c:v>
                </c:pt>
                <c:pt idx="1">
                  <c:v>2003-05</c:v>
                </c:pt>
                <c:pt idx="2">
                  <c:v>2003-09</c:v>
                </c:pt>
                <c:pt idx="3">
                  <c:v>2004-01</c:v>
                </c:pt>
                <c:pt idx="4">
                  <c:v>2004-05</c:v>
                </c:pt>
                <c:pt idx="5">
                  <c:v>2004-09</c:v>
                </c:pt>
                <c:pt idx="6">
                  <c:v>2005-01</c:v>
                </c:pt>
                <c:pt idx="7">
                  <c:v>2005-05</c:v>
                </c:pt>
                <c:pt idx="8">
                  <c:v>2005-09</c:v>
                </c:pt>
                <c:pt idx="9">
                  <c:v>2006-01</c:v>
                </c:pt>
                <c:pt idx="10">
                  <c:v>2006-05</c:v>
                </c:pt>
                <c:pt idx="11">
                  <c:v>2006-09</c:v>
                </c:pt>
                <c:pt idx="12">
                  <c:v>2007-05</c:v>
                </c:pt>
                <c:pt idx="13">
                  <c:v>2007-09</c:v>
                </c:pt>
                <c:pt idx="14">
                  <c:v>2008-01</c:v>
                </c:pt>
                <c:pt idx="15">
                  <c:v>2008-05</c:v>
                </c:pt>
                <c:pt idx="16">
                  <c:v>2008-09</c:v>
                </c:pt>
                <c:pt idx="17">
                  <c:v>2009-01</c:v>
                </c:pt>
                <c:pt idx="18">
                  <c:v>2009-05</c:v>
                </c:pt>
                <c:pt idx="19">
                  <c:v>2009-09</c:v>
                </c:pt>
                <c:pt idx="20">
                  <c:v>2010-01</c:v>
                </c:pt>
                <c:pt idx="21">
                  <c:v>2010-05</c:v>
                </c:pt>
                <c:pt idx="22">
                  <c:v>2010-09</c:v>
                </c:pt>
                <c:pt idx="23">
                  <c:v>2011-01</c:v>
                </c:pt>
                <c:pt idx="24">
                  <c:v>2011-05</c:v>
                </c:pt>
                <c:pt idx="25">
                  <c:v>2011-09</c:v>
                </c:pt>
                <c:pt idx="26">
                  <c:v>2012-01</c:v>
                </c:pt>
                <c:pt idx="27">
                  <c:v>2012-05</c:v>
                </c:pt>
                <c:pt idx="28">
                  <c:v>2012-09</c:v>
                </c:pt>
                <c:pt idx="29">
                  <c:v>2013-01</c:v>
                </c:pt>
                <c:pt idx="30">
                  <c:v>2013-05</c:v>
                </c:pt>
                <c:pt idx="31">
                  <c:v>2013-09</c:v>
                </c:pt>
                <c:pt idx="32">
                  <c:v>2014-01</c:v>
                </c:pt>
                <c:pt idx="33">
                  <c:v>2014-05</c:v>
                </c:pt>
                <c:pt idx="34">
                  <c:v>2014-09</c:v>
                </c:pt>
                <c:pt idx="35">
                  <c:v>2015-01</c:v>
                </c:pt>
                <c:pt idx="36">
                  <c:v>2015-05</c:v>
                </c:pt>
                <c:pt idx="37">
                  <c:v>2015-09</c:v>
                </c:pt>
                <c:pt idx="38">
                  <c:v>2016-01</c:v>
                </c:pt>
                <c:pt idx="39">
                  <c:v>2016-05</c:v>
                </c:pt>
                <c:pt idx="40">
                  <c:v>2016-09</c:v>
                </c:pt>
                <c:pt idx="41">
                  <c:v>2017-01</c:v>
                </c:pt>
                <c:pt idx="42">
                  <c:v>2017-05</c:v>
                </c:pt>
                <c:pt idx="43">
                  <c:v>2017-09</c:v>
                </c:pt>
                <c:pt idx="44">
                  <c:v>2018-01</c:v>
                </c:pt>
                <c:pt idx="45">
                  <c:v>2018-05</c:v>
                </c:pt>
                <c:pt idx="46">
                  <c:v>2018-09</c:v>
                </c:pt>
                <c:pt idx="47">
                  <c:v>2019-01</c:v>
                </c:pt>
                <c:pt idx="48">
                  <c:v>2019-05</c:v>
                </c:pt>
                <c:pt idx="49">
                  <c:v>2019-09</c:v>
                </c:pt>
                <c:pt idx="50">
                  <c:v>2020-01</c:v>
                </c:pt>
              </c:strCache>
            </c:strRef>
          </c:cat>
          <c:val>
            <c:numRef>
              <c:f>'Treasury Summaries'!$D$2:$D$52</c:f>
              <c:numCache>
                <c:formatCode>_("$"* #,##0.00_);_("$"* \(#,##0.00\);_("$"* "-"??_);_(@_)</c:formatCode>
                <c:ptCount val="51"/>
                <c:pt idx="0">
                  <c:v>121932.25</c:v>
                </c:pt>
                <c:pt idx="1">
                  <c:v>153296.74</c:v>
                </c:pt>
                <c:pt idx="2">
                  <c:v>255150.97</c:v>
                </c:pt>
                <c:pt idx="4">
                  <c:v>209546.92</c:v>
                </c:pt>
                <c:pt idx="5">
                  <c:v>333936.23</c:v>
                </c:pt>
                <c:pt idx="6">
                  <c:v>305526.2</c:v>
                </c:pt>
                <c:pt idx="7">
                  <c:v>361198</c:v>
                </c:pt>
                <c:pt idx="8">
                  <c:v>286909.42</c:v>
                </c:pt>
                <c:pt idx="9">
                  <c:v>428628</c:v>
                </c:pt>
                <c:pt idx="10">
                  <c:v>293980</c:v>
                </c:pt>
                <c:pt idx="11">
                  <c:v>343772.29</c:v>
                </c:pt>
                <c:pt idx="12">
                  <c:v>281572</c:v>
                </c:pt>
                <c:pt idx="13">
                  <c:v>298230</c:v>
                </c:pt>
                <c:pt idx="14">
                  <c:v>405692.36</c:v>
                </c:pt>
                <c:pt idx="15">
                  <c:v>219898</c:v>
                </c:pt>
                <c:pt idx="16">
                  <c:v>273353</c:v>
                </c:pt>
                <c:pt idx="17">
                  <c:v>236140</c:v>
                </c:pt>
                <c:pt idx="18">
                  <c:v>244410</c:v>
                </c:pt>
                <c:pt idx="19">
                  <c:v>355102</c:v>
                </c:pt>
                <c:pt idx="20">
                  <c:v>279912</c:v>
                </c:pt>
                <c:pt idx="21">
                  <c:v>412291</c:v>
                </c:pt>
                <c:pt idx="22">
                  <c:v>286696</c:v>
                </c:pt>
                <c:pt idx="23">
                  <c:v>259350</c:v>
                </c:pt>
                <c:pt idx="24">
                  <c:v>216749</c:v>
                </c:pt>
                <c:pt idx="25">
                  <c:v>263366</c:v>
                </c:pt>
                <c:pt idx="26">
                  <c:v>225748</c:v>
                </c:pt>
                <c:pt idx="27">
                  <c:v>224795.95</c:v>
                </c:pt>
                <c:pt idx="28">
                  <c:v>201526</c:v>
                </c:pt>
                <c:pt idx="29">
                  <c:v>263053</c:v>
                </c:pt>
                <c:pt idx="30">
                  <c:v>248231.62</c:v>
                </c:pt>
                <c:pt idx="31">
                  <c:v>277621</c:v>
                </c:pt>
                <c:pt idx="32">
                  <c:v>304970.65000000002</c:v>
                </c:pt>
                <c:pt idx="33">
                  <c:v>251517.86</c:v>
                </c:pt>
                <c:pt idx="34">
                  <c:v>335951</c:v>
                </c:pt>
                <c:pt idx="35">
                  <c:v>247992.96000000002</c:v>
                </c:pt>
                <c:pt idx="36">
                  <c:v>237678.17</c:v>
                </c:pt>
                <c:pt idx="37">
                  <c:v>299052.08</c:v>
                </c:pt>
                <c:pt idx="38">
                  <c:v>287857.06</c:v>
                </c:pt>
                <c:pt idx="39">
                  <c:v>254025.75</c:v>
                </c:pt>
                <c:pt idx="40">
                  <c:v>272324.25</c:v>
                </c:pt>
                <c:pt idx="41">
                  <c:v>241508</c:v>
                </c:pt>
                <c:pt idx="42">
                  <c:v>213433.4</c:v>
                </c:pt>
                <c:pt idx="43">
                  <c:v>234680.67</c:v>
                </c:pt>
                <c:pt idx="44">
                  <c:v>266866.2</c:v>
                </c:pt>
                <c:pt idx="45">
                  <c:v>276894.63</c:v>
                </c:pt>
                <c:pt idx="46">
                  <c:v>252417.55</c:v>
                </c:pt>
                <c:pt idx="47">
                  <c:v>248365.14</c:v>
                </c:pt>
                <c:pt idx="48">
                  <c:v>274045.83</c:v>
                </c:pt>
                <c:pt idx="49">
                  <c:v>274795.67</c:v>
                </c:pt>
                <c:pt idx="50">
                  <c:v>312563.93</c:v>
                </c:pt>
              </c:numCache>
            </c:numRef>
          </c:val>
          <c:smooth val="0"/>
          <c:extLst xmlns:c15="http://schemas.microsoft.com/office/drawing/2012/chart">
            <c:ext xmlns:c16="http://schemas.microsoft.com/office/drawing/2014/chart" uri="{C3380CC4-5D6E-409C-BE32-E72D297353CC}">
              <c16:uniqueId val="{00000001-F961-4E05-A686-355085BC6AE3}"/>
            </c:ext>
          </c:extLst>
        </c:ser>
        <c:ser>
          <c:idx val="2"/>
          <c:order val="2"/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'Treasury Summaries'!$B$2:$B$52</c:f>
              <c:strCache>
                <c:ptCount val="51"/>
                <c:pt idx="0">
                  <c:v>2003-01</c:v>
                </c:pt>
                <c:pt idx="1">
                  <c:v>2003-05</c:v>
                </c:pt>
                <c:pt idx="2">
                  <c:v>2003-09</c:v>
                </c:pt>
                <c:pt idx="3">
                  <c:v>2004-01</c:v>
                </c:pt>
                <c:pt idx="4">
                  <c:v>2004-05</c:v>
                </c:pt>
                <c:pt idx="5">
                  <c:v>2004-09</c:v>
                </c:pt>
                <c:pt idx="6">
                  <c:v>2005-01</c:v>
                </c:pt>
                <c:pt idx="7">
                  <c:v>2005-05</c:v>
                </c:pt>
                <c:pt idx="8">
                  <c:v>2005-09</c:v>
                </c:pt>
                <c:pt idx="9">
                  <c:v>2006-01</c:v>
                </c:pt>
                <c:pt idx="10">
                  <c:v>2006-05</c:v>
                </c:pt>
                <c:pt idx="11">
                  <c:v>2006-09</c:v>
                </c:pt>
                <c:pt idx="12">
                  <c:v>2007-05</c:v>
                </c:pt>
                <c:pt idx="13">
                  <c:v>2007-09</c:v>
                </c:pt>
                <c:pt idx="14">
                  <c:v>2008-01</c:v>
                </c:pt>
                <c:pt idx="15">
                  <c:v>2008-05</c:v>
                </c:pt>
                <c:pt idx="16">
                  <c:v>2008-09</c:v>
                </c:pt>
                <c:pt idx="17">
                  <c:v>2009-01</c:v>
                </c:pt>
                <c:pt idx="18">
                  <c:v>2009-05</c:v>
                </c:pt>
                <c:pt idx="19">
                  <c:v>2009-09</c:v>
                </c:pt>
                <c:pt idx="20">
                  <c:v>2010-01</c:v>
                </c:pt>
                <c:pt idx="21">
                  <c:v>2010-05</c:v>
                </c:pt>
                <c:pt idx="22">
                  <c:v>2010-09</c:v>
                </c:pt>
                <c:pt idx="23">
                  <c:v>2011-01</c:v>
                </c:pt>
                <c:pt idx="24">
                  <c:v>2011-05</c:v>
                </c:pt>
                <c:pt idx="25">
                  <c:v>2011-09</c:v>
                </c:pt>
                <c:pt idx="26">
                  <c:v>2012-01</c:v>
                </c:pt>
                <c:pt idx="27">
                  <c:v>2012-05</c:v>
                </c:pt>
                <c:pt idx="28">
                  <c:v>2012-09</c:v>
                </c:pt>
                <c:pt idx="29">
                  <c:v>2013-01</c:v>
                </c:pt>
                <c:pt idx="30">
                  <c:v>2013-05</c:v>
                </c:pt>
                <c:pt idx="31">
                  <c:v>2013-09</c:v>
                </c:pt>
                <c:pt idx="32">
                  <c:v>2014-01</c:v>
                </c:pt>
                <c:pt idx="33">
                  <c:v>2014-05</c:v>
                </c:pt>
                <c:pt idx="34">
                  <c:v>2014-09</c:v>
                </c:pt>
                <c:pt idx="35">
                  <c:v>2015-01</c:v>
                </c:pt>
                <c:pt idx="36">
                  <c:v>2015-05</c:v>
                </c:pt>
                <c:pt idx="37">
                  <c:v>2015-09</c:v>
                </c:pt>
                <c:pt idx="38">
                  <c:v>2016-01</c:v>
                </c:pt>
                <c:pt idx="39">
                  <c:v>2016-05</c:v>
                </c:pt>
                <c:pt idx="40">
                  <c:v>2016-09</c:v>
                </c:pt>
                <c:pt idx="41">
                  <c:v>2017-01</c:v>
                </c:pt>
                <c:pt idx="42">
                  <c:v>2017-05</c:v>
                </c:pt>
                <c:pt idx="43">
                  <c:v>2017-09</c:v>
                </c:pt>
                <c:pt idx="44">
                  <c:v>2018-01</c:v>
                </c:pt>
                <c:pt idx="45">
                  <c:v>2018-05</c:v>
                </c:pt>
                <c:pt idx="46">
                  <c:v>2018-09</c:v>
                </c:pt>
                <c:pt idx="47">
                  <c:v>2019-01</c:v>
                </c:pt>
                <c:pt idx="48">
                  <c:v>2019-05</c:v>
                </c:pt>
                <c:pt idx="49">
                  <c:v>2019-09</c:v>
                </c:pt>
                <c:pt idx="50">
                  <c:v>2020-01</c:v>
                </c:pt>
              </c:strCache>
            </c:strRef>
          </c:cat>
          <c:val>
            <c:numRef>
              <c:f>'Treasury Summaries'!$E$2:$E$52</c:f>
              <c:numCache>
                <c:formatCode>_("$"* #,##0.00_);_("$"* \(#,##0.00\);_("$"* "-"??_);_(@_)</c:formatCode>
                <c:ptCount val="51"/>
                <c:pt idx="0">
                  <c:v>290.31488095238097</c:v>
                </c:pt>
                <c:pt idx="1">
                  <c:v>273.25622103386809</c:v>
                </c:pt>
                <c:pt idx="2">
                  <c:v>519.65574338085537</c:v>
                </c:pt>
                <c:pt idx="4">
                  <c:v>322.37987692307695</c:v>
                </c:pt>
                <c:pt idx="5">
                  <c:v>467.69780112044816</c:v>
                </c:pt>
                <c:pt idx="6">
                  <c:v>380.95536159600999</c:v>
                </c:pt>
                <c:pt idx="7">
                  <c:v>690.62715105162522</c:v>
                </c:pt>
                <c:pt idx="8">
                  <c:v>378.00977602108037</c:v>
                </c:pt>
                <c:pt idx="9">
                  <c:v>579.22702702702702</c:v>
                </c:pt>
                <c:pt idx="10">
                  <c:v>521.24113475177307</c:v>
                </c:pt>
                <c:pt idx="11">
                  <c:v>982.20654285714284</c:v>
                </c:pt>
                <c:pt idx="12">
                  <c:v>589.06276150627616</c:v>
                </c:pt>
                <c:pt idx="13">
                  <c:v>679.33940774487473</c:v>
                </c:pt>
                <c:pt idx="14">
                  <c:v>1123.8015512465374</c:v>
                </c:pt>
                <c:pt idx="15">
                  <c:v>547.00995024875624</c:v>
                </c:pt>
                <c:pt idx="16">
                  <c:v>721.24802110817939</c:v>
                </c:pt>
                <c:pt idx="17">
                  <c:v>665.18309859154931</c:v>
                </c:pt>
                <c:pt idx="18">
                  <c:v>710.49418604651157</c:v>
                </c:pt>
                <c:pt idx="19">
                  <c:v>710.20399999999995</c:v>
                </c:pt>
                <c:pt idx="20">
                  <c:v>654</c:v>
                </c:pt>
                <c:pt idx="21">
                  <c:v>967.81924882629107</c:v>
                </c:pt>
                <c:pt idx="22">
                  <c:v>746.60416666666663</c:v>
                </c:pt>
                <c:pt idx="23">
                  <c:v>632.56097560975604</c:v>
                </c:pt>
                <c:pt idx="24">
                  <c:v>617.51851851851848</c:v>
                </c:pt>
                <c:pt idx="25">
                  <c:v>841.42492012779553</c:v>
                </c:pt>
                <c:pt idx="26">
                  <c:v>628.82451253481895</c:v>
                </c:pt>
                <c:pt idx="27">
                  <c:v>671.03268656716421</c:v>
                </c:pt>
                <c:pt idx="28">
                  <c:v>641.80254777070058</c:v>
                </c:pt>
                <c:pt idx="29">
                  <c:v>738.91292134831463</c:v>
                </c:pt>
                <c:pt idx="30">
                  <c:v>736.59234421364988</c:v>
                </c:pt>
                <c:pt idx="31">
                  <c:v>995.05734767025092</c:v>
                </c:pt>
                <c:pt idx="32">
                  <c:v>715.89354460093898</c:v>
                </c:pt>
                <c:pt idx="33">
                  <c:v>746.34379821958453</c:v>
                </c:pt>
                <c:pt idx="34">
                  <c:v>985.19354838709683</c:v>
                </c:pt>
                <c:pt idx="35">
                  <c:v>372.92174436090227</c:v>
                </c:pt>
                <c:pt idx="36">
                  <c:v>665.76518207282913</c:v>
                </c:pt>
                <c:pt idx="37">
                  <c:v>908.97288753799398</c:v>
                </c:pt>
                <c:pt idx="38">
                  <c:v>412.402664756447</c:v>
                </c:pt>
                <c:pt idx="39">
                  <c:v>784.03009259259261</c:v>
                </c:pt>
                <c:pt idx="40">
                  <c:v>742.02792915531336</c:v>
                </c:pt>
                <c:pt idx="41">
                  <c:v>761.85488958990538</c:v>
                </c:pt>
                <c:pt idx="42">
                  <c:v>992.71348837209302</c:v>
                </c:pt>
                <c:pt idx="43">
                  <c:v>878.95382022471915</c:v>
                </c:pt>
                <c:pt idx="44">
                  <c:v>855.34038461538466</c:v>
                </c:pt>
                <c:pt idx="45">
                  <c:v>1021.7514022140222</c:v>
                </c:pt>
                <c:pt idx="46">
                  <c:v>891.93480565371021</c:v>
                </c:pt>
                <c:pt idx="47">
                  <c:v>847.66259385665535</c:v>
                </c:pt>
                <c:pt idx="48">
                  <c:v>935.31000000000006</c:v>
                </c:pt>
                <c:pt idx="49">
                  <c:v>984.93071684587812</c:v>
                </c:pt>
                <c:pt idx="50">
                  <c:v>933.02665671641785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961-4E05-A686-355085BC6A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6672912"/>
        <c:axId val="486673304"/>
        <c:extLst/>
      </c:lineChart>
      <c:catAx>
        <c:axId val="486672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6673304"/>
        <c:crosses val="autoZero"/>
        <c:auto val="1"/>
        <c:lblAlgn val="ctr"/>
        <c:lblOffset val="100"/>
        <c:noMultiLvlLbl val="0"/>
      </c:catAx>
      <c:valAx>
        <c:axId val="4866733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66729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 EC-21/0024r0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March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Ben Rolfe (BCA); Jon Rosdahl (Qualcomm)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 EC-21/0024r0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Ben Rolfe (BCA); Jon Rosdahl (Qualcomm)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 EC-21/0024r0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Ben Rolfe (BCA); Jon Rosdahl (Qualcomm)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EC-21/0024r0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5634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 txBox="1">
            <a:spLocks noGrp="1" noChangeArrowheads="1"/>
          </p:cNvSpPr>
          <p:nvPr/>
        </p:nvSpPr>
        <p:spPr bwMode="auto">
          <a:xfrm>
            <a:off x="3467100" y="96838"/>
            <a:ext cx="281463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PGothic" pitchFamily="34" charset="-128"/>
                <a:cs typeface="+mn-cs"/>
              </a:rPr>
              <a:t>doc.: IEEE 802.15-11/0204r0</a:t>
            </a:r>
          </a:p>
        </p:txBody>
      </p:sp>
      <p:sp>
        <p:nvSpPr>
          <p:cNvPr id="15363" name="Rectangle 3"/>
          <p:cNvSpPr txBox="1">
            <a:spLocks noGrp="1" noChangeArrowheads="1"/>
          </p:cNvSpPr>
          <p:nvPr/>
        </p:nvSpPr>
        <p:spPr bwMode="auto">
          <a:xfrm>
            <a:off x="654050" y="96838"/>
            <a:ext cx="27368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PGothic" pitchFamily="34" charset="-128"/>
                <a:cs typeface="+mn-cs"/>
              </a:rPr>
              <a:t>March 2011</a:t>
            </a:r>
          </a:p>
        </p:txBody>
      </p:sp>
      <p:sp>
        <p:nvSpPr>
          <p:cNvPr id="153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5700" y="701675"/>
            <a:ext cx="4624388" cy="3468688"/>
          </a:xfrm>
          <a:ln/>
        </p:spPr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ln/>
        </p:spPr>
        <p:txBody>
          <a:bodyPr lIns="93648" tIns="46031" rIns="93648" bIns="46031"/>
          <a:lstStyle/>
          <a:p>
            <a:pPr defTabSz="933450"/>
            <a:r>
              <a:rPr lang="en-US" dirty="0">
                <a:latin typeface="Times New Roman" pitchFamily="18" charset="0"/>
              </a:rPr>
              <a:t>Historical Attendance: </a:t>
            </a:r>
          </a:p>
          <a:p>
            <a:pPr defTabSz="933450"/>
            <a:r>
              <a:rPr lang="en-US" dirty="0">
                <a:latin typeface="Times New Roman" pitchFamily="18" charset="0"/>
              </a:rPr>
              <a:t>      Number attending the meeting (Initial Budget, final budget )</a:t>
            </a:r>
          </a:p>
          <a:p>
            <a:pPr defTabSz="933450"/>
            <a:r>
              <a:rPr lang="en-US" dirty="0">
                <a:latin typeface="Times New Roman" pitchFamily="18" charset="0"/>
              </a:rPr>
              <a:t>      The numbers in red are a negative (loss), and the black are a positive</a:t>
            </a:r>
          </a:p>
          <a:p>
            <a:pPr defTabSz="933450"/>
            <a:endParaRPr lang="en-US" dirty="0">
              <a:latin typeface="Times New Roman" pitchFamily="18" charset="0"/>
            </a:endParaRPr>
          </a:p>
          <a:p>
            <a:pPr defTabSz="933450"/>
            <a:r>
              <a:rPr lang="en-US" dirty="0">
                <a:latin typeface="Times New Roman" pitchFamily="18" charset="0"/>
              </a:rPr>
              <a:t>2017 Atlanta had a cancellation credit – the $733.50 loss is without the cancellation credit</a:t>
            </a:r>
          </a:p>
          <a:p>
            <a:pPr defTabSz="933450"/>
            <a:r>
              <a:rPr lang="en-US" dirty="0">
                <a:latin typeface="Times New Roman" pitchFamily="18" charset="0"/>
              </a:rPr>
              <a:t>2004-January (Vancouver) and 2007 January (London)</a:t>
            </a:r>
            <a:r>
              <a:rPr lang="en-US" baseline="0" dirty="0">
                <a:latin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</a:rPr>
              <a:t>Interims were hosted</a:t>
            </a:r>
            <a:r>
              <a:rPr lang="en-US" baseline="0" dirty="0">
                <a:latin typeface="Times New Roman" pitchFamily="18" charset="0"/>
              </a:rPr>
              <a:t> by IEEE 802 </a:t>
            </a:r>
          </a:p>
          <a:p>
            <a:pPr lvl="1" defTabSz="933450"/>
            <a:r>
              <a:rPr lang="en-US" baseline="0" dirty="0">
                <a:latin typeface="Times New Roman" pitchFamily="18" charset="0"/>
              </a:rPr>
              <a:t>– The IEEE 802 LMSC Treasury was used for accounting.</a:t>
            </a:r>
          </a:p>
          <a:p>
            <a:pPr defTabSz="933450"/>
            <a:endParaRPr lang="en-US" dirty="0">
              <a:latin typeface="Times New Roman" pitchFamily="18" charset="0"/>
            </a:endParaRPr>
          </a:p>
          <a:p>
            <a:pPr defTabSz="933450"/>
            <a:r>
              <a:rPr lang="en-US" dirty="0">
                <a:latin typeface="Times New Roman" pitchFamily="18" charset="0"/>
              </a:rPr>
              <a:t>The Beijing and Okinawa meetings had a sponsor, and so were run on a net zero basis.</a:t>
            </a:r>
          </a:p>
          <a:p>
            <a:pPr defTabSz="933450"/>
            <a:r>
              <a:rPr lang="en-US" dirty="0">
                <a:latin typeface="Times New Roman" pitchFamily="18" charset="0"/>
              </a:rPr>
              <a:t>The Nanjing meeting had a sponsor,</a:t>
            </a:r>
            <a:r>
              <a:rPr lang="en-US" baseline="0" dirty="0">
                <a:latin typeface="Times New Roman" pitchFamily="18" charset="0"/>
              </a:rPr>
              <a:t> but we failed to include a site visit charge when settling with the Sponsor.  </a:t>
            </a:r>
          </a:p>
          <a:p>
            <a:pPr defTabSz="933450"/>
            <a:r>
              <a:rPr lang="en-US" baseline="0" dirty="0">
                <a:latin typeface="Times New Roman" pitchFamily="18" charset="0"/>
              </a:rPr>
              <a:t>     The Nanjing loss includes the site visit and a wire transfer finance charge.</a:t>
            </a:r>
            <a:endParaRPr lang="en-US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21298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doc.: IEEE 802 EC-21/0024r0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March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Page </a:t>
            </a:r>
            <a:fld id="{47A7FEEB-9CD2-43FE-843C-C5350BEACB4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101581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 EC-21/0024r0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Ben Rolfe (BCA); Jon Rosdahl (Qualcomm)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 EC-21/0024r0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Ben Rolfe (BCA); Jon Rosdahl (Qualcomm)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 dirty="0"/>
              <a:t>Requirement for all IEEE CB Accounts to be current each quarter.</a:t>
            </a:r>
          </a:p>
          <a:p>
            <a:r>
              <a:rPr lang="en-US" dirty="0"/>
              <a:t>Reconciling the account proves compliance with being current through the reconcile period.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Misc</a:t>
            </a:r>
            <a:r>
              <a:rPr lang="en-US" dirty="0"/>
              <a:t> Expenses for 2020: </a:t>
            </a:r>
          </a:p>
          <a:p>
            <a:r>
              <a:rPr lang="en-US" dirty="0"/>
              <a:t>	SLIKSVN Inv # F20200053 – Subversion for $138.07</a:t>
            </a:r>
          </a:p>
          <a:p>
            <a:r>
              <a:rPr lang="en-US" dirty="0"/>
              <a:t>	Post office – Stamps/envelopes - $16.50</a:t>
            </a:r>
          </a:p>
          <a:p>
            <a:r>
              <a:rPr lang="en-US" dirty="0"/>
              <a:t>2020-05 – Warsaw Poland – Session Cancelled- $35 is wire transfer shortage – still payable to MTG-Events.</a:t>
            </a:r>
            <a:br>
              <a:rPr lang="en-US" dirty="0"/>
            </a:br>
            <a:r>
              <a:rPr lang="en-US" dirty="0" err="1"/>
              <a:t>Misc</a:t>
            </a:r>
            <a:r>
              <a:rPr lang="en-US" dirty="0"/>
              <a:t> Expenses Finance Fees are the Authorize.net monthly charges that have no meeting to be applied to.</a:t>
            </a:r>
          </a:p>
          <a:p>
            <a:r>
              <a:rPr lang="en-US" dirty="0"/>
              <a:t>Audit fee for 2019 $5030.76 included in 4.12 in 2020 – </a:t>
            </a:r>
            <a:r>
              <a:rPr lang="en-US" dirty="0" err="1"/>
              <a:t>Misc</a:t>
            </a:r>
            <a:br>
              <a:rPr lang="en-US" dirty="0"/>
            </a:br>
            <a:r>
              <a:rPr lang="en-US" dirty="0"/>
              <a:t>All expenses/income for 2020 included.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 EC-21/0024r0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March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1055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Misc</a:t>
            </a:r>
            <a:r>
              <a:rPr lang="en-US" dirty="0"/>
              <a:t> Expenses for 2019: </a:t>
            </a:r>
            <a:r>
              <a:rPr lang="en-US" dirty="0" err="1"/>
              <a:t>SlikSVN</a:t>
            </a:r>
            <a:r>
              <a:rPr lang="en-US" dirty="0"/>
              <a:t> Invoice # F20190061 – Subversion for $139.42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doc.: IEEE 802 EC-21/0024r0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March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Page </a:t>
            </a:r>
            <a:fld id="{47A7FEEB-9CD2-43FE-843C-C5350BEACB4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907841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Financial fees in 2018 </a:t>
            </a:r>
            <a:r>
              <a:rPr lang="en-US" dirty="0" err="1"/>
              <a:t>Misc</a:t>
            </a:r>
            <a:r>
              <a:rPr lang="en-US" dirty="0"/>
              <a:t> includes Audit Fees for 2017 Audit.</a:t>
            </a:r>
          </a:p>
          <a:p>
            <a:r>
              <a:rPr lang="en-US" dirty="0"/>
              <a:t>The Registrations in 2018 </a:t>
            </a:r>
            <a:r>
              <a:rPr lang="en-US" dirty="0" err="1"/>
              <a:t>Misc</a:t>
            </a:r>
            <a:r>
              <a:rPr lang="en-US" dirty="0"/>
              <a:t> is the 802Wireless share of closing the 802.16 Treasury</a:t>
            </a:r>
          </a:p>
          <a:p>
            <a:r>
              <a:rPr lang="en-US" dirty="0"/>
              <a:t>The 2018 </a:t>
            </a:r>
            <a:r>
              <a:rPr lang="en-US" dirty="0" err="1"/>
              <a:t>Misc</a:t>
            </a:r>
            <a:r>
              <a:rPr lang="en-US" dirty="0"/>
              <a:t> 4.18 Expense = SLIK SVN Invoice #F20180126 - Depository for 802.11 Tools.  And a box of envelops.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EC-21/0024r0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848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2017 January Interim session - Miscellaneous Income</a:t>
            </a:r>
            <a:r>
              <a:rPr lang="en-US" baseline="0" dirty="0"/>
              <a:t> is the penalty that the Hyatt Regency Atlanta paid for cancelling the meeting.</a:t>
            </a:r>
          </a:p>
          <a:p>
            <a:r>
              <a:rPr lang="en-US" baseline="0" dirty="0"/>
              <a:t>The meeting was relocated to the Grand Hyatt Atlanta in Buckhead.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EC-21/0024r0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0658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January 2016 – Line item 4.10 – 802 Sponsored Interim, balance of funds ($</a:t>
            </a:r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99,214.06)</a:t>
            </a:r>
            <a:r>
              <a:rPr lang="en-US" dirty="0"/>
              <a:t> returned to 802 Treasury for 802 Interim.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EC-21/0024r0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894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January 2015 – 802 Sponsored Plenary – Line item 4.10 returned balance of funds (</a:t>
            </a:r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$185,196) </a:t>
            </a:r>
            <a:r>
              <a:rPr lang="en-US" dirty="0"/>
              <a:t>to 802 Treasury for 802 Interim</a:t>
            </a:r>
            <a:br>
              <a:rPr lang="en-US" dirty="0"/>
            </a:br>
            <a:r>
              <a:rPr lang="en-US" dirty="0"/>
              <a:t>Site Survey - 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EC-21/0024r0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3729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Ben Rolfe (BCA);   Jon Rosdahl (Qualcomm)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85800" y="304800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Ben Rolfe (BCA);   Jon Rosdahl (Qualcomm)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Ben Rolfe (BCA);  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Ben Rolfe (BCA);   Jon Rosdahl (Qualcomm)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Ben Rolfe (BCA);   Jon Rosdahl (Qualcomm)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Ben Rolfe (BCA);   Jon Rosdahl (Qualcomm)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Ben Rolfe (BCA);   Jon Rosdahl (Qualcomm)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791382" y="3256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041876" y="6475413"/>
            <a:ext cx="3500462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1044581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Treasurer 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 EC-21/0024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1915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0" dirty="0"/>
              <a:t>Wireless Treasurer Report March 2021- Electronic Plenary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2021-03-03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6709124"/>
              </p:ext>
            </p:extLst>
          </p:nvPr>
        </p:nvGraphicFramePr>
        <p:xfrm>
          <a:off x="528627" y="2320925"/>
          <a:ext cx="7929574" cy="257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248712" imgH="2657440" progId="Word.Document.8">
                  <p:embed/>
                </p:oleObj>
              </mc:Choice>
              <mc:Fallback>
                <p:oleObj name="Document" r:id="rId4" imgW="8248712" imgH="265744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627" y="2320925"/>
                        <a:ext cx="7929574" cy="25781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89D7BFD-E160-402F-BBC8-B5B701941DD4}" type="slidenum">
              <a:rPr lang="en-GB" smtClean="0"/>
              <a:pPr/>
              <a:t>10</a:t>
            </a:fld>
            <a:endParaRPr lang="en-GB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C2FB405-DCEC-4165-B20B-FA38141C23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4214499"/>
              </p:ext>
            </p:extLst>
          </p:nvPr>
        </p:nvGraphicFramePr>
        <p:xfrm>
          <a:off x="696915" y="606426"/>
          <a:ext cx="7837486" cy="5699989"/>
        </p:xfrm>
        <a:graphic>
          <a:graphicData uri="http://schemas.openxmlformats.org/drawingml/2006/table">
            <a:tbl>
              <a:tblPr/>
              <a:tblGrid>
                <a:gridCol w="2274885">
                  <a:extLst>
                    <a:ext uri="{9D8B030D-6E8A-4147-A177-3AD203B41FA5}">
                      <a16:colId xmlns:a16="http://schemas.microsoft.com/office/drawing/2014/main" val="2555257619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94930415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66330799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969622173"/>
                    </a:ext>
                  </a:extLst>
                </a:gridCol>
                <a:gridCol w="1200151">
                  <a:extLst>
                    <a:ext uri="{9D8B030D-6E8A-4147-A177-3AD203B41FA5}">
                      <a16:colId xmlns:a16="http://schemas.microsoft.com/office/drawing/2014/main" val="1339246078"/>
                    </a:ext>
                  </a:extLst>
                </a:gridCol>
                <a:gridCol w="1162050">
                  <a:extLst>
                    <a:ext uri="{9D8B030D-6E8A-4147-A177-3AD203B41FA5}">
                      <a16:colId xmlns:a16="http://schemas.microsoft.com/office/drawing/2014/main" val="1277787227"/>
                    </a:ext>
                  </a:extLst>
                </a:gridCol>
              </a:tblGrid>
              <a:tr h="345527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effectLst/>
                          <a:latin typeface="Arial" panose="020B0604020202020204" pitchFamily="34" charset="0"/>
                        </a:rPr>
                        <a:t>2018 Meeting Income Statement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0441824"/>
                  </a:ext>
                </a:extLst>
              </a:tr>
              <a:tr h="66461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2018 </a:t>
                      </a:r>
                      <a:r>
                        <a:rPr lang="en-US" sz="1400" b="1" i="0" u="none" strike="noStrike" dirty="0" err="1">
                          <a:effectLst/>
                          <a:latin typeface="Arial" panose="020B0604020202020204" pitchFamily="34" charset="0"/>
                        </a:rPr>
                        <a:t>Misc</a:t>
                      </a:r>
                      <a:endParaRPr lang="en-US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2018-01</a:t>
                      </a:r>
                      <a:b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Irvine, CA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2018-05 </a:t>
                      </a:r>
                      <a:b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Warsaw, Poland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2018-09 </a:t>
                      </a:r>
                      <a:b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Waikoloa, HI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0568107"/>
                  </a:ext>
                </a:extLst>
              </a:tr>
              <a:tr h="280167">
                <a:tc>
                  <a:txBody>
                    <a:bodyPr/>
                    <a:lstStyle/>
                    <a:p>
                      <a:pPr algn="l" fontAlgn="ctr"/>
                      <a:endParaRPr lang="en-US" sz="12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1929425"/>
                  </a:ext>
                </a:extLst>
              </a:tr>
              <a:tr h="27846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62588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1072185"/>
                  </a:ext>
                </a:extLst>
              </a:tr>
              <a:tr h="2658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– Registrations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$9,692.47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$229,401.00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$271,975.00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$204,100.00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$715,168.47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7222127"/>
                  </a:ext>
                </a:extLst>
              </a:tr>
              <a:tr h="2658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$27,029.84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$18,580.73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$29,898.48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$75,509.05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1046827"/>
                  </a:ext>
                </a:extLst>
              </a:tr>
              <a:tr h="26490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Interest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$5,558.51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$5,558.51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18109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62588" marR="6954" marT="695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$15,250.98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$256,430.84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$290,555.73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$233,998.48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$796,236.03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697942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62588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613903"/>
                  </a:ext>
                </a:extLst>
              </a:tr>
              <a:tr h="27846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$21,998.13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$74,375.00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$20,418.26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$116,791.39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5617682"/>
                  </a:ext>
                </a:extLst>
              </a:tr>
              <a:tr h="27846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$3,172.65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$10,460.72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$10,815.18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$9,582.23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$34,030.78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4523729"/>
                  </a:ext>
                </a:extLst>
              </a:tr>
              <a:tr h="27846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$44,271.69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$36,309.56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$45,651.01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$126,232.26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5608436"/>
                  </a:ext>
                </a:extLst>
              </a:tr>
              <a:tr h="27846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$113,654.62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$82,350.00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$109,462.83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$305,467.45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2962380"/>
                  </a:ext>
                </a:extLst>
              </a:tr>
              <a:tr h="27846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$49,500.24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$35,148.80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$32,417.75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$117,066.79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5249004"/>
                  </a:ext>
                </a:extLst>
              </a:tr>
              <a:tr h="27846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$19,049.98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$24,390.00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$23,859.22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$67,299.20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367777"/>
                  </a:ext>
                </a:extLst>
              </a:tr>
              <a:tr h="27846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$1,518.52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$5,157.59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$4,234.22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$10,920.33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0633589"/>
                  </a:ext>
                </a:extLst>
              </a:tr>
              <a:tr h="27846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Expense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$155.72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$6,412.30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$8,348.50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$6,792.03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$21,708.55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3351672"/>
                  </a:ext>
                </a:extLst>
              </a:tr>
              <a:tr h="2658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62588" marR="6954" marT="695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$3,338.37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$266,866.20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$276,894.63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$252,417.55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$799,516.75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5181588"/>
                  </a:ext>
                </a:extLst>
              </a:tr>
              <a:tr h="30767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Income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$11,912.61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($10,435.36)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$13,661.10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($18,419.07)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($3,280.72)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76235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83188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89D7BFD-E160-402F-BBC8-B5B701941DD4}" type="slidenum">
              <a:rPr lang="en-GB" smtClean="0"/>
              <a:pPr/>
              <a:t>11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A483C7A-66A1-4E94-8AB3-E184C0E189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5250720"/>
              </p:ext>
            </p:extLst>
          </p:nvPr>
        </p:nvGraphicFramePr>
        <p:xfrm>
          <a:off x="457200" y="557032"/>
          <a:ext cx="8229600" cy="5714862"/>
        </p:xfrm>
        <a:graphic>
          <a:graphicData uri="http://schemas.openxmlformats.org/drawingml/2006/table">
            <a:tbl>
              <a:tblPr/>
              <a:tblGrid>
                <a:gridCol w="2819400">
                  <a:extLst>
                    <a:ext uri="{9D8B030D-6E8A-4147-A177-3AD203B41FA5}">
                      <a16:colId xmlns:a16="http://schemas.microsoft.com/office/drawing/2014/main" val="1756851896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1290645799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1635933446"/>
                    </a:ext>
                  </a:extLst>
                </a:gridCol>
                <a:gridCol w="1182595">
                  <a:extLst>
                    <a:ext uri="{9D8B030D-6E8A-4147-A177-3AD203B41FA5}">
                      <a16:colId xmlns:a16="http://schemas.microsoft.com/office/drawing/2014/main" val="3051318727"/>
                    </a:ext>
                  </a:extLst>
                </a:gridCol>
                <a:gridCol w="1039107">
                  <a:extLst>
                    <a:ext uri="{9D8B030D-6E8A-4147-A177-3AD203B41FA5}">
                      <a16:colId xmlns:a16="http://schemas.microsoft.com/office/drawing/2014/main" val="3332776343"/>
                    </a:ext>
                  </a:extLst>
                </a:gridCol>
                <a:gridCol w="1207298">
                  <a:extLst>
                    <a:ext uri="{9D8B030D-6E8A-4147-A177-3AD203B41FA5}">
                      <a16:colId xmlns:a16="http://schemas.microsoft.com/office/drawing/2014/main" val="758425882"/>
                    </a:ext>
                  </a:extLst>
                </a:gridCol>
              </a:tblGrid>
              <a:tr h="412564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effectLst/>
                          <a:latin typeface="Arial" panose="020B0604020202020204" pitchFamily="34" charset="0"/>
                        </a:rPr>
                        <a:t>2017 Meeting Income Statement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7904541"/>
                  </a:ext>
                </a:extLst>
              </a:tr>
              <a:tr h="57999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2017 Misc.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2017-01 </a:t>
                      </a:r>
                      <a:b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Atlanta, GA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2017-05 </a:t>
                      </a:r>
                      <a:b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Daejeon, Korea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2017-09 </a:t>
                      </a:r>
                      <a:b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Waikoloa, HI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3086254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4572273"/>
                  </a:ext>
                </a:extLst>
              </a:tr>
              <a:tr h="20134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6429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7233571"/>
                  </a:ext>
                </a:extLst>
              </a:tr>
              <a:tr h="23034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1.20 - Received from Corp.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$30,500.00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$30,500.00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4181228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2.11 - Registrations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$216,701.00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$200,600.00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$188,650.00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$605,951.00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1421170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$25,987.40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$27,626.46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$53,613.86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6279670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Account Interest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$2,678.78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$2,678.78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320589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3.96 - Miscellaneous Income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$69,810.00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$69,810.00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9330336"/>
                  </a:ext>
                </a:extLst>
              </a:tr>
              <a:tr h="20614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64294" marR="7144" marT="7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$2,678.78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$312,498.40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$231,100.00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$216,276.46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$762,553.64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4157592"/>
                  </a:ext>
                </a:extLst>
              </a:tr>
              <a:tr h="17689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6429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46160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$15,630.90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$44,703.85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$20,899.57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$81,234.32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1976300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$4,763.20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$14,969.00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$8,828.25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$28,560.45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6426966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$47,235.53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$45,255.00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$47,733.13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$140,223.66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9969978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$114,318.11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$42,940.00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$92,152.42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$249,410.53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0747773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$32,925.72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$30,613.05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$37,841.50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$101,380.27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2471044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$22,415.04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$17,550.00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$21,687.36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$61,652.40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9979785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$80.33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$3,159.50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$10,000.00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$4,392.61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$17,632.44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2631193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Expense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$1,060.00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$7,402.50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$1,145.83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$9,608.33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486364"/>
                  </a:ext>
                </a:extLst>
              </a:tr>
              <a:tr h="21691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– Expense</a:t>
                      </a:r>
                    </a:p>
                  </a:txBody>
                  <a:tcPr marL="64294" marR="7144" marT="7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$80.33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$241,508.00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$213,433.40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$234,680.67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$689,702.40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2464616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Ordinary Income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$2,598.45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$70,990.40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$17,666.60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($18,404.21)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$72,851.24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82382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87073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89D7BFD-E160-402F-BBC8-B5B701941DD4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1714500" y="1309264"/>
            <a:ext cx="58352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2016 Meeting Income Report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2898040"/>
              </p:ext>
            </p:extLst>
          </p:nvPr>
        </p:nvGraphicFramePr>
        <p:xfrm>
          <a:off x="696912" y="1068090"/>
          <a:ext cx="7845425" cy="5256500"/>
        </p:xfrm>
        <a:graphic>
          <a:graphicData uri="http://schemas.openxmlformats.org/drawingml/2006/table">
            <a:tbl>
              <a:tblPr/>
              <a:tblGrid>
                <a:gridCol w="2322246">
                  <a:extLst>
                    <a:ext uri="{9D8B030D-6E8A-4147-A177-3AD203B41FA5}">
                      <a16:colId xmlns:a16="http://schemas.microsoft.com/office/drawing/2014/main" val="72951079"/>
                    </a:ext>
                  </a:extLst>
                </a:gridCol>
                <a:gridCol w="801568">
                  <a:extLst>
                    <a:ext uri="{9D8B030D-6E8A-4147-A177-3AD203B41FA5}">
                      <a16:colId xmlns:a16="http://schemas.microsoft.com/office/drawing/2014/main" val="779621269"/>
                    </a:ext>
                  </a:extLst>
                </a:gridCol>
                <a:gridCol w="1110968">
                  <a:extLst>
                    <a:ext uri="{9D8B030D-6E8A-4147-A177-3AD203B41FA5}">
                      <a16:colId xmlns:a16="http://schemas.microsoft.com/office/drawing/2014/main" val="1774276530"/>
                    </a:ext>
                  </a:extLst>
                </a:gridCol>
                <a:gridCol w="1323174">
                  <a:extLst>
                    <a:ext uri="{9D8B030D-6E8A-4147-A177-3AD203B41FA5}">
                      <a16:colId xmlns:a16="http://schemas.microsoft.com/office/drawing/2014/main" val="2672037831"/>
                    </a:ext>
                  </a:extLst>
                </a:gridCol>
                <a:gridCol w="1323174">
                  <a:extLst>
                    <a:ext uri="{9D8B030D-6E8A-4147-A177-3AD203B41FA5}">
                      <a16:colId xmlns:a16="http://schemas.microsoft.com/office/drawing/2014/main" val="1414050561"/>
                    </a:ext>
                  </a:extLst>
                </a:gridCol>
                <a:gridCol w="964295">
                  <a:extLst>
                    <a:ext uri="{9D8B030D-6E8A-4147-A177-3AD203B41FA5}">
                      <a16:colId xmlns:a16="http://schemas.microsoft.com/office/drawing/2014/main" val="1167857142"/>
                    </a:ext>
                  </a:extLst>
                </a:gridCol>
              </a:tblGrid>
              <a:tr h="226610"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2016-01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2016-05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2016-09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9193915"/>
                  </a:ext>
                </a:extLst>
              </a:tr>
              <a:tr h="22661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Misc.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Atlanta, GA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Waikoloa, HI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Warsaw, Poland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4805499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9424017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0076998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2.11 - Registrations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$321,625.00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$235,050.00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$264,450.00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$821,125.00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9846747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$65,445.12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$33,228.32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$98,673.44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0599152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Acct Interest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$1,640.57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$1,640.57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9917166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3.70 - Other Receipts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3617394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$1,640.57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$387,071.12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$268,278.32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$264,450.00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$921,440.01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8516784"/>
                  </a:ext>
                </a:extLst>
              </a:tr>
              <a:tr h="28056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4633664"/>
                  </a:ext>
                </a:extLst>
              </a:tr>
              <a:tr h="44373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4.10 - Meetings &amp; Social Events Expense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$99,214.06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$99,214.06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2079485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4.110 - Site Survey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$416.38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$416.38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010166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$17,958.96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$19,850.88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$59,497.00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$97,306.84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666294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$11,601.61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$8,825.17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$18,423.00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$38,849.78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3765849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$78,555.59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$47,118.14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$43,853.00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$169,526.73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497635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$87,189.96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$101,535.76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$67,757.00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$256,482.72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1582414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$78,640.89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$40,776.81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$35,806.62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$155,224.32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9544507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($636.40)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$24,090.47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$31,204.00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$54,658.07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3507536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$13.46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$5,793.01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$6,923.06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$7,803.13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$20,532.66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1877893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Misc Expense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$8,337.06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$4,905.46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$7,980.50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$21,223.02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9165115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$13.46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$387,071.12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$254,025.75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$272,324.25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$913,434.58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7237621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Ordinary Income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$1,627.11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$14,252.57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($7,874.25)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$8,005.43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8258603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75F78941-6E88-4465-A26E-47D436A32EBE}"/>
              </a:ext>
            </a:extLst>
          </p:cNvPr>
          <p:cNvSpPr txBox="1"/>
          <p:nvPr/>
        </p:nvSpPr>
        <p:spPr>
          <a:xfrm>
            <a:off x="2553447" y="591058"/>
            <a:ext cx="46489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2016 Meeting Income Statement</a:t>
            </a:r>
          </a:p>
        </p:txBody>
      </p:sp>
    </p:spTree>
    <p:extLst>
      <p:ext uri="{BB962C8B-B14F-4D97-AF65-F5344CB8AC3E}">
        <p14:creationId xmlns:p14="http://schemas.microsoft.com/office/powerpoint/2010/main" val="17028602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89D7BFD-E160-402F-BBC8-B5B701941DD4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3226594" y="1309264"/>
            <a:ext cx="314325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solidFill>
                  <a:schemeClr val="tx1"/>
                </a:solidFill>
              </a:rPr>
              <a:t>2015 Meeting Income Report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9785316"/>
              </p:ext>
            </p:extLst>
          </p:nvPr>
        </p:nvGraphicFramePr>
        <p:xfrm>
          <a:off x="609600" y="990599"/>
          <a:ext cx="7932737" cy="5484808"/>
        </p:xfrm>
        <a:graphic>
          <a:graphicData uri="http://schemas.openxmlformats.org/drawingml/2006/table">
            <a:tbl>
              <a:tblPr/>
              <a:tblGrid>
                <a:gridCol w="1797606">
                  <a:extLst>
                    <a:ext uri="{9D8B030D-6E8A-4147-A177-3AD203B41FA5}">
                      <a16:colId xmlns:a16="http://schemas.microsoft.com/office/drawing/2014/main" val="1017605872"/>
                    </a:ext>
                  </a:extLst>
                </a:gridCol>
                <a:gridCol w="786555">
                  <a:extLst>
                    <a:ext uri="{9D8B030D-6E8A-4147-A177-3AD203B41FA5}">
                      <a16:colId xmlns:a16="http://schemas.microsoft.com/office/drawing/2014/main" val="3915726091"/>
                    </a:ext>
                  </a:extLst>
                </a:gridCol>
                <a:gridCol w="891436">
                  <a:extLst>
                    <a:ext uri="{9D8B030D-6E8A-4147-A177-3AD203B41FA5}">
                      <a16:colId xmlns:a16="http://schemas.microsoft.com/office/drawing/2014/main" val="2370362875"/>
                    </a:ext>
                  </a:extLst>
                </a:gridCol>
                <a:gridCol w="917641">
                  <a:extLst>
                    <a:ext uri="{9D8B030D-6E8A-4147-A177-3AD203B41FA5}">
                      <a16:colId xmlns:a16="http://schemas.microsoft.com/office/drawing/2014/main" val="1128969494"/>
                    </a:ext>
                  </a:extLst>
                </a:gridCol>
                <a:gridCol w="827453">
                  <a:extLst>
                    <a:ext uri="{9D8B030D-6E8A-4147-A177-3AD203B41FA5}">
                      <a16:colId xmlns:a16="http://schemas.microsoft.com/office/drawing/2014/main" val="2622098525"/>
                    </a:ext>
                  </a:extLst>
                </a:gridCol>
                <a:gridCol w="981622">
                  <a:extLst>
                    <a:ext uri="{9D8B030D-6E8A-4147-A177-3AD203B41FA5}">
                      <a16:colId xmlns:a16="http://schemas.microsoft.com/office/drawing/2014/main" val="3169467728"/>
                    </a:ext>
                  </a:extLst>
                </a:gridCol>
                <a:gridCol w="713405">
                  <a:extLst>
                    <a:ext uri="{9D8B030D-6E8A-4147-A177-3AD203B41FA5}">
                      <a16:colId xmlns:a16="http://schemas.microsoft.com/office/drawing/2014/main" val="501320270"/>
                    </a:ext>
                  </a:extLst>
                </a:gridCol>
                <a:gridCol w="1017019">
                  <a:extLst>
                    <a:ext uri="{9D8B030D-6E8A-4147-A177-3AD203B41FA5}">
                      <a16:colId xmlns:a16="http://schemas.microsoft.com/office/drawing/2014/main" val="4232365989"/>
                    </a:ext>
                  </a:extLst>
                </a:gridCol>
              </a:tblGrid>
              <a:tr h="220649"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2015-01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2015-05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2015-07 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2015-09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2015-11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5102417"/>
                  </a:ext>
                </a:extLst>
              </a:tr>
              <a:tr h="4344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Misc.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Atlanta, </a:t>
                      </a:r>
                    </a:p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GA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Vancouver, Canada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Waikoloa,</a:t>
                      </a:r>
                    </a:p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HI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Bangkok, Thailand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Dallas, TX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1568730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3989842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8052300"/>
                  </a:ext>
                </a:extLst>
              </a:tr>
              <a:tr h="41794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1.30 - Received from Foundations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$7,754.00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$7,754.00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8498171"/>
                  </a:ext>
                </a:extLst>
              </a:tr>
              <a:tr h="22260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2.11 - Registrations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$377,350.00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$243,250.00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$309,400.00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$930,000.00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1431509"/>
                  </a:ext>
                </a:extLst>
              </a:tr>
              <a:tr h="19690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$55,839.56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$9,095.10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$64,934.66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4348876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Interest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$974.56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$974.56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4073806"/>
                  </a:ext>
                </a:extLst>
              </a:tr>
              <a:tr h="22394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$974.56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$433,189.56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$252,345.10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$317,154.00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$1,003,663.22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1473881"/>
                  </a:ext>
                </a:extLst>
              </a:tr>
              <a:tr h="23793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4280508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4.10 - Meetings Expense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$185,196.00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$185,196.00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1691831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4.110 - Site Survey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$1,867.43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$1,209.08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$3,076.51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6800265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4.111 - Deposit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8043236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$54,999.48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$9,389.30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$84,001.00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$148,389.78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7935931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$27,600.51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$17,398.04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$22,450.00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$67,448.55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6870500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$75,058.66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$52,270.74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$48,725.00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$176,054.40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6977707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$81,373.75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$93,491.26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$914.99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$83,405.00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$270.29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$259,455.29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1134780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$50,873.54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$53,986.00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$104,859.54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988599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$9,015.95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$9,015.95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2559918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$1,511.30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$4,418.54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$5,929.84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3392329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Expense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$7,449.26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$820.80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$2,959.02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$5,276.00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$16,505.08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8232195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$1,867.43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$433,188.96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$237,678.17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$3,874.01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$299,052.08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$270.29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$975,930.94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3332127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 Income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($892.87)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$0.60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$14,666.93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($3,874.01)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$18,101.92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($270.29)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$27,732.28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8594734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80E32A4B-FEE0-4B4B-9A6D-693E1211FC26}"/>
              </a:ext>
            </a:extLst>
          </p:cNvPr>
          <p:cNvSpPr txBox="1"/>
          <p:nvPr/>
        </p:nvSpPr>
        <p:spPr>
          <a:xfrm>
            <a:off x="2284809" y="567680"/>
            <a:ext cx="46489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2015 Meeting Income Statement</a:t>
            </a:r>
          </a:p>
        </p:txBody>
      </p:sp>
    </p:spTree>
    <p:extLst>
      <p:ext uri="{BB962C8B-B14F-4D97-AF65-F5344CB8AC3E}">
        <p14:creationId xmlns:p14="http://schemas.microsoft.com/office/powerpoint/2010/main" val="7322483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2021</a:t>
            </a:r>
            <a:endParaRPr lang="en-GB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A6C5482A-260B-4E4B-AC84-D73403BB5CB9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5925871"/>
              </p:ext>
            </p:extLst>
          </p:nvPr>
        </p:nvGraphicFramePr>
        <p:xfrm>
          <a:off x="696912" y="606425"/>
          <a:ext cx="7845425" cy="5825495"/>
        </p:xfrm>
        <a:graphic>
          <a:graphicData uri="http://schemas.openxmlformats.org/drawingml/2006/table">
            <a:tbl>
              <a:tblPr/>
              <a:tblGrid>
                <a:gridCol w="25468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30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23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76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66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3885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4175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MS Gothic"/>
                          <a:cs typeface="MS Gothic"/>
                        </a:rPr>
                        <a:t>2014 Meeting Income Statement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3054"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CB Interest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2014-01 </a:t>
                      </a:r>
                      <a:b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Century City, CA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2014-05 Waikoloa, HI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2014-09 </a:t>
                      </a:r>
                      <a:b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Athens, Greece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54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57602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2.11 - Registrations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$294,150.00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$257,800.00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$337,050.00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$889,000.00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$8,738.60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$7,666.92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$16,405.52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110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Interest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$898.58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57602" marR="6401" marT="640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$898.58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$302,888.60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$265,466.92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$337,050.00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$906,304.10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555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57602" marR="6401" marT="640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4.110 - Site Survey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$2,339.14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$2,339.14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$19,200.06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$17,505.03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$74,085.00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$110,790.09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$19,396.46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$17,676.21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$25,215.85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$62,288.52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$51,061.35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$44,330.15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$50,379.00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$145,770.50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$129,456.46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$93,164.43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$125,851.00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$348,471.89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$47,590.07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$43,254.69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$45,592.42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$136,437.18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$33,673.00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$21,411.32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$55,084.32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$3,576.33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$10,678.59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$9,547.23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$23,802.15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Expense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$1,016.92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$1,158.30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$5,280.50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$7,455.72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554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57602" marR="6401" marT="640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$304,970.65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$251,517.86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$335,951.00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$892,439.51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554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Income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($2,082.05)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$13,949.06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$1,099.00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$13,864.59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78229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March 2021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Ben Rolfe (BCA);   Jon Rosdahl (Qualcomm)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8196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3838B4BB-A4D0-4480-9F10-787314E25A6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96912" y="678705"/>
            <a:ext cx="7845425" cy="400050"/>
          </a:xfrm>
        </p:spPr>
        <p:txBody>
          <a:bodyPr vert="horz" wrap="square" lIns="69056" tIns="34529" rIns="69056" bIns="34529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dirty="0"/>
              <a:t>2003 – 2019 Historical Attendance</a:t>
            </a:r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04801" y="1033954"/>
            <a:ext cx="2971799" cy="4984411"/>
          </a:xfrm>
        </p:spPr>
        <p:txBody>
          <a:bodyPr vert="horz" wrap="square" lIns="69056" tIns="34529" rIns="69056" bIns="34529" numCol="1" anchor="t" anchorCtr="0" compatLnSpc="1">
            <a:prstTxWarp prst="textNoShape">
              <a:avLst/>
            </a:prstTxWarp>
            <a:spAutoFit/>
          </a:bodyPr>
          <a:lstStyle/>
          <a:p>
            <a:pPr marL="170260" indent="-170260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2003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420 - Ft. Lauderdale ($47,287 - $42,118)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561 - DFW ($72,916 - $78,354)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491 - Singapore ($22,077, -</a:t>
            </a:r>
            <a:r>
              <a:rPr lang="en-US" sz="1100" dirty="0">
                <a:solidFill>
                  <a:srgbClr val="FF0000"/>
                </a:solidFill>
              </a:rPr>
              <a:t>$32,319</a:t>
            </a:r>
            <a:r>
              <a:rPr lang="en-US" sz="1100" dirty="0"/>
              <a:t>)</a:t>
            </a:r>
          </a:p>
          <a:p>
            <a:pPr marL="170260" indent="-170260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2004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650 - Garden Grove ( $13,250, $82,403.08)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714 - Berlin (</a:t>
            </a:r>
            <a:r>
              <a:rPr lang="en-US" sz="1100" dirty="0">
                <a:solidFill>
                  <a:srgbClr val="FF0000"/>
                </a:solidFill>
              </a:rPr>
              <a:t>$25, 914, </a:t>
            </a:r>
            <a:r>
              <a:rPr lang="en-US" sz="1100" dirty="0"/>
              <a:t>$41,257)</a:t>
            </a:r>
          </a:p>
          <a:p>
            <a:pPr marL="170260" indent="-170260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2005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802 - Monterey ($11,858, $63,183)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523 - Cairns (Australia) (</a:t>
            </a:r>
            <a:r>
              <a:rPr lang="en-US" sz="1100" dirty="0">
                <a:solidFill>
                  <a:srgbClr val="FF0000"/>
                </a:solidFill>
              </a:rPr>
              <a:t>$60,750,  -$51,375</a:t>
            </a:r>
            <a:r>
              <a:rPr lang="en-US" sz="1100" dirty="0"/>
              <a:t>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759 - Garden Grove ($87,772,  $94,114)</a:t>
            </a:r>
          </a:p>
          <a:p>
            <a:pPr marL="170260" indent="-170260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2006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740 - Hawaii (</a:t>
            </a:r>
            <a:r>
              <a:rPr lang="en-US" altLang="en-US" sz="1100" dirty="0">
                <a:solidFill>
                  <a:srgbClr val="FF0000"/>
                </a:solidFill>
              </a:rPr>
              <a:t>13,690, </a:t>
            </a:r>
            <a:r>
              <a:rPr lang="en-US" sz="1100" dirty="0"/>
              <a:t>$32,272)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564 - Jacksonville (</a:t>
            </a:r>
            <a:r>
              <a:rPr lang="en-US" sz="1100" dirty="0">
                <a:solidFill>
                  <a:srgbClr val="FF0000"/>
                </a:solidFill>
              </a:rPr>
              <a:t>$450</a:t>
            </a:r>
            <a:r>
              <a:rPr lang="en-US" sz="1100" dirty="0"/>
              <a:t>,$55,163)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350 - Melbourne (</a:t>
            </a:r>
            <a:r>
              <a:rPr lang="en-US" sz="1100" dirty="0">
                <a:solidFill>
                  <a:srgbClr val="FF0000"/>
                </a:solidFill>
              </a:rPr>
              <a:t>$38,855, -$23,184</a:t>
            </a:r>
            <a:r>
              <a:rPr lang="en-US" sz="1100" dirty="0"/>
              <a:t>)</a:t>
            </a:r>
          </a:p>
          <a:p>
            <a:pPr marL="170260" indent="-170260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2007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478 - Montreal (</a:t>
            </a:r>
            <a:r>
              <a:rPr lang="en-US" sz="1100" dirty="0">
                <a:solidFill>
                  <a:srgbClr val="FF0000"/>
                </a:solidFill>
              </a:rPr>
              <a:t>$750, </a:t>
            </a:r>
            <a:r>
              <a:rPr lang="en-US" sz="1100" dirty="0"/>
              <a:t>$17,425)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439 - Hawaii (</a:t>
            </a:r>
            <a:r>
              <a:rPr lang="en-US" sz="1100" dirty="0">
                <a:solidFill>
                  <a:srgbClr val="FF0000"/>
                </a:solidFill>
              </a:rPr>
              <a:t>$28,200,</a:t>
            </a:r>
            <a:r>
              <a:rPr lang="en-US" sz="1100" dirty="0"/>
              <a:t> $17,720)</a:t>
            </a:r>
          </a:p>
          <a:p>
            <a:pPr marL="170260" indent="-170260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2008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361 - Taipei (</a:t>
            </a:r>
            <a:r>
              <a:rPr lang="en-US" sz="1100" dirty="0">
                <a:solidFill>
                  <a:srgbClr val="FF0000"/>
                </a:solidFill>
              </a:rPr>
              <a:t>$126,352, -$24,636</a:t>
            </a:r>
            <a:r>
              <a:rPr lang="en-US" sz="1100" dirty="0"/>
              <a:t>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402 - Jacksonville ($1,850, $39,459)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379 – Hawaii (</a:t>
            </a:r>
            <a:r>
              <a:rPr lang="en-US" sz="1100" dirty="0">
                <a:solidFill>
                  <a:srgbClr val="FF0000"/>
                </a:solidFill>
              </a:rPr>
              <a:t>$13,343, </a:t>
            </a:r>
            <a:r>
              <a:rPr lang="en-US" sz="1100" dirty="0"/>
              <a:t>$8,557)</a:t>
            </a:r>
          </a:p>
        </p:txBody>
      </p:sp>
      <p:sp>
        <p:nvSpPr>
          <p:cNvPr id="8200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831579" y="1083993"/>
            <a:ext cx="3124201" cy="4970561"/>
          </a:xfrm>
        </p:spPr>
        <p:txBody>
          <a:bodyPr vert="horz" wrap="square" lIns="69056" tIns="34529" rIns="69056" bIns="34529" numCol="1" anchor="t" anchorCtr="0" compatLnSpc="1">
            <a:prstTxWarp prst="textNoShape">
              <a:avLst/>
            </a:prstTxWarp>
          </a:bodyPr>
          <a:lstStyle/>
          <a:p>
            <a:pPr marL="137160" indent="-170260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2009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200" dirty="0"/>
              <a:t>355 – LA ($4,724, $9,835)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200" dirty="0"/>
              <a:t>344 – Montreal ($8,676, $29,948)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200" dirty="0"/>
              <a:t>500 – Hawaii ($16,793, $17,330)</a:t>
            </a:r>
          </a:p>
          <a:p>
            <a:pPr marL="137160" indent="-170260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2010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428 – LA ($9,000, $33,307)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426 - Beijing ($0)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384 – Hawaii ($1,161,  $316)</a:t>
            </a:r>
          </a:p>
          <a:p>
            <a:pPr marL="137160" indent="-170260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2011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410 – LA ($13,378, $</a:t>
            </a:r>
            <a:r>
              <a:rPr lang="en-US" altLang="en-US" sz="1200" dirty="0"/>
              <a:t> 30,810</a:t>
            </a:r>
            <a:r>
              <a:rPr lang="en-US" sz="1200" dirty="0"/>
              <a:t>)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351 – Indian Wells (</a:t>
            </a:r>
            <a:r>
              <a:rPr lang="en-US" sz="1200" dirty="0">
                <a:solidFill>
                  <a:srgbClr val="FF0000"/>
                </a:solidFill>
              </a:rPr>
              <a:t>$9,128,</a:t>
            </a:r>
            <a:r>
              <a:rPr lang="en-US" sz="1200" dirty="0"/>
              <a:t> $20,536)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313 – Okinawa (</a:t>
            </a:r>
            <a:r>
              <a:rPr lang="en-US" sz="1200" dirty="0">
                <a:solidFill>
                  <a:srgbClr val="FF0000"/>
                </a:solidFill>
              </a:rPr>
              <a:t>$22,669, </a:t>
            </a:r>
            <a:r>
              <a:rPr lang="en-US" sz="1200" dirty="0"/>
              <a:t>$0)</a:t>
            </a:r>
          </a:p>
          <a:p>
            <a:pPr marL="137160" indent="-170260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2012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359 – Jacksonville ($16,398, $30,932)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335 – Atlanta (</a:t>
            </a:r>
            <a:r>
              <a:rPr lang="en-US" sz="1200" dirty="0">
                <a:solidFill>
                  <a:srgbClr val="FF0000"/>
                </a:solidFill>
              </a:rPr>
              <a:t>$680,</a:t>
            </a:r>
            <a:r>
              <a:rPr lang="en-US" sz="1200" dirty="0"/>
              <a:t> </a:t>
            </a:r>
            <a:r>
              <a:rPr lang="en-US" sz="1200" dirty="0">
                <a:solidFill>
                  <a:srgbClr val="FF0000"/>
                </a:solidFill>
              </a:rPr>
              <a:t> $100.35</a:t>
            </a:r>
            <a:r>
              <a:rPr lang="en-US" sz="1200" dirty="0"/>
              <a:t>)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314 – Indian Wells (-</a:t>
            </a:r>
            <a:r>
              <a:rPr lang="en-US" sz="1200" dirty="0">
                <a:solidFill>
                  <a:srgbClr val="FF0000"/>
                </a:solidFill>
              </a:rPr>
              <a:t>$7,665, </a:t>
            </a:r>
            <a:r>
              <a:rPr lang="en-US" sz="1200" dirty="0"/>
              <a:t>$15,480) </a:t>
            </a:r>
          </a:p>
          <a:p>
            <a:pPr marL="137160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2013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356 – Vancouver (-</a:t>
            </a:r>
            <a:r>
              <a:rPr lang="en-US" sz="1200" dirty="0">
                <a:solidFill>
                  <a:srgbClr val="FF0000"/>
                </a:solidFill>
              </a:rPr>
              <a:t>$15,259, </a:t>
            </a:r>
            <a:r>
              <a:rPr lang="en-US" sz="1200" dirty="0"/>
              <a:t> -</a:t>
            </a:r>
            <a:r>
              <a:rPr lang="en-US" sz="1200" dirty="0">
                <a:solidFill>
                  <a:srgbClr val="FF0000"/>
                </a:solidFill>
              </a:rPr>
              <a:t>$5,857</a:t>
            </a:r>
            <a:r>
              <a:rPr lang="en-US" sz="1200" dirty="0"/>
              <a:t>)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337 – Hawaii      (-</a:t>
            </a:r>
            <a:r>
              <a:rPr lang="en-US" sz="1200" dirty="0">
                <a:solidFill>
                  <a:srgbClr val="FF0000"/>
                </a:solidFill>
              </a:rPr>
              <a:t>$10,533, -$12,227</a:t>
            </a:r>
            <a:r>
              <a:rPr lang="en-US" sz="1200" dirty="0"/>
              <a:t>)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279 – Nanjing     ($0, </a:t>
            </a:r>
            <a:r>
              <a:rPr lang="en-US" sz="1200" dirty="0">
                <a:solidFill>
                  <a:srgbClr val="FF0000"/>
                </a:solidFill>
              </a:rPr>
              <a:t>$7,475</a:t>
            </a:r>
            <a:r>
              <a:rPr lang="en-US" sz="1200" dirty="0"/>
              <a:t>) </a:t>
            </a:r>
          </a:p>
          <a:p>
            <a:pPr marL="137160" indent="-170260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2014</a:t>
            </a:r>
          </a:p>
          <a:p>
            <a:pPr marL="437198" lvl="2" indent="-84535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426 – LA (-</a:t>
            </a:r>
            <a:r>
              <a:rPr lang="en-US" sz="1200" dirty="0">
                <a:solidFill>
                  <a:srgbClr val="FF0000"/>
                </a:solidFill>
              </a:rPr>
              <a:t>$</a:t>
            </a:r>
            <a:r>
              <a:rPr lang="en-US" sz="1200" dirty="0">
                <a:solidFill>
                  <a:srgbClr val="FF0000"/>
                </a:solidFill>
                <a:ea typeface="MS PGothic" pitchFamily="34" charset="-128"/>
              </a:rPr>
              <a:t>9,313, -</a:t>
            </a:r>
            <a:r>
              <a:rPr lang="en-US" sz="1200" dirty="0">
                <a:solidFill>
                  <a:srgbClr val="FF0000"/>
                </a:solidFill>
              </a:rPr>
              <a:t>$</a:t>
            </a:r>
            <a:r>
              <a:rPr lang="en-US" sz="1200" dirty="0">
                <a:solidFill>
                  <a:srgbClr val="FF0000"/>
                </a:solidFill>
                <a:ea typeface="MS PGothic" pitchFamily="34" charset="-128"/>
              </a:rPr>
              <a:t>2,082</a:t>
            </a:r>
            <a:r>
              <a:rPr lang="en-US" sz="1200" dirty="0">
                <a:solidFill>
                  <a:schemeClr val="tx1"/>
                </a:solidFill>
                <a:ea typeface="MS PGothic" pitchFamily="34" charset="-128"/>
              </a:rPr>
              <a:t>)</a:t>
            </a:r>
            <a:endParaRPr lang="en-US" sz="1200" dirty="0">
              <a:solidFill>
                <a:schemeClr val="tx1"/>
              </a:solidFill>
            </a:endParaRPr>
          </a:p>
          <a:p>
            <a:pPr marL="437198" lvl="2" indent="-84535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337 – Waikoloa (</a:t>
            </a:r>
            <a:r>
              <a:rPr lang="en-US" sz="1200" dirty="0">
                <a:solidFill>
                  <a:schemeClr val="tx1"/>
                </a:solidFill>
              </a:rPr>
              <a:t>$8,940, </a:t>
            </a:r>
            <a:r>
              <a:rPr lang="en-US" sz="1200" dirty="0">
                <a:solidFill>
                  <a:schemeClr val="tx1"/>
                </a:solidFill>
                <a:ea typeface="MS PGothic" pitchFamily="34" charset="-128"/>
              </a:rPr>
              <a:t>$13,949</a:t>
            </a:r>
            <a:r>
              <a:rPr lang="en-US" sz="1200" dirty="0"/>
              <a:t>)</a:t>
            </a:r>
          </a:p>
          <a:p>
            <a:pPr marL="437198" lvl="2" indent="-84535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341 – Athens (-</a:t>
            </a:r>
            <a:r>
              <a:rPr lang="en-US" sz="1200" dirty="0">
                <a:solidFill>
                  <a:srgbClr val="FF0000"/>
                </a:solidFill>
              </a:rPr>
              <a:t>$63,050, </a:t>
            </a:r>
            <a:r>
              <a:rPr lang="en-US" sz="1200" dirty="0"/>
              <a:t>$1,099)</a:t>
            </a:r>
          </a:p>
          <a:p>
            <a:pPr marL="386954" lvl="1" indent="-130969" defTabSz="685800">
              <a:lnSpc>
                <a:spcPct val="90000"/>
              </a:lnSpc>
              <a:tabLst>
                <a:tab pos="5529263" algn="r"/>
              </a:tabLst>
            </a:pPr>
            <a:endParaRPr lang="en-US" sz="1600" dirty="0"/>
          </a:p>
        </p:txBody>
      </p:sp>
      <p:sp>
        <p:nvSpPr>
          <p:cNvPr id="8201" name="Rectangle 5"/>
          <p:cNvSpPr>
            <a:spLocks noChangeArrowheads="1"/>
          </p:cNvSpPr>
          <p:nvPr/>
        </p:nvSpPr>
        <p:spPr bwMode="auto">
          <a:xfrm>
            <a:off x="7780735" y="723900"/>
            <a:ext cx="184731" cy="19620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US" sz="675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PGothic" pitchFamily="34" charset="-128"/>
              <a:cs typeface="+mn-cs"/>
            </a:endParaRP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6B3354A2-7215-4CFB-9EC3-1814DB1BE0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1187612"/>
            <a:ext cx="3276599" cy="47633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69056" tIns="34529" rIns="69056" bIns="34529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1pPr>
            <a:lvl2pPr marL="742950" indent="-28575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2pPr>
            <a:lvl3pPr marL="1143000" indent="-228600" algn="l" defTabSz="449263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3pPr>
            <a:lvl4pPr marL="1600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4pPr>
            <a:lvl5pPr marL="20574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0481" marR="0" lvl="0" indent="-84535" algn="l" defTabSz="685800" rtl="0" eaLnBrk="1" fontAlgn="base" latinLnBrk="0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2015</a:t>
            </a:r>
          </a:p>
          <a:p>
            <a:pPr marL="340519" marR="0" lvl="1" indent="-84535" algn="l" defTabSz="6858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665 – Atlanta ($</a:t>
            </a: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190,625,  $0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)</a:t>
            </a:r>
            <a:r>
              <a:rPr kumimoji="0" lang="en-US" sz="1200" b="0" i="0" u="none" strike="noStrike" kern="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1</a:t>
            </a:r>
          </a:p>
          <a:p>
            <a:pPr marL="340519" marR="0" lvl="1" indent="-84535" algn="l" defTabSz="6858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357 – Vancouver ($6,323, $14,667)</a:t>
            </a:r>
          </a:p>
          <a:p>
            <a:pPr marL="340519" marR="0" lvl="1" indent="-84535" algn="l" defTabSz="6858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329 – Bangkok (-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MS Gothic"/>
              </a:rPr>
              <a:t>$3,147, 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$18,102)</a:t>
            </a:r>
          </a:p>
          <a:p>
            <a:pPr marL="40481" marR="0" lvl="0" indent="-84535" algn="l" defTabSz="685800" rtl="0" eaLnBrk="1" fontAlgn="base" latinLnBrk="0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2016</a:t>
            </a:r>
          </a:p>
          <a:p>
            <a:pPr marL="340519" marR="0" lvl="1" indent="-84535" algn="l" defTabSz="6858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698 – Atlanta 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MS Gothic"/>
              </a:rPr>
              <a:t>(-$33,625, 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$0)</a:t>
            </a:r>
            <a:r>
              <a:rPr kumimoji="0" lang="en-US" sz="1200" b="0" i="0" u="none" strike="noStrike" kern="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1</a:t>
            </a:r>
          </a:p>
          <a:p>
            <a:pPr marL="340519" marR="0" lvl="1" indent="-84535" algn="l" defTabSz="6858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324 – Waikoloa (-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MS Gothic"/>
              </a:rPr>
              <a:t>$22,740,  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$14,253)</a:t>
            </a:r>
          </a:p>
          <a:p>
            <a:pPr marL="340519" marR="0" lvl="1" indent="-84535" algn="l" defTabSz="6858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267 – Warsaw ($1,025, -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MS Gothic"/>
              </a:rPr>
              <a:t>$7,874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)</a:t>
            </a:r>
          </a:p>
          <a:p>
            <a:pPr marL="40481" marR="0" lvl="0" indent="-84535" algn="l" defTabSz="685800" rtl="0" eaLnBrk="1" fontAlgn="base" latinLnBrk="0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2017</a:t>
            </a:r>
          </a:p>
          <a:p>
            <a:pPr marL="340519" marR="0" lvl="1" indent="-84535" algn="l" defTabSz="6858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317 – Atlanta (-</a:t>
            </a: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Tahoma" panose="020B0604030504040204" pitchFamily="34" charset="0"/>
                <a:cs typeface="Tahoma" panose="020B0604030504040204" pitchFamily="34" charset="0"/>
              </a:rPr>
              <a:t>$8,268, 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-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Tahoma" panose="020B0604030504040204" pitchFamily="34" charset="0"/>
                <a:cs typeface="Tahoma" panose="020B0604030504040204" pitchFamily="34" charset="0"/>
              </a:rPr>
              <a:t>$733.50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)</a:t>
            </a:r>
            <a:endParaRPr kumimoji="0" lang="en-US" sz="1200" b="0" i="0" u="none" strike="noStrike" kern="0" cap="none" spc="0" normalizeH="0" baseline="3000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</a:endParaRPr>
          </a:p>
          <a:p>
            <a:pPr marL="340519" marR="0" lvl="1" indent="-84535" algn="l" defTabSz="6858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215 – Daejeon ($26,050.00, $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17,666.60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)</a:t>
            </a:r>
          </a:p>
          <a:p>
            <a:pPr marL="340519" marR="0" lvl="1" indent="-84535" algn="l" defTabSz="6858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267 - Waikoloa (-</a:t>
            </a: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MS Gothic"/>
              </a:rPr>
              <a:t>$17,750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MS Gothic"/>
              </a:rPr>
              <a:t>, -</a:t>
            </a: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MS Gothic"/>
              </a:rPr>
              <a:t>$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MS Gothic"/>
              </a:rPr>
              <a:t>18,404.21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)</a:t>
            </a:r>
          </a:p>
          <a:p>
            <a:pPr marL="40481" marR="0" lvl="0" indent="-84535" algn="l" defTabSz="685800" rtl="0" eaLnBrk="1" fontAlgn="base" latinLnBrk="0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4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2018</a:t>
            </a:r>
          </a:p>
          <a:p>
            <a:pPr marL="340519" marR="0" lvl="1" indent="-84535" algn="l" defTabSz="6858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4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312 – Irvine (-</a:t>
            </a:r>
            <a:r>
              <a:rPr kumimoji="0" lang="en-US" sz="1400" b="1" i="1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MS Gothic"/>
              </a:rPr>
              <a:t>$12,380, -$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MS Gothic"/>
              </a:rPr>
              <a:t>10,435.36</a:t>
            </a:r>
            <a:r>
              <a:rPr kumimoji="0" lang="en-US" sz="14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)</a:t>
            </a:r>
          </a:p>
          <a:p>
            <a:pPr marL="340519" marR="0" lvl="1" indent="-84535" algn="l" defTabSz="6858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4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271 – Warsaw ($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5,965.00, $13,661.10)</a:t>
            </a:r>
          </a:p>
          <a:p>
            <a:pPr marL="340519" marR="0" lvl="1" indent="-84535" algn="l" defTabSz="6858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283-- Waikoloa (-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MS Gothic"/>
              </a:rPr>
              <a:t>$9,425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, -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MS Gothic"/>
              </a:rPr>
              <a:t>$18,419.07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)</a:t>
            </a:r>
          </a:p>
          <a:p>
            <a:pPr marL="342900" marR="0" lvl="0" indent="-342900" algn="l" defTabSz="449263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2019</a:t>
            </a:r>
          </a:p>
          <a:p>
            <a:pPr marL="342900" marR="0" lvl="0" indent="-342900" algn="l" defTabSz="449263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	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293 – St Louis (-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MS Gothic"/>
              </a:rPr>
              <a:t>$30,408, -$13,667.13)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</a:endParaRPr>
          </a:p>
          <a:p>
            <a:pPr marL="342900" marR="0" lvl="0" indent="-342900" algn="l" defTabSz="449263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	293 –  Atlanta (-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MS Gothic"/>
              </a:rPr>
              <a:t>$32,243, -$20,163.50)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</a:endParaRPr>
          </a:p>
          <a:p>
            <a:pPr marL="342900" marR="0" lvl="0" indent="-342900" algn="l" defTabSz="449263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	279  - Hanoi ($18,847,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MS Gothic"/>
              </a:rPr>
              <a:t>-$1,748.46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)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</a:endParaRPr>
          </a:p>
        </p:txBody>
      </p:sp>
    </p:spTree>
    <p:extLst>
      <p:ext uri="{BB962C8B-B14F-4D97-AF65-F5344CB8AC3E}">
        <p14:creationId xmlns:p14="http://schemas.microsoft.com/office/powerpoint/2010/main" val="22032431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7A6B01D-F561-4B04-8062-7424642309C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March 2021</a:t>
            </a:r>
            <a:endParaRPr kumimoji="0" lang="en-GB" sz="1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130C70C-9103-4A35-AA61-C2820D280FC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Ben Rolfe (BCA);   Jon Rosdahl (Qualcomm)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DAB09A-2AD7-4A6B-A3CE-8E1B597573C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F5D8E26B-7BCF-4D25-9C89-0168A6618F18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16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BFFB4299-D4CD-4521-A34F-8E5224462F1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16150278"/>
              </p:ext>
            </p:extLst>
          </p:nvPr>
        </p:nvGraphicFramePr>
        <p:xfrm>
          <a:off x="685800" y="914400"/>
          <a:ext cx="76200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998156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7235D2-8B55-4C69-B121-910CAE229B2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March 2021</a:t>
            </a:r>
            <a:endParaRPr kumimoji="0" lang="en-GB" sz="1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ABF342-507E-406E-9841-9D4AA0827B4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Ben Rolfe (BCA);   Jon Rosdahl (Qualcomm)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047578-973E-409B-803F-4EDF9D22DE4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F5D8E26B-7BCF-4D25-9C89-0168A6618F18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17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E32FF415-EB81-4A9D-99BF-9D803EC398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8216762"/>
              </p:ext>
            </p:extLst>
          </p:nvPr>
        </p:nvGraphicFramePr>
        <p:xfrm>
          <a:off x="791382" y="838200"/>
          <a:ext cx="7750956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463915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ACD3A4D-48D7-4992-9527-946835ECBF40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March 2021</a:t>
            </a:r>
            <a:endParaRPr kumimoji="0" lang="en-GB" sz="1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2C2045-8FE5-4482-9F52-CE44B48151CE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041876" y="6475413"/>
            <a:ext cx="3500462" cy="184666"/>
          </a:xfrm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Ben Rolfe (BCA);   Jon Rosdahl (Qualcomm)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C4574C-1A07-4AAB-B119-F90C8F2EE51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F5D8E26B-7BCF-4D25-9C89-0168A6618F18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38A80F92-3AD5-40FA-B50C-B9A14F769A7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35729788"/>
              </p:ext>
            </p:extLst>
          </p:nvPr>
        </p:nvGraphicFramePr>
        <p:xfrm>
          <a:off x="696912" y="762000"/>
          <a:ext cx="7845426" cy="556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26818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This file contains the March 2021 Wireless Treasurer report for the Joint IEEE 802.11/.15 Wireless funds.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5610CAA-2BE6-4BD9-B4A2-96DDFAA557F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A7305D-B7DF-415B-B4C2-644CD6BBB8B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02A4A8-59AD-4C6A-9A7C-6A7B324A00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D54D99A-0AC6-4B1F-9378-33DFD6FEFA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3066785"/>
              </p:ext>
            </p:extLst>
          </p:nvPr>
        </p:nvGraphicFramePr>
        <p:xfrm>
          <a:off x="2030816" y="1066800"/>
          <a:ext cx="5284384" cy="5323555"/>
        </p:xfrm>
        <a:graphic>
          <a:graphicData uri="http://schemas.openxmlformats.org/drawingml/2006/table">
            <a:tbl>
              <a:tblPr/>
              <a:tblGrid>
                <a:gridCol w="3565850">
                  <a:extLst>
                    <a:ext uri="{9D8B030D-6E8A-4147-A177-3AD203B41FA5}">
                      <a16:colId xmlns:a16="http://schemas.microsoft.com/office/drawing/2014/main" val="4173811606"/>
                    </a:ext>
                  </a:extLst>
                </a:gridCol>
                <a:gridCol w="1718534">
                  <a:extLst>
                    <a:ext uri="{9D8B030D-6E8A-4147-A177-3AD203B41FA5}">
                      <a16:colId xmlns:a16="http://schemas.microsoft.com/office/drawing/2014/main" val="124239920"/>
                    </a:ext>
                  </a:extLst>
                </a:gridCol>
              </a:tblGrid>
              <a:tr h="244481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effectLst/>
                          <a:latin typeface="Arial" panose="020B0604020202020204" pitchFamily="34" charset="0"/>
                        </a:rPr>
                        <a:t>IEEE : IEEE Standards</a:t>
                      </a:r>
                    </a:p>
                  </a:txBody>
                  <a:tcPr marL="7214" marR="7214" marT="72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3219581"/>
                  </a:ext>
                </a:extLst>
              </a:tr>
              <a:tr h="244481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effectLst/>
                          <a:latin typeface="Arial" panose="020B0604020202020204" pitchFamily="34" charset="0"/>
                        </a:rPr>
                        <a:t>Balance Sheet</a:t>
                      </a:r>
                    </a:p>
                  </a:txBody>
                  <a:tcPr marL="7214" marR="7214" marT="72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6407096"/>
                  </a:ext>
                </a:extLst>
              </a:tr>
              <a:tr h="244481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effectLst/>
                          <a:latin typeface="Arial" panose="020B0604020202020204" pitchFamily="34" charset="0"/>
                        </a:rPr>
                        <a:t>2/28/2021</a:t>
                      </a:r>
                    </a:p>
                  </a:txBody>
                  <a:tcPr marL="7214" marR="7214" marT="72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0219592"/>
                  </a:ext>
                </a:extLst>
              </a:tr>
              <a:tr h="28070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effectLst/>
                          <a:latin typeface="Arial" panose="020B0604020202020204" pitchFamily="34" charset="0"/>
                        </a:rPr>
                        <a:t>Financial Row</a:t>
                      </a:r>
                    </a:p>
                  </a:txBody>
                  <a:tcPr marL="7214" marR="7214" marT="72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7214" marR="7214" marT="72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5306016"/>
                  </a:ext>
                </a:extLst>
              </a:tr>
              <a:tr h="28070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ASSETS</a:t>
                      </a:r>
                    </a:p>
                  </a:txBody>
                  <a:tcPr marL="7214" marR="7214" marT="72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14" marR="7214" marT="72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8349609"/>
                  </a:ext>
                </a:extLst>
              </a:tr>
              <a:tr h="28070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Current Assets</a:t>
                      </a:r>
                    </a:p>
                  </a:txBody>
                  <a:tcPr marL="64923" marR="7214" marT="72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14" marR="7214" marT="72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8740302"/>
                  </a:ext>
                </a:extLst>
              </a:tr>
              <a:tr h="28070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Bank</a:t>
                      </a:r>
                    </a:p>
                  </a:txBody>
                  <a:tcPr marL="129845" marR="7214" marT="72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14" marR="7214" marT="72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7634025"/>
                  </a:ext>
                </a:extLst>
              </a:tr>
              <a:tr h="54469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74331 - 802.11/.15 CB Acct No. 556802</a:t>
                      </a:r>
                    </a:p>
                  </a:txBody>
                  <a:tcPr marL="194768" marR="7214" marT="72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$368,914.87 </a:t>
                      </a:r>
                    </a:p>
                  </a:txBody>
                  <a:tcPr marL="7214" marR="7214" marT="72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0296943"/>
                  </a:ext>
                </a:extLst>
              </a:tr>
              <a:tr h="28070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Bank</a:t>
                      </a:r>
                    </a:p>
                  </a:txBody>
                  <a:tcPr marL="129845" marR="7214" marT="72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$368,914.87 </a:t>
                      </a:r>
                    </a:p>
                  </a:txBody>
                  <a:tcPr marL="7214" marR="7214" marT="72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562916"/>
                  </a:ext>
                </a:extLst>
              </a:tr>
              <a:tr h="28070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Current Assets</a:t>
                      </a:r>
                    </a:p>
                  </a:txBody>
                  <a:tcPr marL="64923" marR="7214" marT="72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$368,914.87 </a:t>
                      </a:r>
                    </a:p>
                  </a:txBody>
                  <a:tcPr marL="7214" marR="7214" marT="72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0517019"/>
                  </a:ext>
                </a:extLst>
              </a:tr>
              <a:tr h="28070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ASSETS</a:t>
                      </a:r>
                    </a:p>
                  </a:txBody>
                  <a:tcPr marL="7214" marR="7214" marT="72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$368,914.87 </a:t>
                      </a:r>
                    </a:p>
                  </a:txBody>
                  <a:tcPr marL="7214" marR="7214" marT="72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2970357"/>
                  </a:ext>
                </a:extLst>
              </a:tr>
              <a:tr h="28070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LIABILITIES &amp; EQUITY</a:t>
                      </a:r>
                    </a:p>
                  </a:txBody>
                  <a:tcPr marL="7214" marR="7214" marT="72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14" marR="7214" marT="72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329411"/>
                  </a:ext>
                </a:extLst>
              </a:tr>
              <a:tr h="28070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Equity</a:t>
                      </a:r>
                    </a:p>
                  </a:txBody>
                  <a:tcPr marL="64923" marR="7214" marT="72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14" marR="7214" marT="72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6252059"/>
                  </a:ext>
                </a:extLst>
              </a:tr>
              <a:tr h="28070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Retained Earnings</a:t>
                      </a:r>
                    </a:p>
                  </a:txBody>
                  <a:tcPr marL="129845" marR="7214" marT="72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$689,791.90 </a:t>
                      </a:r>
                    </a:p>
                  </a:txBody>
                  <a:tcPr marL="7214" marR="7214" marT="72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9962661"/>
                  </a:ext>
                </a:extLst>
              </a:tr>
              <a:tr h="28070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Income</a:t>
                      </a:r>
                    </a:p>
                  </a:txBody>
                  <a:tcPr marL="129845" marR="7214" marT="72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($320,877.03)</a:t>
                      </a:r>
                    </a:p>
                  </a:txBody>
                  <a:tcPr marL="7214" marR="7214" marT="72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2206797"/>
                  </a:ext>
                </a:extLst>
              </a:tr>
              <a:tr h="28070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Equity</a:t>
                      </a:r>
                    </a:p>
                  </a:txBody>
                  <a:tcPr marL="64923" marR="7214" marT="72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$368,914.87 </a:t>
                      </a:r>
                    </a:p>
                  </a:txBody>
                  <a:tcPr marL="7214" marR="7214" marT="72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5981249"/>
                  </a:ext>
                </a:extLst>
              </a:tr>
              <a:tr h="54469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LIABILITIES &amp; EQUITY</a:t>
                      </a:r>
                    </a:p>
                  </a:txBody>
                  <a:tcPr marL="7214" marR="7214" marT="72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$368,914.87 </a:t>
                      </a:r>
                    </a:p>
                  </a:txBody>
                  <a:tcPr marL="7214" marR="7214" marT="72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47268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8967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9ABC181-3738-4298-BDD3-01999B9C80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5469131"/>
              </p:ext>
            </p:extLst>
          </p:nvPr>
        </p:nvGraphicFramePr>
        <p:xfrm>
          <a:off x="791382" y="838200"/>
          <a:ext cx="7362018" cy="5259534"/>
        </p:xfrm>
        <a:graphic>
          <a:graphicData uri="http://schemas.openxmlformats.org/drawingml/2006/table">
            <a:tbl>
              <a:tblPr/>
              <a:tblGrid>
                <a:gridCol w="3681009">
                  <a:extLst>
                    <a:ext uri="{9D8B030D-6E8A-4147-A177-3AD203B41FA5}">
                      <a16:colId xmlns:a16="http://schemas.microsoft.com/office/drawing/2014/main" val="3959662703"/>
                    </a:ext>
                  </a:extLst>
                </a:gridCol>
                <a:gridCol w="3681009">
                  <a:extLst>
                    <a:ext uri="{9D8B030D-6E8A-4147-A177-3AD203B41FA5}">
                      <a16:colId xmlns:a16="http://schemas.microsoft.com/office/drawing/2014/main" val="1305429516"/>
                    </a:ext>
                  </a:extLst>
                </a:gridCol>
              </a:tblGrid>
              <a:tr h="271485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>
                          <a:effectLst/>
                          <a:latin typeface="Arial" panose="020B0604020202020204" pitchFamily="34" charset="0"/>
                        </a:rPr>
                        <a:t>IEEE : IEEE Standards</a:t>
                      </a:r>
                    </a:p>
                  </a:txBody>
                  <a:tcPr marL="6860" marR="6860" marT="6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3966478"/>
                  </a:ext>
                </a:extLst>
              </a:tr>
              <a:tr h="514609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>
                          <a:effectLst/>
                          <a:latin typeface="Arial" panose="020B0604020202020204" pitchFamily="34" charset="0"/>
                        </a:rPr>
                        <a:t>Reconciliation Summary -  74331 802.11/.15 CB Acct No. 556802</a:t>
                      </a:r>
                    </a:p>
                  </a:txBody>
                  <a:tcPr marL="6860" marR="6860" marT="6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7636987"/>
                  </a:ext>
                </a:extLst>
              </a:tr>
              <a:tr h="271485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>
                          <a:effectLst/>
                          <a:latin typeface="Arial" panose="020B0604020202020204" pitchFamily="34" charset="0"/>
                        </a:rPr>
                        <a:t>As of 2/28/2021</a:t>
                      </a:r>
                    </a:p>
                  </a:txBody>
                  <a:tcPr marL="6860" marR="6860" marT="6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0905798"/>
                  </a:ext>
                </a:extLst>
              </a:tr>
              <a:tr h="271485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>
                          <a:effectLst/>
                          <a:latin typeface="Arial" panose="020B0604020202020204" pitchFamily="34" charset="0"/>
                        </a:rPr>
                        <a:t>ID</a:t>
                      </a:r>
                    </a:p>
                  </a:txBody>
                  <a:tcPr marL="6860" marR="6860" marT="6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>
                          <a:effectLst/>
                          <a:latin typeface="Arial" panose="020B0604020202020204" pitchFamily="34" charset="0"/>
                        </a:rPr>
                        <a:t>Balance</a:t>
                      </a:r>
                    </a:p>
                  </a:txBody>
                  <a:tcPr marL="6860" marR="6860" marT="6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2601992"/>
                  </a:ext>
                </a:extLst>
              </a:tr>
              <a:tr h="2714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Reconciled</a:t>
                      </a:r>
                    </a:p>
                  </a:txBody>
                  <a:tcPr marL="6860" marR="6860" marT="68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60" marR="6860" marT="68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8002186"/>
                  </a:ext>
                </a:extLst>
              </a:tr>
              <a:tr h="514609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Cleared Deposits and Other Credits</a:t>
                      </a:r>
                    </a:p>
                  </a:txBody>
                  <a:tcPr marL="61739" marR="6860" marT="6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256.32 </a:t>
                      </a:r>
                    </a:p>
                  </a:txBody>
                  <a:tcPr marL="6860" marR="6860" marT="68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0691810"/>
                  </a:ext>
                </a:extLst>
              </a:tr>
              <a:tr h="514609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Cleared Checks and Payments</a:t>
                      </a:r>
                    </a:p>
                  </a:txBody>
                  <a:tcPr marL="61739" marR="6860" marT="6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(12,500.00)</a:t>
                      </a:r>
                    </a:p>
                  </a:txBody>
                  <a:tcPr marL="6860" marR="6860" marT="68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6663083"/>
                  </a:ext>
                </a:extLst>
              </a:tr>
              <a:tr h="2714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Reconciled</a:t>
                      </a:r>
                    </a:p>
                  </a:txBody>
                  <a:tcPr marL="6860" marR="6860" marT="686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(12,243.68)</a:t>
                      </a:r>
                    </a:p>
                  </a:txBody>
                  <a:tcPr marL="6860" marR="6860" marT="686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891646"/>
                  </a:ext>
                </a:extLst>
              </a:tr>
              <a:tr h="51460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Last Reconciled Statement Balance - 12/31/2020</a:t>
                      </a:r>
                    </a:p>
                  </a:txBody>
                  <a:tcPr marL="6860" marR="6860" marT="68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368,914.87 </a:t>
                      </a:r>
                    </a:p>
                  </a:txBody>
                  <a:tcPr marL="6860" marR="6860" marT="68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2840893"/>
                  </a:ext>
                </a:extLst>
              </a:tr>
              <a:tr h="51460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Current Reconciled Balance</a:t>
                      </a:r>
                    </a:p>
                  </a:txBody>
                  <a:tcPr marL="6860" marR="6860" marT="68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356,671.19 </a:t>
                      </a:r>
                    </a:p>
                  </a:txBody>
                  <a:tcPr marL="6860" marR="6860" marT="68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6930158"/>
                  </a:ext>
                </a:extLst>
              </a:tr>
              <a:tr h="51460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Reconcile Statement Balance - 2/28/2021</a:t>
                      </a:r>
                    </a:p>
                  </a:txBody>
                  <a:tcPr marL="6860" marR="6860" marT="68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356,671.19 </a:t>
                      </a:r>
                    </a:p>
                  </a:txBody>
                  <a:tcPr marL="6860" marR="6860" marT="68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6588344"/>
                  </a:ext>
                </a:extLst>
              </a:tr>
              <a:tr h="2714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Difference</a:t>
                      </a:r>
                    </a:p>
                  </a:txBody>
                  <a:tcPr marL="6860" marR="6860" marT="68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 </a:t>
                      </a:r>
                    </a:p>
                  </a:txBody>
                  <a:tcPr marL="6860" marR="6860" marT="68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1056333"/>
                  </a:ext>
                </a:extLst>
              </a:tr>
              <a:tr h="2714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Unreconciled</a:t>
                      </a:r>
                    </a:p>
                  </a:txBody>
                  <a:tcPr marL="6860" marR="6860" marT="68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 </a:t>
                      </a:r>
                    </a:p>
                  </a:txBody>
                  <a:tcPr marL="6860" marR="6860" marT="68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2693240"/>
                  </a:ext>
                </a:extLst>
              </a:tr>
              <a:tr h="2714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as of 2/28/2021</a:t>
                      </a:r>
                    </a:p>
                  </a:txBody>
                  <a:tcPr marL="6860" marR="6860" marT="686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356,671.19 </a:t>
                      </a:r>
                    </a:p>
                  </a:txBody>
                  <a:tcPr marL="6860" marR="6860" marT="686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40612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5CBC503-D770-4C55-8980-DBCC36A4BA6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A8AAD37-99A3-4903-AEF1-AF39E30DCF3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9C930C-E97B-4A64-BAB5-5575B7FEFF7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5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FFACD07F-4F89-4B13-8793-142F001678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448164"/>
              </p:ext>
            </p:extLst>
          </p:nvPr>
        </p:nvGraphicFramePr>
        <p:xfrm>
          <a:off x="914401" y="762000"/>
          <a:ext cx="7627938" cy="5486398"/>
        </p:xfrm>
        <a:graphic>
          <a:graphicData uri="http://schemas.openxmlformats.org/drawingml/2006/table">
            <a:tbl>
              <a:tblPr/>
              <a:tblGrid>
                <a:gridCol w="2236086">
                  <a:extLst>
                    <a:ext uri="{9D8B030D-6E8A-4147-A177-3AD203B41FA5}">
                      <a16:colId xmlns:a16="http://schemas.microsoft.com/office/drawing/2014/main" val="2609577541"/>
                    </a:ext>
                  </a:extLst>
                </a:gridCol>
                <a:gridCol w="278513">
                  <a:extLst>
                    <a:ext uri="{9D8B030D-6E8A-4147-A177-3AD203B41FA5}">
                      <a16:colId xmlns:a16="http://schemas.microsoft.com/office/drawing/2014/main" val="136228798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297634258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133694965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228910613"/>
                    </a:ext>
                  </a:extLst>
                </a:gridCol>
                <a:gridCol w="1531939">
                  <a:extLst>
                    <a:ext uri="{9D8B030D-6E8A-4147-A177-3AD203B41FA5}">
                      <a16:colId xmlns:a16="http://schemas.microsoft.com/office/drawing/2014/main" val="2142725968"/>
                    </a:ext>
                  </a:extLst>
                </a:gridCol>
              </a:tblGrid>
              <a:tr h="447339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effectLst/>
                          <a:latin typeface="Arial" panose="020B0604020202020204" pitchFamily="34" charset="0"/>
                        </a:rPr>
                        <a:t>2021 Meeting Income Statement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6224498"/>
                  </a:ext>
                </a:extLst>
              </a:tr>
              <a:tr h="779236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Financial Row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2021 Misc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effectLst/>
                          <a:latin typeface="Arial" panose="020B0604020202020204" pitchFamily="34" charset="0"/>
                        </a:rPr>
                        <a:t>2021 </a:t>
                      </a:r>
                      <a:r>
                        <a:rPr lang="en-US" sz="1600" b="1" i="0" u="none" strike="noStrike" dirty="0" err="1">
                          <a:effectLst/>
                          <a:latin typeface="Arial" panose="020B0604020202020204" pitchFamily="34" charset="0"/>
                        </a:rPr>
                        <a:t>Misc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effectLst/>
                          <a:latin typeface="Arial" panose="020B0604020202020204" pitchFamily="34" charset="0"/>
                        </a:rPr>
                        <a:t>2021-01 </a:t>
                      </a:r>
                    </a:p>
                    <a:p>
                      <a:pPr algn="r" fontAlgn="b"/>
                      <a:r>
                        <a:rPr lang="en-US" sz="1600" b="1" i="0" u="none" strike="noStrike" dirty="0">
                          <a:effectLst/>
                          <a:latin typeface="Arial" panose="020B0604020202020204" pitchFamily="34" charset="0"/>
                        </a:rPr>
                        <a:t>Irvine, CA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effectLst/>
                          <a:latin typeface="Arial" panose="020B0604020202020204" pitchFamily="34" charset="0"/>
                        </a:rPr>
                        <a:t>2021-09 Waikoloa, HI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1965854"/>
                  </a:ext>
                </a:extLst>
              </a:tr>
              <a:tr h="389618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4380122"/>
                  </a:ext>
                </a:extLst>
              </a:tr>
              <a:tr h="389618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Ordinary Income/Expense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145840"/>
                  </a:ext>
                </a:extLst>
              </a:tr>
              <a:tr h="38961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8113164"/>
                  </a:ext>
                </a:extLst>
              </a:tr>
              <a:tr h="77923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Account Interest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$256.32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$256.32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0062584"/>
                  </a:ext>
                </a:extLst>
              </a:tr>
              <a:tr h="38961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$256.32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$256.32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9696262"/>
                  </a:ext>
                </a:extLst>
              </a:tr>
              <a:tr h="38961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9524893"/>
                  </a:ext>
                </a:extLst>
              </a:tr>
              <a:tr h="75326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$12,500.00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$12,500.00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$25,000.00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4501942"/>
                  </a:ext>
                </a:extLst>
              </a:tr>
              <a:tr h="38961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$12,500.00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$12,500.00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$25,000.00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5993720"/>
                  </a:ext>
                </a:extLst>
              </a:tr>
              <a:tr h="3896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Income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$256.32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($12,500.00)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($12,500.00)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($24,743.68)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60848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99051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206D9BB-1234-487B-BDC0-7963716E6D1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6BBA632-8629-43F9-940D-0F3FAFB40AA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B13D75-2484-4B2E-8BEC-19838DBFAD9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6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5D95E57-24F9-42B3-A582-63A89624FC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9478854"/>
              </p:ext>
            </p:extLst>
          </p:nvPr>
        </p:nvGraphicFramePr>
        <p:xfrm>
          <a:off x="601663" y="1066800"/>
          <a:ext cx="7940677" cy="5432347"/>
        </p:xfrm>
        <a:graphic>
          <a:graphicData uri="http://schemas.openxmlformats.org/drawingml/2006/table">
            <a:tbl>
              <a:tblPr/>
              <a:tblGrid>
                <a:gridCol w="2695352">
                  <a:extLst>
                    <a:ext uri="{9D8B030D-6E8A-4147-A177-3AD203B41FA5}">
                      <a16:colId xmlns:a16="http://schemas.microsoft.com/office/drawing/2014/main" val="2239339551"/>
                    </a:ext>
                  </a:extLst>
                </a:gridCol>
                <a:gridCol w="1372391">
                  <a:extLst>
                    <a:ext uri="{9D8B030D-6E8A-4147-A177-3AD203B41FA5}">
                      <a16:colId xmlns:a16="http://schemas.microsoft.com/office/drawing/2014/main" val="47642178"/>
                    </a:ext>
                  </a:extLst>
                </a:gridCol>
                <a:gridCol w="1290978">
                  <a:extLst>
                    <a:ext uri="{9D8B030D-6E8A-4147-A177-3AD203B41FA5}">
                      <a16:colId xmlns:a16="http://schemas.microsoft.com/office/drawing/2014/main" val="4114483017"/>
                    </a:ext>
                  </a:extLst>
                </a:gridCol>
                <a:gridCol w="1290978">
                  <a:extLst>
                    <a:ext uri="{9D8B030D-6E8A-4147-A177-3AD203B41FA5}">
                      <a16:colId xmlns:a16="http://schemas.microsoft.com/office/drawing/2014/main" val="3237337703"/>
                    </a:ext>
                  </a:extLst>
                </a:gridCol>
                <a:gridCol w="1290978">
                  <a:extLst>
                    <a:ext uri="{9D8B030D-6E8A-4147-A177-3AD203B41FA5}">
                      <a16:colId xmlns:a16="http://schemas.microsoft.com/office/drawing/2014/main" val="4195573057"/>
                    </a:ext>
                  </a:extLst>
                </a:gridCol>
              </a:tblGrid>
              <a:tr h="42339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2022 Meeting Income Statement</a:t>
                      </a:r>
                    </a:p>
                  </a:txBody>
                  <a:tcPr marL="8533" marR="8533" marT="85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0195892"/>
                  </a:ext>
                </a:extLst>
              </a:tr>
              <a:tr h="127018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Financial Row</a:t>
                      </a:r>
                    </a:p>
                  </a:txBody>
                  <a:tcPr marL="8533" marR="8533" marT="85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2022-01 Irvine, </a:t>
                      </a:r>
                      <a:b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CA</a:t>
                      </a:r>
                    </a:p>
                  </a:txBody>
                  <a:tcPr marL="8533" marR="8533" marT="85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2022-05 Warsaw, Poland</a:t>
                      </a:r>
                    </a:p>
                  </a:txBody>
                  <a:tcPr marL="8533" marR="8533" marT="85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2022-09 Waikoloa, HI</a:t>
                      </a:r>
                    </a:p>
                  </a:txBody>
                  <a:tcPr marL="8533" marR="8533" marT="85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8533" marR="8533" marT="85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4086792"/>
                  </a:ext>
                </a:extLst>
              </a:tr>
              <a:tr h="42339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533" marR="8533" marT="85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8533" marR="8533" marT="85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8533" marR="8533" marT="85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8533" marR="8533" marT="85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8533" marR="8533" marT="85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6460532"/>
                  </a:ext>
                </a:extLst>
              </a:tr>
              <a:tr h="59919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Ordinary Income/Expense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8792102"/>
                  </a:ext>
                </a:extLst>
              </a:tr>
              <a:tr h="42339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76798" marR="8533" marT="853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476192"/>
                  </a:ext>
                </a:extLst>
              </a:tr>
              <a:tr h="42339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76798" marR="8533" marT="85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4333956"/>
                  </a:ext>
                </a:extLst>
              </a:tr>
              <a:tr h="42339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4.111 - Deposit</a:t>
                      </a:r>
                    </a:p>
                  </a:txBody>
                  <a:tcPr marL="153596" marR="8533" marT="85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$67,324.30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$67,324.30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907102"/>
                  </a:ext>
                </a:extLst>
              </a:tr>
              <a:tr h="42339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153596" marR="8533" marT="85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$12,500.00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$12,500.00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$25,000.00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6612994"/>
                  </a:ext>
                </a:extLst>
              </a:tr>
              <a:tr h="42339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76798" marR="8533" marT="853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$12,500.00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$67,324.30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$12,500.00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$92,324.30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5794057"/>
                  </a:ext>
                </a:extLst>
              </a:tr>
              <a:tr h="59919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Income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($12,500.00)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($67,324.30)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($12,500.00)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($92,324.30)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52289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99823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3970DCE-BEB0-49A3-BA69-6F21A2F428D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9F169E7-1A4C-46AE-9291-A92FCAB8332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F3C80A-030E-493E-8D5B-D2967E9E3C9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7</a:t>
            </a:fld>
            <a:endParaRPr lang="en-GB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C32C1CED-DCCF-4413-8B8F-6B5CF9270F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8943161"/>
              </p:ext>
            </p:extLst>
          </p:nvPr>
        </p:nvGraphicFramePr>
        <p:xfrm>
          <a:off x="685800" y="685800"/>
          <a:ext cx="8001002" cy="5638800"/>
        </p:xfrm>
        <a:graphic>
          <a:graphicData uri="http://schemas.openxmlformats.org/drawingml/2006/table">
            <a:tbl>
              <a:tblPr/>
              <a:tblGrid>
                <a:gridCol w="1725018">
                  <a:extLst>
                    <a:ext uri="{9D8B030D-6E8A-4147-A177-3AD203B41FA5}">
                      <a16:colId xmlns:a16="http://schemas.microsoft.com/office/drawing/2014/main" val="278635492"/>
                    </a:ext>
                  </a:extLst>
                </a:gridCol>
                <a:gridCol w="645129">
                  <a:extLst>
                    <a:ext uri="{9D8B030D-6E8A-4147-A177-3AD203B41FA5}">
                      <a16:colId xmlns:a16="http://schemas.microsoft.com/office/drawing/2014/main" val="3878286660"/>
                    </a:ext>
                  </a:extLst>
                </a:gridCol>
                <a:gridCol w="731030">
                  <a:extLst>
                    <a:ext uri="{9D8B030D-6E8A-4147-A177-3AD203B41FA5}">
                      <a16:colId xmlns:a16="http://schemas.microsoft.com/office/drawing/2014/main" val="1246345947"/>
                    </a:ext>
                  </a:extLst>
                </a:gridCol>
                <a:gridCol w="673178">
                  <a:extLst>
                    <a:ext uri="{9D8B030D-6E8A-4147-A177-3AD203B41FA5}">
                      <a16:colId xmlns:a16="http://schemas.microsoft.com/office/drawing/2014/main" val="1848736744"/>
                    </a:ext>
                  </a:extLst>
                </a:gridCol>
                <a:gridCol w="715252">
                  <a:extLst>
                    <a:ext uri="{9D8B030D-6E8A-4147-A177-3AD203B41FA5}">
                      <a16:colId xmlns:a16="http://schemas.microsoft.com/office/drawing/2014/main" val="3395511591"/>
                    </a:ext>
                  </a:extLst>
                </a:gridCol>
                <a:gridCol w="688955">
                  <a:extLst>
                    <a:ext uri="{9D8B030D-6E8A-4147-A177-3AD203B41FA5}">
                      <a16:colId xmlns:a16="http://schemas.microsoft.com/office/drawing/2014/main" val="3438958087"/>
                    </a:ext>
                  </a:extLst>
                </a:gridCol>
                <a:gridCol w="680190">
                  <a:extLst>
                    <a:ext uri="{9D8B030D-6E8A-4147-A177-3AD203B41FA5}">
                      <a16:colId xmlns:a16="http://schemas.microsoft.com/office/drawing/2014/main" val="3556889772"/>
                    </a:ext>
                  </a:extLst>
                </a:gridCol>
                <a:gridCol w="687203">
                  <a:extLst>
                    <a:ext uri="{9D8B030D-6E8A-4147-A177-3AD203B41FA5}">
                      <a16:colId xmlns:a16="http://schemas.microsoft.com/office/drawing/2014/main" val="1101948637"/>
                    </a:ext>
                  </a:extLst>
                </a:gridCol>
                <a:gridCol w="687203">
                  <a:extLst>
                    <a:ext uri="{9D8B030D-6E8A-4147-A177-3AD203B41FA5}">
                      <a16:colId xmlns:a16="http://schemas.microsoft.com/office/drawing/2014/main" val="1202639278"/>
                    </a:ext>
                  </a:extLst>
                </a:gridCol>
                <a:gridCol w="767844">
                  <a:extLst>
                    <a:ext uri="{9D8B030D-6E8A-4147-A177-3AD203B41FA5}">
                      <a16:colId xmlns:a16="http://schemas.microsoft.com/office/drawing/2014/main" val="4244125000"/>
                    </a:ext>
                  </a:extLst>
                </a:gridCol>
              </a:tblGrid>
              <a:tr h="233981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2020 Actual Income Statement</a:t>
                      </a:r>
                    </a:p>
                  </a:txBody>
                  <a:tcPr marL="5108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8056003"/>
                  </a:ext>
                </a:extLst>
              </a:tr>
              <a:tr h="67844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 dirty="0">
                          <a:effectLst/>
                          <a:latin typeface="Arial" panose="020B0604020202020204" pitchFamily="34" charset="0"/>
                        </a:rPr>
                        <a:t>Financial Row</a:t>
                      </a:r>
                    </a:p>
                  </a:txBody>
                  <a:tcPr marL="5108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2020 - Misc</a:t>
                      </a:r>
                    </a:p>
                  </a:txBody>
                  <a:tcPr marL="5108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2020-01 Irvine, CA</a:t>
                      </a:r>
                    </a:p>
                  </a:txBody>
                  <a:tcPr marL="5108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2020-05 Warsaw, Poland</a:t>
                      </a:r>
                    </a:p>
                  </a:txBody>
                  <a:tcPr marL="5108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2020-09 - Atlanta</a:t>
                      </a:r>
                    </a:p>
                  </a:txBody>
                  <a:tcPr marL="5108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2021-01 Irvine, CA</a:t>
                      </a:r>
                    </a:p>
                  </a:txBody>
                  <a:tcPr marL="5108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2021-09 Waikoloa, HI</a:t>
                      </a:r>
                    </a:p>
                  </a:txBody>
                  <a:tcPr marL="5108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2022-01 Irvine, CA</a:t>
                      </a:r>
                    </a:p>
                  </a:txBody>
                  <a:tcPr marL="5108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2022-05 Warsaw, Poland</a:t>
                      </a:r>
                    </a:p>
                  </a:txBody>
                  <a:tcPr marL="5108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5108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9280712"/>
                  </a:ext>
                </a:extLst>
              </a:tr>
              <a:tr h="231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108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108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108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108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108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108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108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108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108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108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1015361"/>
                  </a:ext>
                </a:extLst>
              </a:tr>
              <a:tr h="23169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Ordinary Income/Expense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8622572"/>
                  </a:ext>
                </a:extLst>
              </a:tr>
              <a:tr h="231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45971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5415258"/>
                  </a:ext>
                </a:extLst>
              </a:tr>
              <a:tr h="231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2.11 - Registrations</a:t>
                      </a:r>
                    </a:p>
                  </a:txBody>
                  <a:tcPr marL="91942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$275,800.00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$275,800.00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3195697"/>
                  </a:ext>
                </a:extLst>
              </a:tr>
              <a:tr h="231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91942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$33,123.40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$33,123.40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2552125"/>
                  </a:ext>
                </a:extLst>
              </a:tr>
              <a:tr h="455070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Account Interest</a:t>
                      </a:r>
                    </a:p>
                  </a:txBody>
                  <a:tcPr marL="91942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$3,824.93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$3,824.93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8354105"/>
                  </a:ext>
                </a:extLst>
              </a:tr>
              <a:tr h="231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45971" marR="5108" marT="51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$3,824.93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$308,923.40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$312,748.33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2343186"/>
                  </a:ext>
                </a:extLst>
              </a:tr>
              <a:tr h="231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45971" marR="5108" marT="51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3823365"/>
                  </a:ext>
                </a:extLst>
              </a:tr>
              <a:tr h="231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4.111 - Deposit</a:t>
                      </a:r>
                    </a:p>
                  </a:txBody>
                  <a:tcPr marL="91942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($35.00)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$67,324.30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$67,289.30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2072548"/>
                  </a:ext>
                </a:extLst>
              </a:tr>
              <a:tr h="231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91942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$29,524.67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$29,524.67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8886151"/>
                  </a:ext>
                </a:extLst>
              </a:tr>
              <a:tr h="231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91942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$5,120.76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$12,625.78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$17,746.54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9671278"/>
                  </a:ext>
                </a:extLst>
              </a:tr>
              <a:tr h="231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91942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$52,702.30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$6,785.00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$25,000.00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$12,500.00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$12,500.00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$12,500.00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$121,987.30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9797031"/>
                  </a:ext>
                </a:extLst>
              </a:tr>
              <a:tr h="231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91942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$145,643.01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$145,643.01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9418961"/>
                  </a:ext>
                </a:extLst>
              </a:tr>
              <a:tr h="231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91942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$40,444.57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$40,444.57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0791441"/>
                  </a:ext>
                </a:extLst>
              </a:tr>
              <a:tr h="231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91942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$24,201.67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$24,201.67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1363225"/>
                  </a:ext>
                </a:extLst>
              </a:tr>
              <a:tr h="231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91942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$1,867.30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$1,867.30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6978825"/>
                  </a:ext>
                </a:extLst>
              </a:tr>
              <a:tr h="231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Expense</a:t>
                      </a:r>
                    </a:p>
                  </a:txBody>
                  <a:tcPr marL="91942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$154.57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$5,562.28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$5,716.85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1210582"/>
                  </a:ext>
                </a:extLst>
              </a:tr>
              <a:tr h="231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45971" marR="5108" marT="51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$5,275.33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$312,571.58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$6,750.00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$25,000.00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$12,500.00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$12,500.00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$12,500.00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$67,324.30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$454,421.21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8131239"/>
                  </a:ext>
                </a:extLst>
              </a:tr>
              <a:tr h="3325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Income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($1,450.40)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($3,648.18)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($6,750.00)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($25,000.00)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($12,500.00)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($12,500.00)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($12,500.00)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($67,324.30)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($141,672.88)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79301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26686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601B3F1-F5D3-4C40-98CE-D61D6644B5A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81A80A1-F1C4-466C-A720-7A5A7149D28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F5646B-A695-4E33-806C-87666C641FA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8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77C9F551-04F2-4E6E-98DE-7F8C311362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2417688"/>
              </p:ext>
            </p:extLst>
          </p:nvPr>
        </p:nvGraphicFramePr>
        <p:xfrm>
          <a:off x="776691" y="600704"/>
          <a:ext cx="7590618" cy="5794982"/>
        </p:xfrm>
        <a:graphic>
          <a:graphicData uri="http://schemas.openxmlformats.org/drawingml/2006/table">
            <a:tbl>
              <a:tblPr/>
              <a:tblGrid>
                <a:gridCol w="2450912">
                  <a:extLst>
                    <a:ext uri="{9D8B030D-6E8A-4147-A177-3AD203B41FA5}">
                      <a16:colId xmlns:a16="http://schemas.microsoft.com/office/drawing/2014/main" val="421224674"/>
                    </a:ext>
                  </a:extLst>
                </a:gridCol>
                <a:gridCol w="951531">
                  <a:extLst>
                    <a:ext uri="{9D8B030D-6E8A-4147-A177-3AD203B41FA5}">
                      <a16:colId xmlns:a16="http://schemas.microsoft.com/office/drawing/2014/main" val="3670892867"/>
                    </a:ext>
                  </a:extLst>
                </a:gridCol>
                <a:gridCol w="835375">
                  <a:extLst>
                    <a:ext uri="{9D8B030D-6E8A-4147-A177-3AD203B41FA5}">
                      <a16:colId xmlns:a16="http://schemas.microsoft.com/office/drawing/2014/main" val="308434971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86026374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00717302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293088861"/>
                    </a:ext>
                  </a:extLst>
                </a:gridCol>
              </a:tblGrid>
              <a:tr h="257229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effectLst/>
                          <a:latin typeface="Arial" panose="020B0604020202020204" pitchFamily="34" charset="0"/>
                        </a:rPr>
                        <a:t>2020 Meeting Income Statement</a:t>
                      </a:r>
                    </a:p>
                  </a:txBody>
                  <a:tcPr marL="66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4942493"/>
                  </a:ext>
                </a:extLst>
              </a:tr>
              <a:tr h="75514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Financial Row</a:t>
                      </a:r>
                    </a:p>
                  </a:txBody>
                  <a:tcPr marL="66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2020 - Misc</a:t>
                      </a:r>
                    </a:p>
                  </a:txBody>
                  <a:tcPr marL="66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2020-01 Irvine, CA</a:t>
                      </a:r>
                    </a:p>
                  </a:txBody>
                  <a:tcPr marL="66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2020-05 Warsaw, Poland</a:t>
                      </a:r>
                    </a:p>
                  </a:txBody>
                  <a:tcPr marL="66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2020-09 - Atlanta</a:t>
                      </a:r>
                    </a:p>
                  </a:txBody>
                  <a:tcPr marL="66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66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1284063"/>
                  </a:ext>
                </a:extLst>
              </a:tr>
              <a:tr h="2517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6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6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6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6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6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6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9978174"/>
                  </a:ext>
                </a:extLst>
              </a:tr>
              <a:tr h="25171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Ordinary Income/Expense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5357023"/>
                  </a:ext>
                </a:extLst>
              </a:tr>
              <a:tr h="2517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59612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9616897"/>
                  </a:ext>
                </a:extLst>
              </a:tr>
              <a:tr h="2517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2.11 - Registrations</a:t>
                      </a:r>
                    </a:p>
                  </a:txBody>
                  <a:tcPr marL="1192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$275,800.00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$275,800.00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4509452"/>
                  </a:ext>
                </a:extLst>
              </a:tr>
              <a:tr h="2517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1192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$33,123.40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$33,123.40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7889820"/>
                  </a:ext>
                </a:extLst>
              </a:tr>
              <a:tr h="2517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Account Interest</a:t>
                      </a:r>
                    </a:p>
                  </a:txBody>
                  <a:tcPr marL="1192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$3,824.93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$3,824.93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7980407"/>
                  </a:ext>
                </a:extLst>
              </a:tr>
              <a:tr h="2517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59612" marR="6624" marT="662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$3,824.93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$308,923.40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$312,748.33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4226931"/>
                  </a:ext>
                </a:extLst>
              </a:tr>
              <a:tr h="2517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59612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4298540"/>
                  </a:ext>
                </a:extLst>
              </a:tr>
              <a:tr h="2517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4.111 - Deposit</a:t>
                      </a:r>
                    </a:p>
                  </a:txBody>
                  <a:tcPr marL="1192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($35.00)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($35.00)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6964725"/>
                  </a:ext>
                </a:extLst>
              </a:tr>
              <a:tr h="2517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1192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$29,524.67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$29,524.67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4379317"/>
                  </a:ext>
                </a:extLst>
              </a:tr>
              <a:tr h="2517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1192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$5,120.76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$12,625.78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$17,746.54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6241032"/>
                  </a:ext>
                </a:extLst>
              </a:tr>
              <a:tr h="2517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1192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$52,702.30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$6,785.00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$25,000.00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$84,487.30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2053364"/>
                  </a:ext>
                </a:extLst>
              </a:tr>
              <a:tr h="2517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1192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$145,643.01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$145,643.01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8282504"/>
                  </a:ext>
                </a:extLst>
              </a:tr>
              <a:tr h="2517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1192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$40,444.57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$40,444.57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1763625"/>
                  </a:ext>
                </a:extLst>
              </a:tr>
              <a:tr h="2517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1192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$24,201.67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$24,201.67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1358355"/>
                  </a:ext>
                </a:extLst>
              </a:tr>
              <a:tr h="2517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1192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$1,867.30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$1,867.30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3960386"/>
                  </a:ext>
                </a:extLst>
              </a:tr>
              <a:tr h="2517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Misc Expense</a:t>
                      </a:r>
                    </a:p>
                  </a:txBody>
                  <a:tcPr marL="1192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$154.57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$5,562.28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$5,716.85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2161461"/>
                  </a:ext>
                </a:extLst>
              </a:tr>
              <a:tr h="2517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59612" marR="6624" marT="662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$5,275.33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$312,571.58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$6,750.00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$25,000.00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$349,596.91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4905503"/>
                  </a:ext>
                </a:extLst>
              </a:tr>
              <a:tr h="25171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Income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($1,450.40)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($3,648.18)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($6,750.00)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($25,000.00)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($36,848.58)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79888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14129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3970DCE-BEB0-49A3-BA69-6F21A2F428D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March 2021</a:t>
            </a:r>
            <a:endParaRPr kumimoji="0" lang="en-GB" sz="1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9F169E7-1A4C-46AE-9291-A92FCAB8332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Ben Rolfe (BCA);   Jon Rosdahl (Qualcomm)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F3C80A-030E-493E-8D5B-D2967E9E3C9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F5D8E26B-7BCF-4D25-9C89-0168A6618F18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9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43F20A31-67D9-425E-9512-E204D4DB71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6658461"/>
              </p:ext>
            </p:extLst>
          </p:nvPr>
        </p:nvGraphicFramePr>
        <p:xfrm>
          <a:off x="506412" y="606425"/>
          <a:ext cx="8180387" cy="5731351"/>
        </p:xfrm>
        <a:graphic>
          <a:graphicData uri="http://schemas.openxmlformats.org/drawingml/2006/table">
            <a:tbl>
              <a:tblPr/>
              <a:tblGrid>
                <a:gridCol w="2539813">
                  <a:extLst>
                    <a:ext uri="{9D8B030D-6E8A-4147-A177-3AD203B41FA5}">
                      <a16:colId xmlns:a16="http://schemas.microsoft.com/office/drawing/2014/main" val="259374201"/>
                    </a:ext>
                  </a:extLst>
                </a:gridCol>
                <a:gridCol w="863503">
                  <a:extLst>
                    <a:ext uri="{9D8B030D-6E8A-4147-A177-3AD203B41FA5}">
                      <a16:colId xmlns:a16="http://schemas.microsoft.com/office/drawing/2014/main" val="2052533747"/>
                    </a:ext>
                  </a:extLst>
                </a:gridCol>
                <a:gridCol w="1020504">
                  <a:extLst>
                    <a:ext uri="{9D8B030D-6E8A-4147-A177-3AD203B41FA5}">
                      <a16:colId xmlns:a16="http://schemas.microsoft.com/office/drawing/2014/main" val="108197420"/>
                    </a:ext>
                  </a:extLst>
                </a:gridCol>
                <a:gridCol w="1020504">
                  <a:extLst>
                    <a:ext uri="{9D8B030D-6E8A-4147-A177-3AD203B41FA5}">
                      <a16:colId xmlns:a16="http://schemas.microsoft.com/office/drawing/2014/main" val="3191241072"/>
                    </a:ext>
                  </a:extLst>
                </a:gridCol>
                <a:gridCol w="863503">
                  <a:extLst>
                    <a:ext uri="{9D8B030D-6E8A-4147-A177-3AD203B41FA5}">
                      <a16:colId xmlns:a16="http://schemas.microsoft.com/office/drawing/2014/main" val="811527288"/>
                    </a:ext>
                  </a:extLst>
                </a:gridCol>
                <a:gridCol w="863503">
                  <a:extLst>
                    <a:ext uri="{9D8B030D-6E8A-4147-A177-3AD203B41FA5}">
                      <a16:colId xmlns:a16="http://schemas.microsoft.com/office/drawing/2014/main" val="1504028930"/>
                    </a:ext>
                  </a:extLst>
                </a:gridCol>
                <a:gridCol w="1009057">
                  <a:extLst>
                    <a:ext uri="{9D8B030D-6E8A-4147-A177-3AD203B41FA5}">
                      <a16:colId xmlns:a16="http://schemas.microsoft.com/office/drawing/2014/main" val="871327453"/>
                    </a:ext>
                  </a:extLst>
                </a:gridCol>
              </a:tblGrid>
              <a:tr h="322447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effectLst/>
                          <a:latin typeface="Arial" panose="020B0604020202020204" pitchFamily="34" charset="0"/>
                        </a:rPr>
                        <a:t>2019 Meeting Income Statement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0483631"/>
                  </a:ext>
                </a:extLst>
              </a:tr>
              <a:tr h="49927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2019 Misc.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2019-01 </a:t>
                      </a:r>
                      <a:b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St. Louis, MO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2019-05 Atlanta, </a:t>
                      </a:r>
                    </a:p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GA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2019-07 Vienna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2019-09 </a:t>
                      </a:r>
                      <a:b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Hanoi, Vietnam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5997528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9366624"/>
                  </a:ext>
                </a:extLst>
              </a:tr>
              <a:tr h="23140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59403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7833736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1.20 - Received from Corps.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$10,000.00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$10,000.00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5059969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2.11 - Registrations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$208,450.00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$222,385.00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$7,700.00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$258,450.00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$696,985.00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2893807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$26,248.01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$33,410.00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$14,577.21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$74,235.22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1696381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Interest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$7,289.88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$7,289.88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3155330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59403" marR="6600" marT="66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$7,289.88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$234,698.01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$255,795.00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$17,700.00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$273,027.21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$788,510.10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675439"/>
                  </a:ext>
                </a:extLst>
              </a:tr>
              <a:tr h="27116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59403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6042333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4.110 - Site Survey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$1,946.63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$1,946.63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0519945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$14,948.26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$19,656.77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$19,610.58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$76,430.88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$130,646.49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5213949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$4,790.64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$9,460.17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$10,101.84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$1,313.52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$9,315.05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$34,981.22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7383805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$50,816.66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$52,729.03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$3,000.00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$39,655.83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$146,201.52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6517826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$109,819.77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$121,097.42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$61,677.00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$292,594.19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0898157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$34,765.03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$38,060.46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$46,446.41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$119,271.90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4255914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$20,398.05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$23,958.20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$34,875.00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$79,231.25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3023082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$2,261.37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$2,953.27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$5,214.64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4229076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Expense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$139.42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$3,949.20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$5,488.84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$350.00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$6,395.50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$16,322.96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8486148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59403" marR="6600" marT="66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$4,930.06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$248,365.14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$274,045.83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$24,274.10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$274,795.67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$826,410.80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1296431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Income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$2,359.82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($13,667.13)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($18,250.83)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($6,574.10)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($1,768.46)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($37,900.70)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88771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31043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016e7857fdb711c59c6a098e7e3cf67d">
  <xsd:schema xmlns:xsd="http://www.w3.org/2001/XMLSchema" xmlns:xs="http://www.w3.org/2001/XMLSchema" xmlns:p="http://schemas.microsoft.com/office/2006/metadata/properties" xmlns:ns3="cc9c437c-ae0c-4066-8d90-a0f7de786127" xmlns:ns4="ba37140e-f4c5-4a6c-a9b4-20a691ce6c8a" targetNamespace="http://schemas.microsoft.com/office/2006/metadata/properties" ma:root="true" ma:fieldsID="df51a22fee038379de0f5206ee405254" ns3:_="" ns4:_="">
    <xsd:import namespace="cc9c437c-ae0c-4066-8d90-a0f7de786127"/>
    <xsd:import namespace="ba37140e-f4c5-4a6c-a9b4-20a691ce6c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B70DA11-B4D5-461E-8E80-67BE7DF9C05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1465D61-7696-4E9E-91CD-487A8EB6C3C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ba37140e-f4c5-4a6c-a9b4-20a691ce6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69D784B-096F-4BC0-B00F-03A4BD4D812F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cc9c437c-ae0c-4066-8d90-a0f7de786127"/>
    <ds:schemaRef ds:uri="ba37140e-f4c5-4a6c-a9b4-20a691ce6c8a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17353</TotalTime>
  <Words>3980</Words>
  <Application>Microsoft Office PowerPoint</Application>
  <PresentationFormat>On-screen Show (4:3)</PresentationFormat>
  <Paragraphs>1354</Paragraphs>
  <Slides>18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Times New Roman</vt:lpstr>
      <vt:lpstr>Office Theme</vt:lpstr>
      <vt:lpstr>Document</vt:lpstr>
      <vt:lpstr>Wireless Treasurer Report March 2021- Electronic Plenary</vt:lpstr>
      <vt:lpstr>Abstract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2003 – 2019 Historical Attendance</vt:lpstr>
      <vt:lpstr>PowerPoint Presentation</vt:lpstr>
      <vt:lpstr>PowerPoint Presentation</vt:lpstr>
      <vt:lpstr>PowerPoint Presentation</vt:lpstr>
    </vt:vector>
  </TitlesOfParts>
  <Company>Qualcomm Technologies,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Wireless Treasurer Report MArch 2021 - Electronic Plenary</dc:title>
  <dc:creator>Jon Rosdahl</dc:creator>
  <cp:keywords>MArch 2021</cp:keywords>
  <dc:description>Jon Rosdahl (Qualcomm)</dc:description>
  <cp:lastModifiedBy>Jon Rosdahl</cp:lastModifiedBy>
  <cp:revision>46</cp:revision>
  <cp:lastPrinted>1601-01-01T00:00:00Z</cp:lastPrinted>
  <dcterms:created xsi:type="dcterms:W3CDTF">2019-08-01T19:20:26Z</dcterms:created>
  <dcterms:modified xsi:type="dcterms:W3CDTF">2021-03-03T18:50:55Z</dcterms:modified>
  <cp:category>Treasurer Report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