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7"/>
  </p:notesMasterIdLst>
  <p:handoutMasterIdLst>
    <p:handoutMasterId r:id="rId8"/>
  </p:handoutMasterIdLst>
  <p:sldIdLst>
    <p:sldId id="379" r:id="rId3"/>
    <p:sldId id="456" r:id="rId4"/>
    <p:sldId id="457" r:id="rId5"/>
    <p:sldId id="352" r:id="rId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FF00"/>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78" autoAdjust="0"/>
    <p:restoredTop sz="84906" autoAdjust="0"/>
  </p:normalViewPr>
  <p:slideViewPr>
    <p:cSldViewPr>
      <p:cViewPr varScale="1">
        <p:scale>
          <a:sx n="64" d="100"/>
          <a:sy n="64" d="100"/>
        </p:scale>
        <p:origin x="780" y="36"/>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11/11/2020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2</a:t>
            </a:fld>
            <a:endParaRPr lang="en-US"/>
          </a:p>
        </p:txBody>
      </p:sp>
    </p:spTree>
    <p:extLst>
      <p:ext uri="{BB962C8B-B14F-4D97-AF65-F5344CB8AC3E}">
        <p14:creationId xmlns:p14="http://schemas.microsoft.com/office/powerpoint/2010/main" val="2068479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3246690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4</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802.22 EC Motion</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a:t>
            </a:r>
            <a:endParaRPr lang="en-US" sz="1200" dirty="0">
              <a:solidFill>
                <a:schemeClr val="bg1"/>
              </a:solidFill>
            </a:endParaRPr>
          </a:p>
        </p:txBody>
      </p:sp>
      <p:sp>
        <p:nvSpPr>
          <p:cNvPr id="9" name="Text Box 8"/>
          <p:cNvSpPr txBox="1">
            <a:spLocks noChangeArrowheads="1"/>
          </p:cNvSpPr>
          <p:nvPr userDrawn="1"/>
        </p:nvSpPr>
        <p:spPr bwMode="auto">
          <a:xfrm>
            <a:off x="-3437" y="-6994"/>
            <a:ext cx="195919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dirty="0">
                <a:solidFill>
                  <a:schemeClr val="bg1"/>
                </a:solidFill>
                <a:effectLst/>
                <a:latin typeface="Verdana" panose="020B0604030504040204" pitchFamily="34" charset="0"/>
              </a:rPr>
              <a:t>ec-20-0228-00-INTL</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solidFill>
                  <a:srgbClr val="000000"/>
                </a:solidFill>
              </a:rPr>
              <a:t>PowerPoint Title would go here</a:t>
            </a:r>
            <a:endParaRPr lang="en-US" dirty="0">
              <a:solidFill>
                <a:srgbClr val="000000"/>
              </a:solidFill>
            </a:endParaRP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802psdo/"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www.ieee802.org/22/private/2019_M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914400" y="1598935"/>
            <a:ext cx="10363200" cy="1752600"/>
          </a:xfrm>
        </p:spPr>
        <p:txBody>
          <a:bodyPr/>
          <a:lstStyle/>
          <a:p>
            <a:r>
              <a:rPr lang="en-GB" altLang="en-US" sz="3600" dirty="0"/>
              <a:t>IEEE 802.22 motion</a:t>
            </a:r>
            <a:br>
              <a:rPr lang="en-GB" altLang="en-US" sz="3600" dirty="0"/>
            </a:br>
            <a:r>
              <a:rPr lang="en-GB" sz="3600" dirty="0" err="1"/>
              <a:t>Motion</a:t>
            </a:r>
            <a:r>
              <a:rPr lang="en-GB" sz="3600" dirty="0"/>
              <a:t> External: Response to the JTC1/ SC6 Comment on the 802.22 Revision PSDO Process</a:t>
            </a:r>
            <a:endParaRPr lang="en-GB" altLang="en-US" sz="3600" dirty="0"/>
          </a:p>
        </p:txBody>
      </p:sp>
      <p:sp>
        <p:nvSpPr>
          <p:cNvPr id="9219" name="Subtitle 4"/>
          <p:cNvSpPr>
            <a:spLocks noGrp="1"/>
          </p:cNvSpPr>
          <p:nvPr>
            <p:ph type="subTitle" idx="1"/>
          </p:nvPr>
        </p:nvSpPr>
        <p:spPr>
          <a:xfrm>
            <a:off x="1828800" y="5085184"/>
            <a:ext cx="8534400" cy="1104528"/>
          </a:xfrm>
        </p:spPr>
        <p:txBody>
          <a:bodyPr/>
          <a:lstStyle/>
          <a:p>
            <a:r>
              <a:rPr lang="en-GB" altLang="en-US" dirty="0"/>
              <a:t>Consent Agenda Item for the 802 EC November Plenary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sz="3200" dirty="0"/>
              <a:t>Usual Comment from the China NB on 802.22 Revision</a:t>
            </a:r>
            <a:endParaRPr lang="en-GB" dirty="0"/>
          </a:p>
        </p:txBody>
      </p:sp>
      <p:graphicFrame>
        <p:nvGraphicFramePr>
          <p:cNvPr id="5" name="Table 4">
            <a:extLst>
              <a:ext uri="{FF2B5EF4-FFF2-40B4-BE49-F238E27FC236}">
                <a16:creationId xmlns:a16="http://schemas.microsoft.com/office/drawing/2014/main" id="{66C41EA3-B685-4F14-A879-FD666FB74B0A}"/>
              </a:ext>
            </a:extLst>
          </p:cNvPr>
          <p:cNvGraphicFramePr>
            <a:graphicFrameLocks noGrp="1"/>
          </p:cNvGraphicFramePr>
          <p:nvPr>
            <p:extLst>
              <p:ext uri="{D42A27DB-BD31-4B8C-83A1-F6EECF244321}">
                <p14:modId xmlns:p14="http://schemas.microsoft.com/office/powerpoint/2010/main" val="1673858519"/>
              </p:ext>
            </p:extLst>
          </p:nvPr>
        </p:nvGraphicFramePr>
        <p:xfrm>
          <a:off x="853440" y="1556792"/>
          <a:ext cx="10485120" cy="4480560"/>
        </p:xfrm>
        <a:graphic>
          <a:graphicData uri="http://schemas.openxmlformats.org/drawingml/2006/table">
            <a:tbl>
              <a:tblPr/>
              <a:tblGrid>
                <a:gridCol w="5207652">
                  <a:extLst>
                    <a:ext uri="{9D8B030D-6E8A-4147-A177-3AD203B41FA5}">
                      <a16:colId xmlns:a16="http://schemas.microsoft.com/office/drawing/2014/main" val="1397881318"/>
                    </a:ext>
                  </a:extLst>
                </a:gridCol>
                <a:gridCol w="5277468">
                  <a:extLst>
                    <a:ext uri="{9D8B030D-6E8A-4147-A177-3AD203B41FA5}">
                      <a16:colId xmlns:a16="http://schemas.microsoft.com/office/drawing/2014/main" val="2301926456"/>
                    </a:ext>
                  </a:extLst>
                </a:gridCol>
              </a:tblGrid>
              <a:tr h="106130">
                <a:tc>
                  <a:txBody>
                    <a:bodyPr/>
                    <a:lstStyle/>
                    <a:p>
                      <a:pPr latinLnBrk="0"/>
                      <a:r>
                        <a:rPr lang="en-GB" sz="1400" b="1">
                          <a:effectLst/>
                          <a:latin typeface="New serif"/>
                        </a:rPr>
                        <a:t>C</a:t>
                      </a:r>
                      <a:r>
                        <a:rPr lang="en-GB" sz="1400" b="1">
                          <a:solidFill>
                            <a:srgbClr val="000000"/>
                          </a:solidFill>
                          <a:effectLst/>
                          <a:latin typeface="New serif"/>
                        </a:rPr>
                        <a:t>omment</a:t>
                      </a:r>
                      <a:endParaRPr lang="en-GB" sz="1400">
                        <a:effectLst/>
                      </a:endParaRPr>
                    </a:p>
                  </a:txBody>
                  <a:tcPr marL="24322" marR="24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atinLnBrk="0"/>
                      <a:r>
                        <a:rPr lang="en-GB" sz="1400" b="1">
                          <a:solidFill>
                            <a:srgbClr val="000000"/>
                          </a:solidFill>
                          <a:effectLst/>
                          <a:latin typeface="New serif"/>
                        </a:rPr>
                        <a:t>Change</a:t>
                      </a:r>
                      <a:endParaRPr lang="en-GB" sz="1400">
                        <a:effectLst/>
                      </a:endParaRPr>
                    </a:p>
                  </a:txBody>
                  <a:tcPr marL="24322" marR="24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95286786"/>
                  </a:ext>
                </a:extLst>
              </a:tr>
              <a:tr h="4245208">
                <a:tc>
                  <a:txBody>
                    <a:bodyPr/>
                    <a:lstStyle/>
                    <a:p>
                      <a:pPr latinLnBrk="0"/>
                      <a:r>
                        <a:rPr lang="en-US" sz="1400">
                          <a:effectLst/>
                          <a:latin typeface="New serif"/>
                        </a:rPr>
                        <a:t>The text specifies to use cryptographic algorithms such as AES, GCM, SHA256, ECC as the mandatory in implementation of the standard. However, policy and regulation limitations on application of cryptographic algorithm differ from countries and regions.</a:t>
                      </a:r>
                      <a:endParaRPr lang="en-US" sz="1400">
                        <a:effectLst/>
                      </a:endParaRPr>
                    </a:p>
                    <a:p>
                      <a:pPr latinLnBrk="0"/>
                      <a:r>
                        <a:rPr lang="en-US" sz="1400">
                          <a:effectLst/>
                          <a:latin typeface="New serif"/>
                        </a:rPr>
                        <a:t>In addition, there are many other algorithms recognized by international standards for choice. Therefore, it is unreasonable to specify cryptographic algorithms as mandatory implementation in this standard.</a:t>
                      </a:r>
                      <a:endParaRPr lang="en-US" sz="1400">
                        <a:effectLst/>
                      </a:endParaRPr>
                    </a:p>
                    <a:p>
                      <a:pPr latinLnBrk="0"/>
                      <a:r>
                        <a:rPr lang="en-US" sz="1400">
                          <a:effectLst/>
                          <a:latin typeface="New serif"/>
                        </a:rPr>
                        <a:t>This comment has been proposed in many ballots, but the responses did not resolve this issue.</a:t>
                      </a:r>
                      <a:endParaRPr lang="en-US" sz="1400">
                        <a:effectLst/>
                      </a:endParaRPr>
                    </a:p>
                  </a:txBody>
                  <a:tcPr marL="24322" marR="24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atinLnBrk="0"/>
                      <a:r>
                        <a:rPr lang="en-US" sz="1400" dirty="0">
                          <a:effectLst/>
                          <a:latin typeface="New serif"/>
                        </a:rPr>
                        <a:t>Noting that in </a:t>
                      </a:r>
                      <a:r>
                        <a:rPr lang="en-US" sz="1400" b="1" dirty="0">
                          <a:effectLst/>
                          <a:latin typeface="New serif"/>
                        </a:rPr>
                        <a:t>TMB Resolution 70/2018 </a:t>
                      </a:r>
                      <a:r>
                        <a:rPr lang="en-US" sz="1400" dirty="0">
                          <a:effectLst/>
                          <a:latin typeface="New serif"/>
                        </a:rPr>
                        <a:t>(72</a:t>
                      </a:r>
                      <a:r>
                        <a:rPr lang="en-US" sz="1400" baseline="30000" dirty="0">
                          <a:effectLst/>
                          <a:latin typeface="New serif"/>
                        </a:rPr>
                        <a:t>nd</a:t>
                      </a:r>
                      <a:r>
                        <a:rPr lang="en-US" sz="1400" dirty="0">
                          <a:effectLst/>
                          <a:latin typeface="New serif"/>
                        </a:rPr>
                        <a:t> meeting of the Technical Management Board) regarding Legal statements in ISO deliverables,</a:t>
                      </a:r>
                      <a:endParaRPr lang="en-US" sz="1400" dirty="0">
                        <a:effectLst/>
                      </a:endParaRPr>
                    </a:p>
                    <a:p>
                      <a:pPr latinLnBrk="0"/>
                      <a:r>
                        <a:rPr lang="en-US" sz="1400" i="1" dirty="0">
                          <a:effectLst/>
                          <a:latin typeface="New serif"/>
                        </a:rPr>
                        <a:t>• text relating to compliance with contractual obligations, legal requirements and government regulations exists in many ISO standards; and</a:t>
                      </a:r>
                      <a:endParaRPr lang="en-US" sz="1400" dirty="0">
                        <a:effectLst/>
                      </a:endParaRPr>
                    </a:p>
                    <a:p>
                      <a:pPr latinLnBrk="0"/>
                      <a:r>
                        <a:rPr lang="en-US" sz="1400" i="1" dirty="0">
                          <a:effectLst/>
                          <a:latin typeface="New serif"/>
                        </a:rPr>
                        <a:t>• ISO deliverables can be used to complement such requirements and serve as useful tools for all related stakeholders (which can include government authorities and industry players);</a:t>
                      </a:r>
                      <a:endParaRPr lang="en-US" sz="1400" dirty="0">
                        <a:effectLst/>
                      </a:endParaRPr>
                    </a:p>
                    <a:p>
                      <a:pPr latinLnBrk="0"/>
                      <a:r>
                        <a:rPr lang="en-US" sz="1400" i="1" dirty="0">
                          <a:effectLst/>
                          <a:latin typeface="New serif"/>
                        </a:rPr>
                        <a:t>ISO clarifies that, for all ISO deliverables:</a:t>
                      </a:r>
                      <a:endParaRPr lang="en-US" sz="1400" dirty="0">
                        <a:effectLst/>
                      </a:endParaRPr>
                    </a:p>
                    <a:p>
                      <a:pPr latinLnBrk="0"/>
                      <a:r>
                        <a:rPr lang="en-US" sz="1400" i="1" dirty="0">
                          <a:effectLst/>
                          <a:latin typeface="New serif"/>
                        </a:rPr>
                        <a:t>a) Statements that include an explicit requirement or recommendation to comply with </a:t>
                      </a:r>
                      <a:r>
                        <a:rPr lang="en-US" sz="1400" b="1" i="1" dirty="0">
                          <a:effectLst/>
                          <a:latin typeface="New serif"/>
                        </a:rPr>
                        <a:t>any specific law, regulation or contract </a:t>
                      </a:r>
                      <a:r>
                        <a:rPr lang="en-US" sz="1400" i="1" dirty="0">
                          <a:effectLst/>
                          <a:latin typeface="New serif"/>
                        </a:rPr>
                        <a:t>(</a:t>
                      </a:r>
                      <a:r>
                        <a:rPr lang="en-US" sz="1400" b="1" i="1" dirty="0">
                          <a:effectLst/>
                          <a:latin typeface="New serif"/>
                        </a:rPr>
                        <a:t>such as a normative reference to such requirements</a:t>
                      </a:r>
                      <a:r>
                        <a:rPr lang="en-US" sz="1400" i="1" dirty="0">
                          <a:effectLst/>
                          <a:latin typeface="New serif"/>
                        </a:rPr>
                        <a:t>), or portion thereof, are </a:t>
                      </a:r>
                      <a:r>
                        <a:rPr lang="en-US" sz="1400" b="1" i="1" dirty="0">
                          <a:effectLst/>
                          <a:latin typeface="New serif"/>
                        </a:rPr>
                        <a:t>not</a:t>
                      </a:r>
                      <a:r>
                        <a:rPr lang="en-US" sz="1400" i="1" dirty="0">
                          <a:effectLst/>
                          <a:latin typeface="New serif"/>
                        </a:rPr>
                        <a:t> permitted;</a:t>
                      </a:r>
                      <a:endParaRPr lang="en-US" sz="1400" dirty="0">
                        <a:effectLst/>
                      </a:endParaRPr>
                    </a:p>
                    <a:p>
                      <a:pPr latinLnBrk="0"/>
                      <a:r>
                        <a:rPr lang="en-US" sz="1400" i="1" dirty="0">
                          <a:effectLst/>
                          <a:latin typeface="New serif"/>
                        </a:rPr>
                        <a:t>b)</a:t>
                      </a:r>
                      <a:r>
                        <a:rPr lang="en-US" sz="1400" b="1" i="1" dirty="0">
                          <a:effectLst/>
                          <a:latin typeface="New serif"/>
                        </a:rPr>
                        <a:t> Statements related to legal and regulatory requirements that do not violate point a) are permitted</a:t>
                      </a:r>
                      <a:r>
                        <a:rPr lang="en-US" sz="1400" i="1" dirty="0">
                          <a:effectLst/>
                          <a:latin typeface="New serif"/>
                        </a:rPr>
                        <a:t>;</a:t>
                      </a:r>
                      <a:endParaRPr lang="en-US" sz="1400" dirty="0">
                        <a:effectLst/>
                      </a:endParaRPr>
                    </a:p>
                    <a:p>
                      <a:pPr latinLnBrk="0"/>
                      <a:r>
                        <a:rPr lang="en-US" sz="1400" dirty="0">
                          <a:effectLst/>
                          <a:latin typeface="New serif"/>
                        </a:rPr>
                        <a:t>It is then suggested that the text shall make it clear that </a:t>
                      </a:r>
                      <a:r>
                        <a:rPr lang="en-US" sz="1400" u="sng" dirty="0">
                          <a:effectLst/>
                          <a:latin typeface="New serif"/>
                        </a:rPr>
                        <a:t>“Cryptographic algorithms to be applied to information security mechanism may be subject to national and regional regulations. In this International Standard, cryptographic algorithms are instantiated, and may be chosen according to specific requirements in different countries and regions.”</a:t>
                      </a:r>
                      <a:endParaRPr lang="en-US" sz="1400" dirty="0">
                        <a:effectLst/>
                      </a:endParaRPr>
                    </a:p>
                  </a:txBody>
                  <a:tcPr marL="24322" marR="24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367077"/>
                  </a:ext>
                </a:extLst>
              </a:tr>
            </a:tbl>
          </a:graphicData>
        </a:graphic>
      </p:graphicFrame>
    </p:spTree>
    <p:extLst>
      <p:ext uri="{BB962C8B-B14F-4D97-AF65-F5344CB8AC3E}">
        <p14:creationId xmlns:p14="http://schemas.microsoft.com/office/powerpoint/2010/main" val="31666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sz="3200" dirty="0"/>
              <a:t>Motion External: Response to the JTC1/ SC6 Comment on the 802.22 Revision PSDO Process</a:t>
            </a:r>
            <a:endParaRPr lang="en-GB" dirty="0"/>
          </a:p>
        </p:txBody>
      </p:sp>
      <p:sp>
        <p:nvSpPr>
          <p:cNvPr id="2" name="TextBox 1">
            <a:extLst>
              <a:ext uri="{FF2B5EF4-FFF2-40B4-BE49-F238E27FC236}">
                <a16:creationId xmlns:a16="http://schemas.microsoft.com/office/drawing/2014/main" id="{9432687F-4D35-4D00-BC6D-9CC76815EB20}"/>
              </a:ext>
            </a:extLst>
          </p:cNvPr>
          <p:cNvSpPr txBox="1"/>
          <p:nvPr/>
        </p:nvSpPr>
        <p:spPr>
          <a:xfrm>
            <a:off x="72008" y="1375023"/>
            <a:ext cx="11928648" cy="5078313"/>
          </a:xfrm>
          <a:prstGeom prst="rect">
            <a:avLst/>
          </a:prstGeom>
          <a:noFill/>
        </p:spPr>
        <p:txBody>
          <a:bodyPr wrap="square">
            <a:spAutoFit/>
          </a:bodyPr>
          <a:lstStyle/>
          <a:p>
            <a:pPr algn="just"/>
            <a:r>
              <a:rPr lang="en-US" b="1" i="0" dirty="0">
                <a:solidFill>
                  <a:srgbClr val="26282A"/>
                </a:solidFill>
                <a:effectLst/>
                <a:latin typeface="Arial" panose="020B0604020202020204" pitchFamily="34" charset="0"/>
                <a:cs typeface="Arial" panose="020B0604020202020204" pitchFamily="34" charset="0"/>
              </a:rPr>
              <a:t>Response from the IEEE 802.22 Working Group</a:t>
            </a:r>
            <a:r>
              <a:rPr lang="en-US" b="0" i="0" dirty="0">
                <a:solidFill>
                  <a:srgbClr val="26282A"/>
                </a:solidFill>
                <a:effectLst/>
                <a:latin typeface="Arial" panose="020B0604020202020204" pitchFamily="34" charset="0"/>
                <a:cs typeface="Arial" panose="020B0604020202020204" pitchFamily="34" charset="0"/>
              </a:rPr>
              <a:t>: </a:t>
            </a:r>
            <a:endParaRPr lang="en-US" dirty="0">
              <a:solidFill>
                <a:srgbClr val="26282A"/>
              </a:solidFill>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IEEE 802 response to the Comment on IEEE 802.22 Revision do not contain any statements that violate TMB Resolution 70/2018 (per point a above). There is no reference to any specific law, regulation, or contract in this standard. Furthermore, all standards need to have mandatory-to-implement options to ensure interoperability, which is a primary purpose of international standardization. IEEE 802.22 Revision defines security features which provide protection for the IEEE 802.22 users, service providers, and most importantly, the incumbents, who are the primary users of the spectrum. The Security suite consists of protocols for data encryption and for protocols for Control and Management (SCM) . As a result, the protection mechanisms in IEEE 802.22 are divided into two security sublayers that target non-cognitive as well as cognitive functionality of the system and the interactions between the two. The Cipher Suite, GCM-AES-128 with SHA-256, specified in ISO/IEC/IEEE 802.22 Revision (revision to </a:t>
            </a:r>
            <a:r>
              <a:rPr lang="it-IT" dirty="0">
                <a:latin typeface="Arial" panose="020B0604020202020204" pitchFamily="34" charset="0"/>
                <a:cs typeface="Arial" panose="020B0604020202020204" pitchFamily="34" charset="0"/>
              </a:rPr>
              <a:t>ISO/IEC/IEEE Std. 8802-22:2015</a:t>
            </a:r>
            <a:r>
              <a:rPr lang="en-US" dirty="0">
                <a:latin typeface="Arial" panose="020B0604020202020204" pitchFamily="34" charset="0"/>
                <a:cs typeface="Arial" panose="020B0604020202020204" pitchFamily="34" charset="0"/>
              </a:rPr>
              <a:t>) was chosen because it is well vetted, internationally designed, and recognized. IEEE Std 802.22 Revision (Revision to </a:t>
            </a:r>
            <a:r>
              <a:rPr lang="it-IT" dirty="0">
                <a:latin typeface="Arial" panose="020B0604020202020204" pitchFamily="34" charset="0"/>
                <a:cs typeface="Arial" panose="020B0604020202020204" pitchFamily="34" charset="0"/>
              </a:rPr>
              <a:t>ISO/IEC/IEEE Std. 8802-22:2015</a:t>
            </a:r>
            <a:r>
              <a:rPr lang="en-US" dirty="0">
                <a:latin typeface="Arial" panose="020B0604020202020204" pitchFamily="34" charset="0"/>
                <a:cs typeface="Arial" panose="020B0604020202020204" pitchFamily="34" charset="0"/>
              </a:rPr>
              <a:t>) allows addition of further standard Cipher Suites or the use of proprietary Cipher Suites should an additional Cipher Suite be required for any reason. It is not necessary for the standard to speculate on, or to limit, the reasons why any specific additional Cipher Suite is desired. Technical criteria for additional Cipher Suites are already specified in IEEE Std 802.22 Revision (Revision to </a:t>
            </a:r>
            <a:r>
              <a:rPr lang="it-IT" dirty="0">
                <a:latin typeface="Arial" panose="020B0604020202020204" pitchFamily="34" charset="0"/>
                <a:cs typeface="Arial" panose="020B0604020202020204" pitchFamily="34" charset="0"/>
              </a:rPr>
              <a:t>ISO/IEC/IEEE Std. 8802-22:2015</a:t>
            </a:r>
            <a:r>
              <a:rPr lang="en-US" dirty="0">
                <a:latin typeface="Arial" panose="020B0604020202020204" pitchFamily="34" charset="0"/>
                <a:cs typeface="Arial" panose="020B0604020202020204" pitchFamily="34" charset="0"/>
              </a:rPr>
              <a:t>) Clause 8. Therefore, IEEE 802 maintains that it is not unreasonable to specify a given Cipher Suite as mandatory to implement to ensure interoperability in this International Standard, and also offers a facility to augment with other Cipher Suites (standard or proprietary) while complying with the base standard. </a:t>
            </a:r>
          </a:p>
        </p:txBody>
      </p:sp>
    </p:spTree>
    <p:extLst>
      <p:ext uri="{BB962C8B-B14F-4D97-AF65-F5344CB8AC3E}">
        <p14:creationId xmlns:p14="http://schemas.microsoft.com/office/powerpoint/2010/main" val="22707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15612339"/>
              </p:ext>
            </p:extLst>
          </p:nvPr>
        </p:nvGraphicFramePr>
        <p:xfrm>
          <a:off x="407368" y="1324312"/>
          <a:ext cx="11328400" cy="4403616"/>
        </p:xfrm>
        <a:graphic>
          <a:graphicData uri="http://schemas.openxmlformats.org/drawingml/2006/table">
            <a:tbl>
              <a:tblPr firstRow="1" bandRow="1">
                <a:tableStyleId>{5C22544A-7EE6-4342-B048-85BDC9FD1C3A}</a:tableStyleId>
              </a:tblPr>
              <a:tblGrid>
                <a:gridCol w="1631752">
                  <a:extLst>
                    <a:ext uri="{9D8B030D-6E8A-4147-A177-3AD203B41FA5}">
                      <a16:colId xmlns:a16="http://schemas.microsoft.com/office/drawing/2014/main" val="2852815221"/>
                    </a:ext>
                  </a:extLst>
                </a:gridCol>
                <a:gridCol w="9696648">
                  <a:extLst>
                    <a:ext uri="{9D8B030D-6E8A-4147-A177-3AD203B41FA5}">
                      <a16:colId xmlns:a16="http://schemas.microsoft.com/office/drawing/2014/main" val="1500439343"/>
                    </a:ext>
                  </a:extLst>
                </a:gridCol>
              </a:tblGrid>
              <a:tr h="837456">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b="0" dirty="0">
                          <a:solidFill>
                            <a:schemeClr val="tx1"/>
                          </a:solidFill>
                        </a:rPr>
                        <a:t>Forward 802.22 Response to the Comment from the China NB for the 802.22 Revision PSDO Process</a:t>
                      </a:r>
                    </a:p>
                    <a:p>
                      <a:pPr marL="285750" indent="-285750">
                        <a:buFont typeface="Arial" panose="020B0604020202020204" pitchFamily="34" charset="0"/>
                        <a:buChar char="•"/>
                      </a:pPr>
                      <a:r>
                        <a:rPr lang="en-US" sz="1600" b="0" dirty="0">
                          <a:solidFill>
                            <a:schemeClr val="tx1"/>
                          </a:solidFill>
                        </a:rPr>
                        <a:t>Move: David Law </a:t>
                      </a:r>
                    </a:p>
                    <a:p>
                      <a:pPr marL="285750" indent="-285750">
                        <a:buFont typeface="Arial" panose="020B0604020202020204" pitchFamily="34" charset="0"/>
                        <a:buChar char="•"/>
                      </a:pPr>
                      <a:r>
                        <a:rPr lang="en-US" sz="1600" b="0" dirty="0">
                          <a:solidFill>
                            <a:schemeClr val="tx1"/>
                          </a:solidFill>
                        </a:rPr>
                        <a:t>Second: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097976"/>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Supporting Documentation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This Comment Response was presented to the JTC1/SC6 Standing Committee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Motion in the JTC1/SC6 Standing Committee. Any objections to this text being liaised with the JTC1/SC6. No objections were heard.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t>
                      </a:r>
                    </a:p>
                    <a:p>
                      <a:pPr marL="285750" indent="-285750">
                        <a:buFont typeface="Arial" panose="020B0604020202020204" pitchFamily="34" charset="0"/>
                        <a:buChar char="•"/>
                      </a:pPr>
                      <a:r>
                        <a:rPr lang="en-US" sz="14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4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“IEEE 802 LMSC communications with other standards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hlinkClick r:id="rId3"/>
                        </a:rPr>
                        <a:t>https://ieee-sa.imeetcentral.com/802psdo/</a:t>
                      </a:r>
                      <a:r>
                        <a:rPr lang="en-US"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r>
                        <a:rPr lang="en-US" sz="1400" kern="1200" dirty="0">
                          <a:solidFill>
                            <a:schemeClr val="dk1"/>
                          </a:solidFill>
                          <a:effectLst/>
                          <a:latin typeface="+mn-lt"/>
                          <a:ea typeface="+mn-ea"/>
                          <a:cs typeface="+mn-cs"/>
                        </a:rPr>
                        <a:t>P802.22™/D5.0.0- 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p>
                    <a:p>
                      <a:pPr marL="0" lvl="0" algn="l" defTabSz="914400" rtl="0" eaLnBrk="1" latinLnBrk="0" hangingPunct="1"/>
                      <a:r>
                        <a:rPr lang="en-GB" sz="1400" kern="1200" dirty="0">
                          <a:solidFill>
                            <a:srgbClr val="FF0000"/>
                          </a:solidFill>
                          <a:effectLst/>
                          <a:latin typeface="+mn-lt"/>
                          <a:ea typeface="+mn-ea"/>
                          <a:cs typeface="+mn-cs"/>
                          <a:hlinkClick r:id="rId4"/>
                        </a:rPr>
                        <a:t>http://www.ieee802.org/22/private/2019_Mar</a:t>
                      </a:r>
                      <a:r>
                        <a:rPr lang="en-GB" sz="1400" kern="1200" dirty="0">
                          <a:solidFill>
                            <a:schemeClr val="dk1"/>
                          </a:solidFill>
                          <a:effectLst/>
                          <a:latin typeface="+mn-lt"/>
                          <a:ea typeface="+mn-ea"/>
                          <a:cs typeface="+mn-cs"/>
                          <a:hlinkClick r:id="rId4">
                            <a:extLst>
                              <a:ext uri="{A12FA001-AC4F-418D-AE19-62706E023703}">
                                <ahyp:hlinkClr xmlns:ahyp="http://schemas.microsoft.com/office/drawing/2018/hyperlinkcolor" val="tx"/>
                              </a:ext>
                            </a:extLst>
                          </a:hlinkClick>
                        </a:rPr>
                        <a:t>/</a:t>
                      </a:r>
                      <a:r>
                        <a:rPr lang="en-GB" sz="1400" kern="1200" dirty="0">
                          <a:solidFill>
                            <a:schemeClr val="dk1"/>
                          </a:solidFill>
                          <a:effectLst/>
                          <a:latin typeface="+mn-lt"/>
                          <a:ea typeface="+mn-ea"/>
                          <a:cs typeface="+mn-cs"/>
                        </a:rPr>
                        <a:t>: URL to a permanent unambiguous location of the document. Login: P802.22, Password: RANs4Reach</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7" name="Title 2">
            <a:extLst>
              <a:ext uri="{FF2B5EF4-FFF2-40B4-BE49-F238E27FC236}">
                <a16:creationId xmlns:a16="http://schemas.microsoft.com/office/drawing/2014/main" id="{6406D765-7043-446F-A23A-D8AAE31484C3}"/>
              </a:ext>
            </a:extLst>
          </p:cNvPr>
          <p:cNvSpPr>
            <a:spLocks noGrp="1"/>
          </p:cNvSpPr>
          <p:nvPr>
            <p:ph type="title"/>
          </p:nvPr>
        </p:nvSpPr>
        <p:spPr>
          <a:xfrm>
            <a:off x="456232" y="404813"/>
            <a:ext cx="11328400" cy="792162"/>
          </a:xfrm>
        </p:spPr>
        <p:txBody>
          <a:bodyPr/>
          <a:lstStyle/>
          <a:p>
            <a:r>
              <a:rPr lang="en-GB" sz="3200" dirty="0"/>
              <a:t>Motion External: Response to the JTC1/ SC6 Comment on the 802.22 Revision PSDO Process</a:t>
            </a:r>
            <a:endParaRPr lang="en-GB" dirty="0"/>
          </a:p>
        </p:txBody>
      </p:sp>
    </p:spTree>
    <p:extLst>
      <p:ext uri="{BB962C8B-B14F-4D97-AF65-F5344CB8AC3E}">
        <p14:creationId xmlns:p14="http://schemas.microsoft.com/office/powerpoint/2010/main" val="137479938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84522</TotalTime>
  <Words>952</Words>
  <Application>Microsoft Office PowerPoint</Application>
  <PresentationFormat>Widescreen</PresentationFormat>
  <Paragraphs>43</Paragraphs>
  <Slides>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Myriad Pro</vt:lpstr>
      <vt:lpstr>New serif</vt:lpstr>
      <vt:lpstr>Verdana</vt:lpstr>
      <vt:lpstr>Wingdings 2</vt:lpstr>
      <vt:lpstr>IEEE 802.3 EC motions</vt:lpstr>
      <vt:lpstr>blank</vt:lpstr>
      <vt:lpstr>IEEE 802.22 motion Motion External: Response to the JTC1/ SC6 Comment on the 802.22 Revision PSDO Process</vt:lpstr>
      <vt:lpstr>Usual Comment from the China NB on 802.22 Revision</vt:lpstr>
      <vt:lpstr>Motion External: Response to the JTC1/ SC6 Comment on the 802.22 Revision PSDO Process</vt:lpstr>
      <vt:lpstr>Motion External: Response to the JTC1/ SC6 Comment on the 802.22 Revision PSDO Process</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apurva_mody apurva_mody</cp:lastModifiedBy>
  <cp:revision>1249</cp:revision>
  <dcterms:created xsi:type="dcterms:W3CDTF">2009-11-20T01:35:07Z</dcterms:created>
  <dcterms:modified xsi:type="dcterms:W3CDTF">2020-11-11T15:25:33Z</dcterms:modified>
</cp:coreProperties>
</file>