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361" r:id="rId3"/>
    <p:sldId id="287" r:id="rId4"/>
    <p:sldId id="288" r:id="rId5"/>
    <p:sldId id="289" r:id="rId6"/>
    <p:sldId id="619" r:id="rId7"/>
    <p:sldId id="677" r:id="rId8"/>
    <p:sldId id="676" r:id="rId9"/>
    <p:sldId id="679" r:id="rId10"/>
    <p:sldId id="672" r:id="rId11"/>
    <p:sldId id="680" r:id="rId12"/>
    <p:sldId id="681" r:id="rId13"/>
    <p:sldId id="649" r:id="rId14"/>
    <p:sldId id="381" r:id="rId15"/>
    <p:sldId id="366" r:id="rId16"/>
    <p:sldId id="670" r:id="rId17"/>
    <p:sldId id="671" r:id="rId18"/>
    <p:sldId id="293" r:id="rId19"/>
    <p:sldId id="294" r:id="rId20"/>
    <p:sldId id="650" r:id="rId21"/>
    <p:sldId id="310" r:id="rId22"/>
    <p:sldId id="641" r:id="rId23"/>
    <p:sldId id="673" r:id="rId24"/>
    <p:sldId id="661" r:id="rId25"/>
    <p:sldId id="668" r:id="rId26"/>
    <p:sldId id="359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90" autoAdjust="0"/>
    <p:restoredTop sz="95488" autoAdjust="0"/>
  </p:normalViewPr>
  <p:slideViewPr>
    <p:cSldViewPr>
      <p:cViewPr varScale="1">
        <p:scale>
          <a:sx n="111" d="100"/>
          <a:sy n="111" d="100"/>
        </p:scale>
        <p:origin x="402" y="96"/>
      </p:cViewPr>
      <p:guideLst>
        <p:guide orient="horz" pos="1152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86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9F042E5D-BF76-408E-AF8C-1E201793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701675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99" y="4416746"/>
            <a:ext cx="5142016" cy="41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3F4789A0-AAA0-4A8A-9A40-13BCD623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1675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789A0-AAA0-4A8A-9A40-13BCD62376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1F72-5A2D-4EBF-9D13-D35A5BD6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D272-7419-4152-A918-3B2CE6CB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6C83-32D5-4183-8BB8-F7120428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76B9-85C7-4C18-BFB5-33B122916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5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4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9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1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0AE4-85DC-4894-8AA6-C21874994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3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7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7ABBB-8493-4657-AF76-3FB0E8D54470}"/>
              </a:ext>
            </a:extLst>
          </p:cNvPr>
          <p:cNvSpPr/>
          <p:nvPr/>
        </p:nvSpPr>
        <p:spPr>
          <a:xfrm>
            <a:off x="615952" y="823388"/>
            <a:ext cx="1608667" cy="8043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14308" indent="-128585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98840" indent="-82152" defTabSz="513147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D3407E6-7882-40C3-8350-8BC5F1D49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42503" y="6241965"/>
            <a:ext cx="979311" cy="2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7763-78F2-4310-9E3D-B9E137BE3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9A82-1A5E-4C7B-AFC0-111CA6C3130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B1747-FC43-43A9-9309-44FED6084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2" y="6267258"/>
            <a:ext cx="2092684" cy="28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FA7F-DAC6-4AD4-9B8D-4F97BD84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6E78-B411-4A49-8A56-75D9C3D57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EB37-5104-4A8D-B584-F10BB8385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F0D1-CDA8-4A2C-97F1-BCCEC624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AC62-79C9-439A-9F92-7BF53B4E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C4A-262E-4FC3-8014-622FD907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BC5D-32F8-4359-BF9B-38DBA3AD3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9D398DEB-576E-470D-A31C-B5D1605DD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6" y="6475415"/>
            <a:ext cx="31418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802.11-19/1753r0</a:t>
            </a:r>
          </a:p>
        </p:txBody>
      </p:sp>
    </p:spTree>
    <p:extLst>
      <p:ext uri="{BB962C8B-B14F-4D97-AF65-F5344CB8AC3E}">
        <p14:creationId xmlns:p14="http://schemas.microsoft.com/office/powerpoint/2010/main" val="10285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content/dam/ieee-org/ieee/web/org/about/ieee_code_of_conduct.pdf" TargetMode="External"/><Relationship Id="rId2" Type="http://schemas.openxmlformats.org/officeDocument/2006/relationships/hyperlink" Target="http://www.ieee.org/about/corporate/governance/p7-8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ieee.org/about/corporate/governanc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C4F2-6A6A-43CE-B303-91A81F3DB4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>
            <a:lum bright="-48000" contrast="66000"/>
            <a:grayscl/>
          </a:blip>
          <a:srcRect/>
          <a:stretch>
            <a:fillRect/>
          </a:stretch>
        </p:blipFill>
        <p:spPr bwMode="auto">
          <a:xfrm>
            <a:off x="1828800" y="838200"/>
            <a:ext cx="407035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86200"/>
            <a:ext cx="4572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IEEE 802 LMSC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30 Oct 2020 to</a:t>
            </a:r>
            <a:br>
              <a:rPr lang="en-US" sz="4000" dirty="0"/>
            </a:br>
            <a:r>
              <a:rPr lang="en-US" sz="4000" dirty="0"/>
              <a:t>13 Nov 2020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125</a:t>
            </a:r>
            <a:r>
              <a:rPr lang="en-US" sz="4000" baseline="30000" dirty="0"/>
              <a:t>th</a:t>
            </a:r>
            <a:r>
              <a:rPr lang="en-US" sz="4000" dirty="0"/>
              <a:t> Plenary Session</a:t>
            </a:r>
            <a:br>
              <a:rPr lang="en-US" sz="4000" dirty="0"/>
            </a:br>
            <a:r>
              <a:rPr lang="en-US" sz="2400" dirty="0"/>
              <a:t>(2</a:t>
            </a:r>
            <a:r>
              <a:rPr lang="en-US" sz="2400" baseline="30000" dirty="0"/>
              <a:t>nd</a:t>
            </a:r>
            <a:r>
              <a:rPr lang="en-US" sz="2400" dirty="0"/>
              <a:t> electronic Plenary Session)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562601" y="6488668"/>
            <a:ext cx="52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Draft 02 DCN ec-20-0222-02-00EC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395CC-B2A4-4D70-A6BA-4C86C3F1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F3CCF6A-119A-4052-8579-ED38E1AFA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5981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5.01 Chair’s Announcements</a:t>
            </a:r>
            <a:br>
              <a:rPr lang="en-US" sz="4000" dirty="0"/>
            </a:br>
            <a:r>
              <a:rPr lang="en-US" sz="4000" dirty="0"/>
              <a:t>EC/WG/TAG meetings for the plenary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49BF59-BD16-40AE-87A9-376530C7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96" y="1649402"/>
            <a:ext cx="10931204" cy="49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9769-564C-497B-BEEF-3B691E85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5.01 Chair’s </a:t>
            </a:r>
            <a:r>
              <a:rPr lang="en-US" sz="4000" dirty="0" err="1"/>
              <a:t>Announcments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81FE4-7866-4088-85C6-3E52690A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83EFCD-5930-4929-8027-E9D8E4FE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2020 Election Results</a:t>
            </a:r>
            <a:endParaRPr lang="en-US" sz="1600" dirty="0"/>
          </a:p>
          <a:p>
            <a:pPr lvl="1"/>
            <a:r>
              <a:rPr lang="en-US" sz="1600" dirty="0"/>
              <a:t>Ray Liu 		IEEE President Elect 2021</a:t>
            </a:r>
          </a:p>
          <a:p>
            <a:pPr lvl="1"/>
            <a:r>
              <a:rPr lang="en-US" sz="1600" dirty="0"/>
              <a:t>Cecilia Metra 	IEEE Division V (Computer Society) Director Elect 2021</a:t>
            </a:r>
          </a:p>
          <a:p>
            <a:pPr lvl="1"/>
            <a:r>
              <a:rPr lang="en-US" sz="1600" dirty="0"/>
              <a:t>Steve Dukes 		IEEE SA </a:t>
            </a:r>
            <a:r>
              <a:rPr lang="en-US" sz="1600" dirty="0" err="1"/>
              <a:t>BoG</a:t>
            </a:r>
            <a:r>
              <a:rPr lang="en-US" sz="1600" dirty="0"/>
              <a:t> Member at Large 2021-2022 </a:t>
            </a:r>
          </a:p>
          <a:p>
            <a:pPr lvl="1"/>
            <a:r>
              <a:rPr lang="en-US" sz="1600" dirty="0"/>
              <a:t>Riccardo </a:t>
            </a:r>
            <a:r>
              <a:rPr lang="en-US" sz="1600" dirty="0" err="1"/>
              <a:t>Mariani</a:t>
            </a:r>
            <a:r>
              <a:rPr lang="en-US" sz="1600" dirty="0"/>
              <a:t> 	IEEE Computer Society 1</a:t>
            </a:r>
            <a:r>
              <a:rPr lang="en-US" sz="1600" baseline="30000" dirty="0"/>
              <a:t>st</a:t>
            </a:r>
            <a:r>
              <a:rPr lang="en-US" sz="1600" dirty="0"/>
              <a:t> Vice President 2021</a:t>
            </a:r>
          </a:p>
          <a:p>
            <a:pPr lvl="1"/>
            <a:r>
              <a:rPr lang="en-US" sz="1600" dirty="0"/>
              <a:t>Fabrizio Lombardi 	IEEE Computer Society 2</a:t>
            </a:r>
            <a:r>
              <a:rPr lang="en-US" sz="1600" baseline="30000" dirty="0"/>
              <a:t>nd</a:t>
            </a:r>
            <a:r>
              <a:rPr lang="en-US" sz="1600" dirty="0"/>
              <a:t> Vice President 2021</a:t>
            </a:r>
            <a:br>
              <a:rPr lang="en-US" sz="1600" dirty="0"/>
            </a:br>
            <a:endParaRPr lang="en-US" sz="1600" dirty="0"/>
          </a:p>
          <a:p>
            <a:r>
              <a:rPr lang="en-US" sz="2000" dirty="0"/>
              <a:t>Thank you to all who voted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818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447800"/>
            <a:ext cx="10744200" cy="4114800"/>
          </a:xfrm>
        </p:spPr>
        <p:txBody>
          <a:bodyPr/>
          <a:lstStyle/>
          <a:p>
            <a:r>
              <a:rPr lang="en-US" sz="2400" dirty="0"/>
              <a:t>SA Standards Board resolutions September 2020</a:t>
            </a:r>
            <a:endParaRPr lang="en-US" sz="1400" dirty="0"/>
          </a:p>
          <a:p>
            <a:pPr lvl="1"/>
            <a:r>
              <a:rPr lang="en-US" sz="1400" dirty="0"/>
              <a:t>The SASB updated the Scope of the SASB Ad Hoc on Terminology: Identify a process for the review of any/all terminology recommended or suggested for potential deprecation by the SASB.</a:t>
            </a:r>
          </a:p>
          <a:p>
            <a:pPr lvl="1"/>
            <a:r>
              <a:rPr lang="en-US" sz="1400" dirty="0"/>
              <a:t>Ongoing oversight by SASB of the actions taken by the IEEE 802 LMSC in connection with the 802.11 </a:t>
            </a:r>
            <a:r>
              <a:rPr lang="en-US" sz="1400" dirty="0" err="1"/>
              <a:t>TGax</a:t>
            </a:r>
            <a:r>
              <a:rPr lang="en-US" sz="1400" dirty="0"/>
              <a:t> complaint until the project completes SA ballot.</a:t>
            </a:r>
            <a:endParaRPr lang="en-US" sz="1600" dirty="0"/>
          </a:p>
          <a:p>
            <a:r>
              <a:rPr lang="en-US" sz="2400" dirty="0"/>
              <a:t>Computer Society </a:t>
            </a:r>
            <a:r>
              <a:rPr lang="en-US" sz="2400" dirty="0" err="1"/>
              <a:t>BoG</a:t>
            </a:r>
            <a:r>
              <a:rPr lang="en-US" sz="2400" dirty="0"/>
              <a:t> &amp; SAB September 2020</a:t>
            </a:r>
          </a:p>
          <a:p>
            <a:pPr lvl="1"/>
            <a:r>
              <a:rPr lang="en-US" sz="1400" dirty="0"/>
              <a:t>Ongoing support of the 802.3 WG ERs applications to NFPA</a:t>
            </a:r>
          </a:p>
          <a:p>
            <a:pPr lvl="1"/>
            <a:r>
              <a:rPr lang="en-US" sz="1400" dirty="0"/>
              <a:t>Leadership of CS and SA meeting 16 November 2020 to discuss SA support of CS/802.3 WG External Representative applicants to NFPA</a:t>
            </a:r>
            <a:endParaRPr lang="en-US" sz="1600" dirty="0"/>
          </a:p>
          <a:p>
            <a:r>
              <a:rPr lang="en-US" sz="2400" dirty="0"/>
              <a:t>SA </a:t>
            </a:r>
            <a:r>
              <a:rPr lang="en-US" sz="2400" dirty="0" err="1"/>
              <a:t>BoG</a:t>
            </a:r>
            <a:r>
              <a:rPr lang="en-US" sz="2400" dirty="0"/>
              <a:t> resolutions August 2020</a:t>
            </a:r>
          </a:p>
          <a:p>
            <a:pPr lvl="1"/>
            <a:r>
              <a:rPr lang="en-US" sz="1400" dirty="0"/>
              <a:t>Industry Connections oversight moved to SA </a:t>
            </a:r>
            <a:r>
              <a:rPr lang="en-US" sz="1400" dirty="0" err="1"/>
              <a:t>BoG</a:t>
            </a:r>
            <a:r>
              <a:rPr lang="en-US" sz="1400" dirty="0"/>
              <a:t> from SASB</a:t>
            </a:r>
          </a:p>
          <a:p>
            <a:pPr lvl="1"/>
            <a:r>
              <a:rPr lang="en-US" sz="1400" dirty="0"/>
              <a:t>Approved the IEEE Public Policy Position Statement IEEE Standards Development Principles</a:t>
            </a:r>
          </a:p>
          <a:p>
            <a:pPr lvl="1"/>
            <a:r>
              <a:rPr lang="en-US" sz="1400" dirty="0"/>
              <a:t>Renewed IEEE Adherence to WTO’s Principles of Standardization</a:t>
            </a:r>
          </a:p>
          <a:p>
            <a:pPr lvl="1"/>
            <a:r>
              <a:rPr lang="en-US" sz="1400" dirty="0"/>
              <a:t>Approved revised to the SA Operations Manual, e.g. RAC reports to SMDC instead of </a:t>
            </a:r>
            <a:r>
              <a:rPr lang="en-US" sz="1400" dirty="0" err="1"/>
              <a:t>BoG</a:t>
            </a:r>
            <a:endParaRPr lang="en-US" sz="1600" dirty="0"/>
          </a:p>
          <a:p>
            <a:r>
              <a:rPr lang="en-US" sz="2400" dirty="0"/>
              <a:t>IEEE Technical Activities and </a:t>
            </a:r>
            <a:r>
              <a:rPr lang="en-US" sz="2400" dirty="0" err="1"/>
              <a:t>BoD</a:t>
            </a:r>
            <a:r>
              <a:rPr lang="en-US" sz="2400" dirty="0"/>
              <a:t> meetings November 2020</a:t>
            </a:r>
            <a:endParaRPr lang="en-US" sz="2800" dirty="0"/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Pending, scheduled to meet 9-23 November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56E78-B411-4A49-8A56-75D9C3D57C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1336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kern="0" dirty="0"/>
              <a:t>5.02 IEEE Boards updates</a:t>
            </a:r>
          </a:p>
        </p:txBody>
      </p:sp>
    </p:spTree>
    <p:extLst>
      <p:ext uri="{BB962C8B-B14F-4D97-AF65-F5344CB8AC3E}">
        <p14:creationId xmlns:p14="http://schemas.microsoft.com/office/powerpoint/2010/main" val="191789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B5D0C-A3CA-4015-90F1-B87437697A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05000" y="1752601"/>
            <a:ext cx="86106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Cumulative Project Authorization Approvals in 2020</a:t>
            </a: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b="1" dirty="0"/>
          </a:p>
          <a:p>
            <a:pPr lvl="0"/>
            <a:r>
              <a:rPr lang="en-US" b="1" dirty="0"/>
              <a:t>Nineteen IEEE 802 Projects have been approved by the SASB year-to-date</a:t>
            </a:r>
          </a:p>
          <a:p>
            <a:pPr lvl="0"/>
            <a:r>
              <a:rPr lang="en-US" dirty="0"/>
              <a:t>(one Corrigendum)</a:t>
            </a:r>
          </a:p>
          <a:p>
            <a:pPr lvl="0"/>
            <a:endParaRPr lang="en-US" b="1" dirty="0"/>
          </a:p>
          <a:p>
            <a:endParaRPr lang="en-US" sz="2400" b="1" u="sng" dirty="0"/>
          </a:p>
          <a:p>
            <a:endParaRPr lang="en-US" sz="2400" b="1" u="sng" dirty="0"/>
          </a:p>
          <a:p>
            <a:r>
              <a:rPr lang="en-US" sz="2400" u="sng" dirty="0"/>
              <a:t>Cumulative Standards Ratifications in 2020</a:t>
            </a:r>
          </a:p>
          <a:p>
            <a:endParaRPr lang="en-US" b="1" dirty="0"/>
          </a:p>
          <a:p>
            <a:pPr lvl="0"/>
            <a:r>
              <a:rPr lang="en-US" b="1" dirty="0"/>
              <a:t>Sixteen IEEE 802 Standards have been ratified by the SASB year-to-date</a:t>
            </a:r>
          </a:p>
          <a:p>
            <a:pPr lvl="0"/>
            <a:r>
              <a:rPr lang="en-US" dirty="0"/>
              <a:t>(one Corrigendum)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5.03 SA Standards Board Actions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A0207-7A54-48DC-BD5F-14CCF73675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5.04</a:t>
            </a:r>
            <a:br>
              <a:rPr lang="en-US" sz="4000" dirty="0"/>
            </a:br>
            <a:r>
              <a:rPr lang="en-US" sz="4000" dirty="0"/>
              <a:t> LMSC Email Ballot Recap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8382000" cy="4114800"/>
          </a:xfrm>
        </p:spPr>
        <p:txBody>
          <a:bodyPr/>
          <a:lstStyle/>
          <a:p>
            <a:pPr eaLnBrk="1" hangingPunct="1">
              <a:buNone/>
              <a:tabLst>
                <a:tab pos="1141413" algn="l"/>
              </a:tabLst>
            </a:pPr>
            <a:r>
              <a:rPr lang="en-US" sz="1600" dirty="0"/>
              <a:t>	</a:t>
            </a:r>
            <a:r>
              <a:rPr lang="en-US" sz="1600" u="sng" dirty="0"/>
              <a:t>open date	          topic			yes/no/abs/</a:t>
            </a:r>
            <a:r>
              <a:rPr lang="en-US" sz="1600" u="sng" dirty="0" err="1"/>
              <a:t>dnv</a:t>
            </a:r>
            <a:r>
              <a:rPr lang="en-US" sz="1600" u="sng" dirty="0"/>
              <a:t>*	result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13JUL	Approve Electronic Nov Plenary	09/00/00/04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18AUG	Approve FrameMaker license funding	07/02/02/02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18AUG	Approve Nov Plenary Rules suspension	11/00/00/02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22OCT	Approve 802 ex-</a:t>
            </a:r>
            <a:r>
              <a:rPr lang="en-US" sz="1600" dirty="0" err="1"/>
              <a:t>parte</a:t>
            </a:r>
            <a:r>
              <a:rPr lang="en-US" sz="1600" dirty="0"/>
              <a:t> to FCC on DSRC	09/00/00/04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endParaRPr lang="en-US" sz="1600" dirty="0"/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endParaRPr lang="en-US" sz="1600" dirty="0"/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endParaRPr lang="en-US" sz="1600" dirty="0"/>
          </a:p>
          <a:p>
            <a:pPr marL="0" indent="0" eaLnBrk="1" hangingPunct="1">
              <a:buNone/>
              <a:tabLst>
                <a:tab pos="1141413" algn="l"/>
              </a:tabLst>
            </a:pPr>
            <a:r>
              <a:rPr lang="en-US" sz="1600" dirty="0"/>
              <a:t>* 802 chair is counted as DNV unless his vote is required</a:t>
            </a:r>
          </a:p>
          <a:p>
            <a:pPr marL="0" indent="0" eaLnBrk="1" hangingPunct="1">
              <a:buNone/>
            </a:pPr>
            <a:endParaRPr lang="en-US" sz="1600" dirty="0"/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14177"/>
            <a:ext cx="7772400" cy="1143000"/>
          </a:xfrm>
        </p:spPr>
        <p:txBody>
          <a:bodyPr/>
          <a:lstStyle/>
          <a:p>
            <a:r>
              <a:rPr lang="en-US" dirty="0"/>
              <a:t>5.05 EC Affiliation Update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462E6A-084D-4450-8167-8F85C3055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84890"/>
              </p:ext>
            </p:extLst>
          </p:nvPr>
        </p:nvGraphicFramePr>
        <p:xfrm>
          <a:off x="1066800" y="990600"/>
          <a:ext cx="9982200" cy="489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1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7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IEEE 802 Executive Committee Members</a:t>
                      </a:r>
                      <a:endParaRPr lang="en-US" sz="1600" b="1" i="0" u="none" strike="noStrike" dirty="0">
                        <a:solidFill>
                          <a:srgbClr val="55AA8F"/>
                        </a:solidFill>
                        <a:effectLst/>
                        <a:latin typeface="+mj-lt"/>
                      </a:endParaRPr>
                    </a:p>
                  </a:txBody>
                  <a:tcPr marL="100584" marR="100584" marT="908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Position</a:t>
                      </a:r>
                      <a:endParaRPr lang="en-US" sz="1200" b="1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Name</a:t>
                      </a:r>
                      <a:endParaRPr lang="en-US" sz="1200" b="1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Affiliation</a:t>
                      </a:r>
                      <a:endParaRPr lang="en-US" sz="1200" b="1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Chair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Paul Nikolich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Self,  HPE, Huawei,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Itron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, YAS BBV</a:t>
                      </a:r>
                      <a:endParaRPr lang="en-US" sz="1200" u="none" strike="noStrike" baseline="0" dirty="0"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Origin Wireless, </a:t>
                      </a:r>
                      <a:r>
                        <a:rPr lang="en-US" sz="1200" u="none" strike="noStrike" baseline="0" dirty="0" err="1">
                          <a:effectLst/>
                          <a:latin typeface="+mj-lt"/>
                        </a:rPr>
                        <a:t>Wyebot</a:t>
                      </a:r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1200" u="none" strike="noStrike" baseline="0" dirty="0" err="1">
                          <a:effectLst/>
                          <a:latin typeface="+mj-lt"/>
                        </a:rPr>
                        <a:t>octoScope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First Vice Chair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James P. K.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Gilb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General Atomics Aeronautical Systems, Inc., Univ of San Diego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Second Vice Chair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Roger Marks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effectLst/>
                          <a:latin typeface="+mj-lt"/>
                        </a:rPr>
                        <a:t>EthAirNet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 Associates, Huawei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Treasurer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George Zimmerman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CME Consulting, Analog Devices, Marvell, Cisco Systems, CommScope, Sen </a:t>
                      </a:r>
                      <a:r>
                        <a:rPr lang="en-US" sz="1200" b="0" i="0" u="none" strike="noStrike" dirty="0" err="1">
                          <a:effectLst/>
                          <a:latin typeface="+mj-lt"/>
                        </a:rPr>
                        <a:t>Tekse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 LLC 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Recording Secretary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John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D'Ambrosia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effectLst/>
                          <a:latin typeface="+mj-lt"/>
                        </a:rPr>
                        <a:t>Futurewei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, a U.S. subsidiary of Huawei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Executive Secretary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Jon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Rosdahl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Qualcomm</a:t>
                      </a:r>
                      <a:r>
                        <a:rPr lang="en-US" sz="1200" b="0" i="0" u="none" strike="noStrike" baseline="0" dirty="0">
                          <a:effectLst/>
                          <a:latin typeface="+mj-lt"/>
                        </a:rPr>
                        <a:t> Technologies, Inc.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P802.1 High Level Interface (HILI)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Glenn Parsons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Ericsson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P802.3 Ethernet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David Law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Hewlett Packard Enterprise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P802.11 Wireless Local Area Network (WLAN)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Dorothy Stanley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Hewlett Packard Enterprise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P802.15 Wireless Specialty Networks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Pat Kinney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Kinney Consulting, LLC.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P802.18 Radio Regulatory TAG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Jay Holcomb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effectLst/>
                          <a:latin typeface="+mj-lt"/>
                        </a:rPr>
                        <a:t>Itron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 Inc.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P802.19 Wireless Coexistence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Steve Shellhammer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Qualcomm</a:t>
                      </a:r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 Technologies, 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Inc.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P802.24 Vertical</a:t>
                      </a:r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 Network Applications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TAG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Tim</a:t>
                      </a:r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Godfrey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Electric Power Research Institute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Member Emeritus</a:t>
                      </a:r>
                    </a:p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Member Emeritus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Geoff Thompson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Clint Chaplin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Self,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GraCaSI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Standards Advisors</a:t>
                      </a:r>
                    </a:p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Self, Samsung Research America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endParaRPr lang="en-US" sz="120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57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Hibernating Working Groups</a:t>
                      </a:r>
                      <a:endParaRPr lang="en-US" sz="1600" b="1" i="0" u="none" strike="noStrike" dirty="0">
                        <a:solidFill>
                          <a:srgbClr val="55AA8F"/>
                        </a:solidFill>
                        <a:effectLst/>
                        <a:latin typeface="+mj-lt"/>
                      </a:endParaRPr>
                    </a:p>
                  </a:txBody>
                  <a:tcPr marL="100584" marR="100584" marT="908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P802.16 Broadband Wireless Access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Roger Marks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EthAirNet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Associates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P802.21 Media-independent Handover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Subir Das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 err="1">
                          <a:effectLst/>
                          <a:latin typeface="+mj-lt"/>
                        </a:rPr>
                        <a:t>Perspecta</a:t>
                      </a:r>
                      <a:r>
                        <a:rPr lang="en-US" sz="1200" b="0" i="0" u="none" strike="noStrike" baseline="0" dirty="0">
                          <a:effectLst/>
                          <a:latin typeface="+mj-lt"/>
                        </a:rPr>
                        <a:t> Labs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P802.22 Wireless Regional Area Networks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Apurva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Mody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A5 Systems,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AiRANACULUS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, White Space Alliance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2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r>
              <a:rPr lang="en-US" dirty="0"/>
              <a:t>5.05 EC Affiliation Update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affiliation among EC members from previous slide?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E4A3D-AB95-4B4A-84C7-234C77122C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2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634C9-9B8D-4F3A-BA54-F468EE4672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5.06 Drafts to SA Ballot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1600" dirty="0"/>
              <a:t>802.01: P802.1Qrev (conditional)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802.03: P802.3cp, P802.3cv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802.11: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802.15: none, but may have up to 3 ready this session 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802.19: none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16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14AEC-809A-4985-B262-84775D5738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5.07 Drafts to </a:t>
            </a:r>
            <a:r>
              <a:rPr lang="en-US" dirty="0" err="1"/>
              <a:t>RevCom</a:t>
            </a:r>
            <a:endParaRPr lang="en-US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1600" dirty="0"/>
              <a:t>802.01: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802.03: (for 01DEC 802 EC approval) P802.3cr, P802.3cu 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802.11: possible Conditional Approval for P802.11ax, P802.11ay and P802.11ba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802.15: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802.19: none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79634C9-9B8D-4F3A-BA54-F468EE4672C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5.08 Draft Documents </a:t>
            </a:r>
            <a:br>
              <a:rPr lang="en-US" dirty="0"/>
            </a:br>
            <a:r>
              <a:rPr lang="en-US" dirty="0"/>
              <a:t>for EC to consider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802.EC: </a:t>
            </a:r>
            <a:r>
              <a:rPr lang="en-US" sz="1600" kern="0" dirty="0" err="1"/>
              <a:t>tbd</a:t>
            </a:r>
            <a:endParaRPr lang="en-US" sz="1600" kern="0" dirty="0"/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802.01: YANG press release, liaison letters - withdrawal of 802.1D (to ITU-T, ISO, 3GPP, IETF, MEF, </a:t>
            </a:r>
            <a:r>
              <a:rPr lang="en-US" sz="1600" kern="0" dirty="0" err="1"/>
              <a:t>CableLabs</a:t>
            </a:r>
            <a:r>
              <a:rPr lang="en-US" sz="1600" kern="0" dirty="0"/>
              <a:t>, …)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802.03: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802.11: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802.15: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802.18: none 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802.19: none</a:t>
            </a: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802.24: </a:t>
            </a:r>
            <a:r>
              <a:rPr lang="en-US" sz="1600" kern="0" dirty="0" err="1"/>
              <a:t>tbd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802/JTC1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802/ITU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802/IETF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802/Wireless Chairs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 Public Visibility Standing Committee: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2026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Participant behavior in IEEE-SA activities is guided</a:t>
            </a:r>
            <a:br>
              <a:rPr lang="en-US" dirty="0"/>
            </a:br>
            <a:r>
              <a:rPr lang="en-US" dirty="0"/>
              <a:t>by the IEEE Codes of Ethics &amp;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participants in IEEE-SA activities are expected to adhere to the core principles underlying the: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2"/>
              </a:rPr>
              <a:t>IEEE Code of Ethics</a:t>
            </a:r>
            <a:endParaRPr lang="en-US" sz="13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3"/>
              </a:rPr>
              <a:t>IEEE Code of Conduct</a:t>
            </a: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core principles of the IEEE Codes of Ethics &amp; Conduct are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Uphold the highest standards of integrity, responsible behavior, and ethical and professional conduct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Treat people fairly and with respect, to not engage in harassment, discrimination, or retaliation, and to protect people's privacy.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Avoid injuring others, their property, reputation, or employment by false or malicious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most recent versions of these Codes are available 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4"/>
              </a:rPr>
              <a:t>http://www.ieee.org/about/corporate/governance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2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 dirty="0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0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5C3D3-DD34-4FB6-9F0B-F1D195A2370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5.09 Draft PARs to </a:t>
            </a:r>
            <a:r>
              <a:rPr lang="en-US" dirty="0" err="1"/>
              <a:t>NesCom</a:t>
            </a:r>
            <a:endParaRPr lang="en-US" dirty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10515600" cy="4114800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P802.1DP Standard: Time-Sensitive Networking Profile for Aerospace Onboard Ethernet Communications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P802.11bh Amendment: Enhanced service with randomized MAC addresses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P802.11bi Amendment: Enhanced service with Data Privacy Protection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P802.15.4aa Amendment: Japanese Rate Extension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P802.16t PAR Modification - Fixed and Mobile Wireless Access in Narrowband Channels</a:t>
            </a:r>
            <a:br>
              <a:rPr lang="en-US" sz="1800" dirty="0"/>
            </a:b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48 hour maintenance policy PARs</a:t>
            </a:r>
          </a:p>
          <a:p>
            <a:pPr lvl="1">
              <a:buFont typeface="+mj-lt"/>
              <a:buAutoNum type="arabicPeriod"/>
            </a:pPr>
            <a:r>
              <a:rPr lang="en-US" sz="1400" dirty="0"/>
              <a:t>P802.1AS/</a:t>
            </a:r>
            <a:r>
              <a:rPr lang="en-US" sz="1400" dirty="0" err="1"/>
              <a:t>cor</a:t>
            </a:r>
            <a:r>
              <a:rPr lang="en-US" sz="1400" dirty="0"/>
              <a:t> (anticipated)</a:t>
            </a:r>
          </a:p>
          <a:p>
            <a:pPr lvl="1">
              <a:buFont typeface="+mj-lt"/>
              <a:buAutoNum type="arabicPeriod"/>
            </a:pPr>
            <a:r>
              <a:rPr lang="en-US" sz="1400" dirty="0"/>
              <a:t>P802.11REVme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PAR withdrawal requests: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none </a:t>
            </a:r>
            <a:endParaRPr lang="en-US" sz="3600" dirty="0"/>
          </a:p>
          <a:p>
            <a:pPr eaLnBrk="1" hangingPunct="1">
              <a:buFont typeface="+mj-lt"/>
              <a:buAutoNum type="arabicPeriod"/>
            </a:pP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r>
              <a:rPr lang="en-US" dirty="0"/>
              <a:t>5.10 Pre-PAR activity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109491"/>
              </p:ext>
            </p:extLst>
          </p:nvPr>
        </p:nvGraphicFramePr>
        <p:xfrm>
          <a:off x="914400" y="990601"/>
          <a:ext cx="10515600" cy="540329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3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ICAID: IEEE 802 network enhancements for the next decade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Working with SA on joint development agreement with SAE for P802.1DP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2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- 802.3 Beyond 400 Gb/s Ethernet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ICAID: </a:t>
                      </a:r>
                      <a:r>
                        <a:rPr lang="en-US" sz="1600" baseline="0" dirty="0"/>
                        <a:t>New Ethernet Applications ad hoc (beyond 400G Ethernet)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3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Standing Committees</a:t>
                      </a:r>
                    </a:p>
                    <a:p>
                      <a:pPr marL="233363" marR="0" lvl="1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Advanced Access Network Interface (AANI)</a:t>
                      </a:r>
                    </a:p>
                    <a:p>
                      <a:pPr marL="233363" marR="0" lvl="1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Wireless Next Generation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Random and Changing MAC Address SG renewal (MAC Address and privacy topics)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02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Interest Groups: Link Dependability</a:t>
                      </a:r>
                      <a:br>
                        <a:rPr lang="en-US" sz="16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Standing Committee: IETF/6,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TeraHertz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, Maintenance.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36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75488"/>
              </p:ext>
            </p:extLst>
          </p:nvPr>
        </p:nvGraphicFramePr>
        <p:xfrm>
          <a:off x="914400" y="1981200"/>
          <a:ext cx="10363200" cy="1899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17601">
                  <a:extLst>
                    <a:ext uri="{9D8B030D-6E8A-4147-A177-3AD203B41FA5}">
                      <a16:colId xmlns:a16="http://schemas.microsoft.com/office/drawing/2014/main" val="4270207754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603295769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349136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  <a:p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83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dirty="0"/>
                        <a:t>none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dirty="0"/>
                        <a:t>none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27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dirty="0" err="1"/>
                        <a:t>tbd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dirty="0" err="1"/>
                        <a:t>tbd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69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ECSG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37724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5.10 Pre-PAR activity</a:t>
            </a:r>
          </a:p>
        </p:txBody>
      </p:sp>
    </p:spTree>
    <p:extLst>
      <p:ext uri="{BB962C8B-B14F-4D97-AF65-F5344CB8AC3E}">
        <p14:creationId xmlns:p14="http://schemas.microsoft.com/office/powerpoint/2010/main" val="300127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610600" cy="5181600"/>
          </a:xfrm>
        </p:spPr>
        <p:txBody>
          <a:bodyPr/>
          <a:lstStyle/>
          <a:p>
            <a:r>
              <a:rPr lang="en-US" sz="2400" dirty="0"/>
              <a:t>Review Recording Secretary’s list of Open Action Items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5.11 EC Action Item recap</a:t>
            </a:r>
          </a:p>
        </p:txBody>
      </p:sp>
    </p:spTree>
    <p:extLst>
      <p:ext uri="{BB962C8B-B14F-4D97-AF65-F5344CB8AC3E}">
        <p14:creationId xmlns:p14="http://schemas.microsoft.com/office/powerpoint/2010/main" val="237793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BFD41-4FBB-4B2A-B8EA-25FA07AA2DC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5.12 Identify 802 Task Force Topics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305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802 Task Force Electronic Meeting scheduled for </a:t>
            </a:r>
            <a:br>
              <a:rPr lang="en-US" sz="2000" dirty="0"/>
            </a:br>
            <a:r>
              <a:rPr lang="en-US" sz="2000" dirty="0"/>
              <a:t>Monday 21 December 2020 2-3pm ET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Draft Agenda</a:t>
            </a:r>
            <a:endParaRPr lang="en-US" sz="2400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400" dirty="0"/>
              <a:t>Open portion of meeting:</a:t>
            </a:r>
            <a:endParaRPr lang="en-US" sz="1600" dirty="0">
              <a:solidFill>
                <a:schemeClr val="tx2"/>
              </a:solidFill>
            </a:endParaRP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IEEE SA tools update &amp; discussion</a:t>
            </a:r>
          </a:p>
          <a:p>
            <a:pPr marL="1657350" lvl="3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Remote meeting tools: web conferencing, remote voting, etc.</a:t>
            </a:r>
          </a:p>
          <a:p>
            <a:pPr marL="1657350" lvl="3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Mentor replacement investigation – status update</a:t>
            </a:r>
          </a:p>
          <a:p>
            <a:pPr marL="1657350" lvl="3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SA to potentially fund FrameMaker licenses – status update</a:t>
            </a:r>
            <a:endParaRPr lang="en-US" sz="1200" dirty="0">
              <a:solidFill>
                <a:schemeClr val="tx2"/>
              </a:solidFill>
            </a:endParaRP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Schedule 2021 meetings (possibly 29MAR, 21JUN, 27SEP, 13DEC)</a:t>
            </a: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Possible item from Public Visibility Standing Committee</a:t>
            </a: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Any other business, 5 min, all?</a:t>
            </a: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Action item review, 5 min, </a:t>
            </a:r>
            <a:r>
              <a:rPr lang="en-US" sz="1600" dirty="0" err="1">
                <a:solidFill>
                  <a:schemeClr val="tx2"/>
                </a:solidFill>
              </a:rPr>
              <a:t>Nikolich</a:t>
            </a:r>
            <a:endParaRPr lang="en-US" sz="2000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Closed portion of meeting: </a:t>
            </a: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</a:rPr>
              <a:t>None at this time </a:t>
            </a:r>
            <a:endParaRPr lang="en-US" sz="2000" dirty="0"/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Adjourn</a:t>
            </a:r>
            <a:endParaRPr lang="en-US" sz="1600" dirty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n-US" sz="1600" dirty="0"/>
          </a:p>
          <a:p>
            <a:pPr lvl="2" eaLnBrk="1" hangingPunct="1">
              <a:defRPr/>
            </a:pPr>
            <a:endParaRPr lang="en-US" sz="2000" dirty="0"/>
          </a:p>
          <a:p>
            <a:pPr lvl="2" eaLnBrk="1" hangingPunct="1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4434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91D-10B7-4ED3-A051-1D6710D95B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End of Opening EC Meeting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685803"/>
            <a:ext cx="7999414" cy="1065213"/>
          </a:xfrm>
        </p:spPr>
        <p:txBody>
          <a:bodyPr/>
          <a:lstStyle/>
          <a:p>
            <a:r>
              <a:rPr lang="en-US" dirty="0"/>
              <a:t>3.0 Participants in the IEEE-SA “individual process” shall</a:t>
            </a:r>
            <a:br>
              <a:rPr lang="en-US" dirty="0"/>
            </a:br>
            <a:r>
              <a:rPr lang="en-US" dirty="0"/>
              <a:t>act independently of others, including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The </a:t>
            </a:r>
            <a:r>
              <a:rPr lang="en-US" sz="1500" dirty="0">
                <a:hlinkClick r:id="rId2"/>
              </a:rPr>
              <a:t>IEEE-SA Standards Board Bylaws </a:t>
            </a:r>
            <a:r>
              <a:rPr lang="en-US" sz="1500" dirty="0"/>
              <a:t>require that “participants in the IEEE standards development individual process shall act based on their qualifications and experience”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This means participants: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Shall act &amp; vote </a:t>
            </a:r>
            <a:r>
              <a:rPr lang="en-US" sz="1350" dirty="0"/>
              <a:t>based on their personal &amp; independent opinions derived from their expertise, knowledge, and qualifications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act or vote </a:t>
            </a:r>
            <a:r>
              <a:rPr lang="en-US" sz="1350" dirty="0"/>
              <a:t>based on any obligation to or any direction from any other person or organization, including an employer or client, regardless of any external commitments, agreements, contracts, or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direct </a:t>
            </a:r>
            <a:r>
              <a:rPr lang="en-US" sz="1350" dirty="0"/>
              <a:t>the actions or votes of other participants or retaliate against other participants for fulfilling their responsibility to act &amp; vote based on their personal &amp; independently developed opinions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By participating in standards activities using the “</a:t>
            </a:r>
            <a:r>
              <a:rPr lang="en-US" sz="1500" i="1" dirty="0"/>
              <a:t>individual process</a:t>
            </a:r>
            <a:r>
              <a:rPr lang="en-US" sz="1500" dirty="0"/>
              <a:t>”, you are deemed to accept these requirements; if you are unable to satisfy these requirements then you shall immediately cease any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3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7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IEEE-SA standards activities shall allow the fair &amp;</a:t>
            </a:r>
            <a:br>
              <a:rPr lang="en-US" dirty="0"/>
            </a:br>
            <a:r>
              <a:rPr lang="en-US" dirty="0"/>
              <a:t>equitable consideration of all viewpoints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IEEE-SA Standards Board Bylaws </a:t>
            </a:r>
            <a:r>
              <a:rPr lang="en-US" dirty="0"/>
              <a:t>(clause 5.2.1.3) specifies that “</a:t>
            </a:r>
            <a:r>
              <a:rPr lang="en-US" i="1" dirty="0"/>
              <a:t>the standards development process shall not be dominated by any single interest category, individual, or organization</a:t>
            </a:r>
            <a:r>
              <a:rPr lang="en-US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This means no participant may exercise “</a:t>
            </a:r>
            <a:r>
              <a:rPr lang="en-US" sz="1350" i="1" dirty="0"/>
              <a:t>authority, leadership, or influence by reason of superior leverage, strength, or representation to the exclusion of fair and equitable consideration of other viewpoints</a:t>
            </a:r>
            <a:r>
              <a:rPr lang="en-US" sz="1350" dirty="0"/>
              <a:t>” or “</a:t>
            </a:r>
            <a:r>
              <a:rPr lang="en-US" sz="1350" i="1" dirty="0"/>
              <a:t>to hinder the progress of the standards development activity</a:t>
            </a:r>
            <a:r>
              <a:rPr lang="en-US" sz="135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rule applies equally to those participating in a standards development project and to that project’s leadership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person who reasonably suspects that dominance is occurring in a standards development project is encouraged to bring the issue to the attention of the Standards Committee or the project’s IEEE-SA Program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4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54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0D808-C12B-42EF-9B57-97A94A12D1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4.00 IEEE Staff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10439400" cy="1905000"/>
          </a:xfrm>
        </p:spPr>
        <p:txBody>
          <a:bodyPr/>
          <a:lstStyle/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r>
              <a:rPr lang="en-US" sz="1800" dirty="0"/>
              <a:t>Michelle Turner	role: 802 lead editorial support</a:t>
            </a:r>
            <a:br>
              <a:rPr lang="en-US" sz="1800" dirty="0"/>
            </a:br>
            <a:r>
              <a:rPr lang="en-US" sz="1800" dirty="0"/>
              <a:t>	title: Managing Editor, Content Production Management</a:t>
            </a:r>
            <a:br>
              <a:rPr lang="en-US" sz="1800" dirty="0"/>
            </a:br>
            <a:endParaRPr lang="en-US" sz="18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r>
              <a:rPr lang="en-US" sz="1800" dirty="0"/>
              <a:t>Jodi </a:t>
            </a:r>
            <a:r>
              <a:rPr lang="en-US" sz="1800" dirty="0" err="1"/>
              <a:t>Haasz</a:t>
            </a:r>
            <a:r>
              <a:rPr lang="en-US" sz="1800" dirty="0"/>
              <a:t>	role: 802 support</a:t>
            </a:r>
            <a:br>
              <a:rPr lang="en-US" sz="1800" dirty="0"/>
            </a:br>
            <a:r>
              <a:rPr lang="en-US" sz="1800" dirty="0"/>
              <a:t>	supports: dot01, dot03, dot24, dot16 groups</a:t>
            </a:r>
            <a:br>
              <a:rPr lang="en-US" sz="1800" dirty="0"/>
            </a:br>
            <a:r>
              <a:rPr lang="en-US" sz="1800" dirty="0"/>
              <a:t>	title: Operational Program Management Manager</a:t>
            </a:r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18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r>
              <a:rPr lang="en-US" sz="1800" dirty="0"/>
              <a:t>Jonathan Goldberg (on leave) role: 802 lead</a:t>
            </a:r>
            <a:br>
              <a:rPr lang="en-US" sz="1800" dirty="0"/>
            </a:br>
            <a:r>
              <a:rPr lang="en-US" sz="1800" dirty="0"/>
              <a:t>	supports dot11, dot15, dot18, dot19, dot21, dot22 groups</a:t>
            </a:r>
            <a:br>
              <a:rPr lang="en-US" sz="1800" dirty="0"/>
            </a:br>
            <a:r>
              <a:rPr lang="en-US" sz="1800" dirty="0"/>
              <a:t>	title: Operational Program Management Manager</a:t>
            </a:r>
            <a:br>
              <a:rPr lang="en-US" sz="1800" dirty="0"/>
            </a:br>
            <a:br>
              <a:rPr lang="en-US" sz="1800" dirty="0"/>
            </a:br>
            <a:r>
              <a:rPr lang="en-US" sz="1400" dirty="0"/>
              <a:t>NOTE: </a:t>
            </a:r>
            <a:br>
              <a:rPr lang="en-US" sz="1400" dirty="0"/>
            </a:br>
            <a:r>
              <a:rPr lang="en-US" sz="1400" dirty="0"/>
              <a:t>Jonathan Goldberg is on family leave this session, Jodi </a:t>
            </a:r>
            <a:r>
              <a:rPr lang="en-US" sz="1400" dirty="0" err="1"/>
              <a:t>Haasz</a:t>
            </a:r>
            <a:r>
              <a:rPr lang="en-US" sz="1400" dirty="0"/>
              <a:t> is picking up his responsibilities while he is out along with additional SA staff as required: </a:t>
            </a:r>
            <a:br>
              <a:rPr lang="en-US" sz="1400" dirty="0"/>
            </a:br>
            <a:r>
              <a:rPr lang="en-US" sz="1400" dirty="0"/>
              <a:t>Christy Bahn - Program Manager, Soo Kim - Manager, Operational Program Management, Erin Morales - Director, Operational Program Management, Pat </a:t>
            </a:r>
            <a:r>
              <a:rPr lang="en-US" sz="1400" dirty="0" err="1"/>
              <a:t>Roder</a:t>
            </a:r>
            <a:r>
              <a:rPr lang="en-US" sz="1400" dirty="0"/>
              <a:t> - Senior Program Manager, Jennifer </a:t>
            </a:r>
            <a:r>
              <a:rPr lang="en-US" sz="1400" dirty="0" err="1"/>
              <a:t>Santulli</a:t>
            </a:r>
            <a:r>
              <a:rPr lang="en-US" sz="1400" dirty="0"/>
              <a:t> - Program Manager, Tom Thompson - Program Manager, Malia Zaman - Senior Program Manager</a:t>
            </a:r>
            <a:endParaRPr lang="en-US" sz="1800" dirty="0"/>
          </a:p>
          <a:p>
            <a:pPr marL="0" indent="0" defTabSz="1371600" eaLnBrk="1" hangingPunct="1">
              <a:lnSpc>
                <a:spcPct val="80000"/>
              </a:lnSpc>
              <a:buNone/>
              <a:tabLst>
                <a:tab pos="2228850" algn="l"/>
                <a:tab pos="6862763" algn="l"/>
              </a:tabLst>
            </a:pPr>
            <a:endParaRPr lang="en-US" sz="18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18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97FA-4349-4FFA-8969-F3DDF5B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0"/>
            <a:ext cx="10363200" cy="1143000"/>
          </a:xfrm>
        </p:spPr>
        <p:txBody>
          <a:bodyPr/>
          <a:lstStyle/>
          <a:p>
            <a:r>
              <a:rPr lang="en-US" dirty="0"/>
              <a:t>5.01 Chair’s Announcements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5EFF-860A-43B9-8CAA-487FCCB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947416-8B1E-4D20-BAA1-FD27552CF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6100" y="952500"/>
            <a:ext cx="6299200" cy="4953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A422E-2AFD-4A0A-A049-B96C4F6B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500DD-2305-4784-BBFB-2A35E60AE571}"/>
              </a:ext>
            </a:extLst>
          </p:cNvPr>
          <p:cNvSpPr txBox="1"/>
          <p:nvPr/>
        </p:nvSpPr>
        <p:spPr>
          <a:xfrm>
            <a:off x="533400" y="1295400"/>
            <a:ext cx="392502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IEEE Computer Society plaque</a:t>
            </a:r>
          </a:p>
          <a:p>
            <a:pPr algn="ctr"/>
            <a:r>
              <a:rPr lang="en-US" dirty="0"/>
              <a:t>in recognition of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IEEE 802 LMSC’s</a:t>
            </a:r>
          </a:p>
          <a:p>
            <a:pPr algn="ctr"/>
            <a:r>
              <a:rPr lang="en-US" dirty="0"/>
              <a:t>40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</p:txBody>
      </p:sp>
    </p:spTree>
    <p:extLst>
      <p:ext uri="{BB962C8B-B14F-4D97-AF65-F5344CB8AC3E}">
        <p14:creationId xmlns:p14="http://schemas.microsoft.com/office/powerpoint/2010/main" val="191657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84E85A-62F0-4808-B65D-CEFC10437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2375" y="1171575"/>
            <a:ext cx="6324600" cy="47434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D7B36-3ABE-4918-933A-4B15587A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EEF50-C99F-4DCA-90A2-CD0853BD5B7A}"/>
              </a:ext>
            </a:extLst>
          </p:cNvPr>
          <p:cNvSpPr txBox="1"/>
          <p:nvPr/>
        </p:nvSpPr>
        <p:spPr>
          <a:xfrm>
            <a:off x="457201" y="1295400"/>
            <a:ext cx="4007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IEEE Standards Association plaque</a:t>
            </a:r>
          </a:p>
          <a:p>
            <a:pPr algn="ctr"/>
            <a:r>
              <a:rPr lang="en-US" dirty="0"/>
              <a:t>in recognition of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IEEE 802 LMSC’s</a:t>
            </a:r>
          </a:p>
          <a:p>
            <a:pPr algn="ctr"/>
            <a:r>
              <a:rPr lang="en-US" dirty="0"/>
              <a:t>40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</p:txBody>
      </p:sp>
    </p:spTree>
    <p:extLst>
      <p:ext uri="{BB962C8B-B14F-4D97-AF65-F5344CB8AC3E}">
        <p14:creationId xmlns:p14="http://schemas.microsoft.com/office/powerpoint/2010/main" val="374693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5.01 Chair’s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9829800" cy="4114800"/>
          </a:xfrm>
        </p:spPr>
        <p:txBody>
          <a:bodyPr/>
          <a:lstStyle/>
          <a:p>
            <a:r>
              <a:rPr lang="en-US" sz="2400" dirty="0"/>
              <a:t>Reminders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Reminder #1: Use IMAT to log your attendance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Reminder #2: Interim EC meeting scheduled for 01 December 1-3PM ET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Reminder #3: 802 EC to review Standing Committee Charters at the closing plenary meeting.</a:t>
            </a:r>
            <a:br>
              <a:rPr lang="en-US" sz="1600" dirty="0"/>
            </a:br>
            <a:endParaRPr lang="en-US" sz="1600" dirty="0"/>
          </a:p>
          <a:p>
            <a:pPr marL="457200" lvl="1" indent="0">
              <a:buNone/>
            </a:pPr>
            <a:br>
              <a:rPr lang="en-US" sz="1600" dirty="0"/>
            </a:br>
            <a:br>
              <a:rPr lang="en-US" sz="1600" dirty="0"/>
            </a:b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837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B0F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234528</TotalTime>
  <Words>1861</Words>
  <Application>Microsoft Office PowerPoint</Application>
  <PresentationFormat>Widescreen</PresentationFormat>
  <Paragraphs>284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Lucida Grande</vt:lpstr>
      <vt:lpstr>Times New Roman</vt:lpstr>
      <vt:lpstr>Default Design</vt:lpstr>
      <vt:lpstr>Office Theme</vt:lpstr>
      <vt:lpstr>IEEE 802 LMSC   30 Oct 2020 to 13 Nov 2020  125th Plenary Session (2nd electronic Plenary Session)  </vt:lpstr>
      <vt:lpstr>3.0 Participant behavior in IEEE-SA activities is guided by the IEEE Codes of Ethics &amp; Conduct</vt:lpstr>
      <vt:lpstr>3.0 Participants in the IEEE-SA “individual process” shall act independently of others, including employers</vt:lpstr>
      <vt:lpstr>3.0 IEEE-SA standards activities shall allow the fair &amp; equitable consideration of all viewpoints</vt:lpstr>
      <vt:lpstr>4.00 IEEE Staff</vt:lpstr>
      <vt:lpstr>5.01 Chair’s Announcements</vt:lpstr>
      <vt:lpstr>PowerPoint Presentation</vt:lpstr>
      <vt:lpstr>PowerPoint Presentation</vt:lpstr>
      <vt:lpstr>5.01 Chair’s Announcements</vt:lpstr>
      <vt:lpstr>5.01 Chair’s Announcements EC/WG/TAG meetings for the plenary</vt:lpstr>
      <vt:lpstr>5.01 Chair’s Announcments</vt:lpstr>
      <vt:lpstr>PowerPoint Presentation</vt:lpstr>
      <vt:lpstr>5.03 SA Standards Board Actions</vt:lpstr>
      <vt:lpstr>5.04  LMSC Email Ballot Recap</vt:lpstr>
      <vt:lpstr>5.05 EC Affiliation Update</vt:lpstr>
      <vt:lpstr>5.05 EC Affiliation Update</vt:lpstr>
      <vt:lpstr>5.06 Drafts to SA Ballot</vt:lpstr>
      <vt:lpstr>5.07 Drafts to RevCom</vt:lpstr>
      <vt:lpstr>5.08 Draft Documents  for EC to consider</vt:lpstr>
      <vt:lpstr>5.09 Draft PARs to NesCom</vt:lpstr>
      <vt:lpstr>5.10 Pre-PAR activity</vt:lpstr>
      <vt:lpstr>5.10 Pre-PAR activity</vt:lpstr>
      <vt:lpstr>5.11 EC Action Item recap</vt:lpstr>
      <vt:lpstr>5.12 Identify 802 Task Force Topics </vt:lpstr>
      <vt:lpstr>End of Opening EC Meeting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LMSC Opening EC meeting</dc:title>
  <dc:subject>IEEE 802 LMSC Plenary Session</dc:subject>
  <dc:creator>Paul Nikolich</dc:creator>
  <cp:lastModifiedBy>paulnikolich paulnikolich</cp:lastModifiedBy>
  <cp:revision>3722</cp:revision>
  <cp:lastPrinted>2017-11-04T17:30:55Z</cp:lastPrinted>
  <dcterms:created xsi:type="dcterms:W3CDTF">2002-03-10T15:43:16Z</dcterms:created>
  <dcterms:modified xsi:type="dcterms:W3CDTF">2020-10-30T20:53:33Z</dcterms:modified>
</cp:coreProperties>
</file>