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69" r:id="rId2"/>
    <p:sldId id="278" r:id="rId3"/>
    <p:sldId id="2447" r:id="rId4"/>
    <p:sldId id="2073" r:id="rId5"/>
    <p:sldId id="1101" r:id="rId6"/>
    <p:sldId id="1581" r:id="rId7"/>
    <p:sldId id="2279" r:id="rId8"/>
    <p:sldId id="2062" r:id="rId9"/>
    <p:sldId id="2280" r:id="rId10"/>
    <p:sldId id="1981" r:id="rId11"/>
    <p:sldId id="2074" r:id="rId12"/>
    <p:sldId id="2102" r:id="rId13"/>
    <p:sldId id="2107" r:id="rId14"/>
    <p:sldId id="2075" r:id="rId15"/>
    <p:sldId id="2449" r:id="rId16"/>
    <p:sldId id="1657" r:id="rId17"/>
    <p:sldId id="2439" r:id="rId18"/>
    <p:sldId id="1965" r:id="rId19"/>
    <p:sldId id="1967" r:id="rId20"/>
    <p:sldId id="1968" r:id="rId21"/>
    <p:sldId id="2104" r:id="rId22"/>
    <p:sldId id="2113" r:id="rId23"/>
    <p:sldId id="2114" r:id="rId24"/>
    <p:sldId id="2167" r:id="rId25"/>
    <p:sldId id="2317" r:id="rId26"/>
    <p:sldId id="2331" r:id="rId27"/>
    <p:sldId id="2429" r:id="rId28"/>
    <p:sldId id="2332" r:id="rId29"/>
    <p:sldId id="2351" r:id="rId30"/>
    <p:sldId id="2431" r:id="rId31"/>
    <p:sldId id="2436" r:id="rId32"/>
    <p:sldId id="2437" r:id="rId33"/>
    <p:sldId id="2438" r:id="rId34"/>
    <p:sldId id="2008" r:id="rId35"/>
    <p:sldId id="2428" r:id="rId36"/>
    <p:sldId id="2037" r:id="rId37"/>
    <p:sldId id="1945" r:id="rId38"/>
    <p:sldId id="2071" r:id="rId39"/>
    <p:sldId id="2036" r:id="rId40"/>
    <p:sldId id="2333" r:id="rId41"/>
    <p:sldId id="2323" r:id="rId42"/>
    <p:sldId id="2335" r:id="rId43"/>
    <p:sldId id="2334" r:id="rId44"/>
    <p:sldId id="2352" r:id="rId45"/>
    <p:sldId id="2353" r:id="rId46"/>
    <p:sldId id="2218" r:id="rId47"/>
    <p:sldId id="2426" r:id="rId48"/>
    <p:sldId id="2427" r:id="rId49"/>
    <p:sldId id="1688" r:id="rId50"/>
    <p:sldId id="2322" r:id="rId51"/>
    <p:sldId id="1705" r:id="rId52"/>
    <p:sldId id="1706" r:id="rId53"/>
    <p:sldId id="1707" r:id="rId54"/>
    <p:sldId id="1708" r:id="rId55"/>
    <p:sldId id="1709" r:id="rId56"/>
    <p:sldId id="1710" r:id="rId57"/>
    <p:sldId id="1790" r:id="rId58"/>
    <p:sldId id="2199" r:id="rId59"/>
    <p:sldId id="2319" r:id="rId60"/>
    <p:sldId id="2320" r:id="rId61"/>
    <p:sldId id="2321" r:id="rId62"/>
    <p:sldId id="2355" r:id="rId63"/>
    <p:sldId id="2354" r:id="rId64"/>
    <p:sldId id="1679" r:id="rId6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43434"/>
    <a:srgbClr val="FA661C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5" autoAdjust="0"/>
    <p:restoredTop sz="94662" autoAdjust="0"/>
  </p:normalViewPr>
  <p:slideViewPr>
    <p:cSldViewPr>
      <p:cViewPr varScale="1">
        <p:scale>
          <a:sx n="59" d="100"/>
          <a:sy n="59" d="100"/>
        </p:scale>
        <p:origin x="164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436" y="-13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39389" y="177284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</a:t>
            </a:r>
            <a:r>
              <a:rPr lang="en-US" dirty="0" err="1"/>
              <a:t>xxxxrxx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934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XXXX 20xx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2252" y="97909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</a:t>
            </a:r>
            <a:r>
              <a:rPr lang="en-US" dirty="0" err="1"/>
              <a:t>xxxxrxx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934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XXXX 20xx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802.11-20/xxxxrxx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XXXX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3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566506" y="363379"/>
            <a:ext cx="28789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ec-20-0183-00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Sept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October 2020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28 September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79765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SC6 when IEEE 802 starts new projects</a:t>
            </a:r>
          </a:p>
          <a:p>
            <a:pPr lvl="1"/>
            <a:r>
              <a:rPr lang="en-AU" dirty="0"/>
              <a:t>The benefit to IEEE 802 is that it might cause SC6 members to participate in or contribute to IEEE 802 activities</a:t>
            </a:r>
          </a:p>
          <a:p>
            <a:pPr lvl="1"/>
            <a:r>
              <a:rPr lang="en-AU" dirty="0"/>
              <a:t>A liaison was sent after the Nov 2019 plenary (N17088)</a:t>
            </a:r>
            <a:r>
              <a:rPr lang="en-AU" b="0" dirty="0"/>
              <a:t> noting the approval of various SGs: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IEEE 802.3 100 Gb/s wavelength Short Reach </a:t>
            </a:r>
            <a:r>
              <a:rPr lang="en-AU" dirty="0" err="1"/>
              <a:t>Fiber</a:t>
            </a:r>
            <a:r>
              <a:rPr lang="en-AU" dirty="0"/>
              <a:t> PHYs Study Group (created IEEE 802.3db Task Force)</a:t>
            </a:r>
          </a:p>
          <a:p>
            <a:pPr lvl="2"/>
            <a:r>
              <a:rPr lang="en-AU" dirty="0"/>
              <a:t>IEEE 802.11 Sensing PAR Study Group (will be created as IEEE 802.11bf Task Group)</a:t>
            </a:r>
          </a:p>
          <a:p>
            <a:pPr lvl="2"/>
            <a:r>
              <a:rPr lang="en-AU" dirty="0"/>
              <a:t>IEEE 802.15 Reduced Spectral Bandwidth PHY Study Group (created IEEE 802.16t Task Group housed within IEEE 802.15 for administrative purposes)</a:t>
            </a:r>
          </a:p>
          <a:p>
            <a:pPr lvl="1"/>
            <a:r>
              <a:rPr lang="en-AU" dirty="0"/>
              <a:t>There wasn’t any output out of the virtual July 2020 meeting</a:t>
            </a:r>
            <a:endParaRPr lang="en-AU" b="0" dirty="0">
              <a:solidFill>
                <a:srgbClr val="FF0000"/>
              </a:solidFill>
            </a:endParaRPr>
          </a:p>
          <a:p>
            <a:pPr lvl="1"/>
            <a:endParaRPr lang="en-AU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45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16 standards 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365992"/>
              </p:ext>
            </p:extLst>
          </p:nvPr>
        </p:nvGraphicFramePr>
        <p:xfrm>
          <a:off x="152399" y="1828800"/>
          <a:ext cx="8839199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Aug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Aug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573843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617342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340368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696097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0126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16 standards 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96858"/>
              </p:ext>
            </p:extLst>
          </p:nvPr>
        </p:nvGraphicFramePr>
        <p:xfrm>
          <a:off x="152399" y="18288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6956449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.1Qcr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573843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049192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696097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0126596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17858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has been published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/>
              <a:t>802.1Q-2018 60-day ballot passed on 11 March 2019 (N16985)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sent in Apr 2019 (N16943)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802.1Q-2018 FDIS ballot passed on 4 May 2020 (N17175)</a:t>
            </a:r>
          </a:p>
          <a:p>
            <a:pPr lvl="2"/>
            <a:r>
              <a:rPr lang="en-AU" dirty="0"/>
              <a:t>Passed 11/1 (China NB)/7 </a:t>
            </a:r>
          </a:p>
          <a:p>
            <a:pPr lvl="1"/>
            <a:r>
              <a:rPr lang="en-AU" dirty="0"/>
              <a:t>Response sent in Jun 2020 (N17185)</a:t>
            </a:r>
          </a:p>
          <a:p>
            <a:pPr lvl="1"/>
            <a:r>
              <a:rPr lang="en-AU" dirty="0"/>
              <a:t>IEEE 802.1Q-2018 has been published as ISO/IEC/IEEE 8802-1Q:2020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60-day ballot passed in July 2020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802.1Qcc 60-day ballot passed on 16 July 2019 (N17244)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6/1/9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pPr lvl="2"/>
            <a:r>
              <a:rPr lang="en-AU" dirty="0"/>
              <a:t>Response required, and developed in Jul/Aug 2020</a:t>
            </a:r>
          </a:p>
          <a:p>
            <a:pPr lvl="2"/>
            <a:r>
              <a:rPr lang="en-AU" dirty="0"/>
              <a:t>Plan is for 802.1 WG to consider in Sept, but will be approved later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802.16</a:t>
            </a:r>
          </a:p>
          <a:p>
            <a:pPr lvl="2"/>
            <a:r>
              <a:rPr lang="en-AU" dirty="0"/>
              <a:t>802.21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802.1Qcp-2018 60-day ballot passed and 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802.1Qcp-2018 60-day ballot passed on 16 July 2019 (N17245)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6/0/12 on support for submission to FDIS</a:t>
            </a:r>
          </a:p>
          <a:p>
            <a:pPr lvl="1"/>
            <a:r>
              <a:rPr lang="en-AU" dirty="0"/>
              <a:t>There were 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/>
              <a:t>IEEE 802.</a:t>
            </a:r>
            <a:r>
              <a:rPr lang="en-AU">
                <a:cs typeface="Arial" panose="020B0604020202020204" pitchFamily="34" charset="0"/>
              </a:rPr>
              <a:t>1Qcy-2019</a:t>
            </a:r>
            <a:r>
              <a:rPr lang="en-AU"/>
              <a:t> </a:t>
            </a:r>
            <a:r>
              <a:rPr lang="en-AU" dirty="0"/>
              <a:t>60-day ballot passed and 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802.1Qcy-2019 60-day ballot passed on 16 July 2019 (N17246)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6/0/12 on support for submission to FDIS</a:t>
            </a:r>
          </a:p>
          <a:p>
            <a:pPr lvl="1"/>
            <a:r>
              <a:rPr lang="en-AU" dirty="0"/>
              <a:t>There were 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FDIS ballot passed in June 2020, a response sent and 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(N17081)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pPr lvl="2"/>
            <a:r>
              <a:rPr lang="en-AU" dirty="0"/>
              <a:t>Response was sent in Sept 2019 (N17060)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FDIS ballot passed on 26 June 2020 (N17203)</a:t>
            </a:r>
          </a:p>
          <a:p>
            <a:pPr lvl="2"/>
            <a:r>
              <a:rPr lang="en-AU" dirty="0"/>
              <a:t>Passed 9/1/8 (China voted “no” with 1 comment)</a:t>
            </a:r>
          </a:p>
          <a:p>
            <a:pPr lvl="1"/>
            <a:r>
              <a:rPr lang="en-AU" dirty="0"/>
              <a:t>Response sent in Aug 2020 (N17265)</a:t>
            </a:r>
          </a:p>
          <a:p>
            <a:pPr lvl="1"/>
            <a:r>
              <a:rPr lang="en-AU" dirty="0"/>
              <a:t>Will be called ISO/IEC/IEEE 8802-1X:2013/AMD2-2019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has been published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(N17080)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pPr lvl="2"/>
            <a:r>
              <a:rPr lang="en-AU" dirty="0"/>
              <a:t>Response was sent in Sept 2019 (N17059)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FDIS ballot passed on 26 June 2020 (N17207)</a:t>
            </a:r>
          </a:p>
          <a:p>
            <a:pPr lvl="2"/>
            <a:r>
              <a:rPr lang="en-AU" dirty="0"/>
              <a:t>Passed 9/1/8 (China NB voted “no” with 5 comments)</a:t>
            </a:r>
          </a:p>
          <a:p>
            <a:pPr lvl="1"/>
            <a:r>
              <a:rPr lang="en-AU" dirty="0"/>
              <a:t>Response sent in Aug 2020 (N17266)</a:t>
            </a:r>
          </a:p>
          <a:p>
            <a:pPr lvl="1"/>
            <a:r>
              <a:rPr lang="en-AU" dirty="0"/>
              <a:t>IEEE 802.1AE has been published as ISO/IEC/IEEE 8802-1AE:2020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60-day ballot passed in August 2020 but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 (N17089 in Jan 2020)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/>
              <a:t> </a:t>
            </a:r>
            <a:r>
              <a:rPr lang="en-AU" dirty="0">
                <a:solidFill>
                  <a:schemeClr val="accent2"/>
                </a:solidFill>
              </a:rPr>
              <a:t>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60-day ballot passed on 22 August 2020 (N17268)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7/1/10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Response required, and developed</a:t>
            </a:r>
          </a:p>
          <a:p>
            <a:pPr lvl="2"/>
            <a:r>
              <a:rPr lang="en-AU" dirty="0"/>
              <a:t>Plan is for 802.1 WG to consider in Sept, but will be approved later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802.1AS will be known as ISO/IEC/IEEE 8802-1AS:202</a:t>
            </a:r>
            <a:r>
              <a:rPr lang="en-AU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AU" dirty="0"/>
              <a:t>60-day ballot passed in August 2020 and is waiting for FDIS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US" dirty="0"/>
              <a:t>D2.0 was liaised in Jul 2019 (N</a:t>
            </a:r>
            <a:r>
              <a:rPr lang="en-AU" dirty="0"/>
              <a:t>16984)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A motion to submit was approved by IEEE 802 EC in Hawaii in Nov 2019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</a:t>
            </a:r>
            <a:r>
              <a:rPr lang="en-AU" dirty="0"/>
              <a:t> 60-day ballot passed on 22 August 2020 (N17267)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7/0/11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802.1AX will be known as ISO/IEC/IEEE 8802-1AX:202</a:t>
            </a:r>
            <a:r>
              <a:rPr lang="en-AU" dirty="0">
                <a:solidFill>
                  <a:srgbClr val="FF0000"/>
                </a:solidFill>
              </a:rPr>
              <a:t>X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will probably be liaised in Nov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(Sep 2020) IEEE 802.1Q-Rev is planning to start WG balloting very soon</a:t>
            </a:r>
          </a:p>
          <a:p>
            <a:pPr lvl="2"/>
            <a:r>
              <a:rPr lang="en-US" dirty="0"/>
              <a:t>A draft is likely to be ready by Nov 2020 (or possibly later) for liaising to SC6</a:t>
            </a:r>
          </a:p>
          <a:p>
            <a:pPr lvl="2"/>
            <a:r>
              <a:rPr lang="en-US" dirty="0"/>
              <a:t>Any amendments included in IEEE 802.1Q-Rev will not be sent independently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802.1Qcx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802.1Qcx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(N</a:t>
            </a:r>
            <a:r>
              <a:rPr lang="en-AU" dirty="0"/>
              <a:t>17095)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Will probably be sent for IEEE publication in July 2020</a:t>
            </a:r>
          </a:p>
          <a:p>
            <a:pPr lvl="1"/>
            <a:r>
              <a:rPr lang="en-AU" dirty="0"/>
              <a:t>P802.1Qcx/D2 was sent to ISO/IEC JTC1 SC6 for information in January, however we are considering NOT sending 802.1Qcx-2020 for adoption because it will be included in the IEEE 802.1Q-Revision project that is planning to start WG balloting very soon (and is expected to progress quickly).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45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802.1X-2020 </a:t>
            </a:r>
            <a:r>
              <a:rPr lang="en-AU" dirty="0">
                <a:cs typeface="Arial" panose="020B0604020202020204" pitchFamily="34" charset="0"/>
              </a:rPr>
              <a:t>w</a:t>
            </a:r>
            <a:r>
              <a:rPr lang="en-AU" dirty="0"/>
              <a:t>as approved in July 2020 for submission</a:t>
            </a:r>
          </a:p>
          <a:p>
            <a:pPr lvl="2"/>
            <a:r>
              <a:rPr lang="en-AU" dirty="0"/>
              <a:t>This will probably occur in late Sept or Oct 2020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802.1CMde </a:t>
            </a:r>
            <a:r>
              <a:rPr lang="en-AU" dirty="0"/>
              <a:t>was liaised for information in Jan 2020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802.1CMde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</a:t>
            </a:r>
            <a:r>
              <a:rPr lang="en-AU" dirty="0"/>
              <a:t>N17094)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802.1CMde</a:t>
            </a:r>
            <a:r>
              <a:rPr lang="en-AU" dirty="0">
                <a:cs typeface="Arial" panose="020B0604020202020204" pitchFamily="34" charset="0"/>
              </a:rPr>
              <a:t> w</a:t>
            </a:r>
            <a:r>
              <a:rPr lang="en-AU" dirty="0"/>
              <a:t>as approved in July 2020 for submission once published </a:t>
            </a:r>
          </a:p>
          <a:p>
            <a:pPr lvl="2"/>
            <a:r>
              <a:rPr lang="en-AU" dirty="0"/>
              <a:t>It is likely to be submitted by the end of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802.1AE-2018/Cor 1-2020 has been liaised for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802.1AE-2018/Cor 1-2020 was liaised in Aug 2020 (N17252)</a:t>
            </a:r>
          </a:p>
          <a:p>
            <a:r>
              <a:rPr lang="en-US" dirty="0"/>
              <a:t>90-day</a:t>
            </a:r>
            <a:r>
              <a:rPr lang="en-AU" dirty="0"/>
              <a:t> FDIS: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802.1AE-2018/Cor 1-2020 </a:t>
            </a:r>
            <a:r>
              <a:rPr lang="en-AU" dirty="0">
                <a:cs typeface="Arial" panose="020B0604020202020204" pitchFamily="34" charset="0"/>
              </a:rPr>
              <a:t>w</a:t>
            </a:r>
            <a:r>
              <a:rPr lang="en-AU" dirty="0"/>
              <a:t>as approved in July 2020 for submission</a:t>
            </a:r>
          </a:p>
          <a:p>
            <a:pPr lvl="2"/>
            <a:r>
              <a:rPr lang="en-AU" dirty="0"/>
              <a:t>This will probably occur in late Sept or Oct 2020</a:t>
            </a:r>
          </a:p>
          <a:p>
            <a:pPr lvl="2"/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46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802.1Qcr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802.1Qcr D2.3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7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13 standards in the pipeline for ratification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657164"/>
              </p:ext>
            </p:extLst>
          </p:nvPr>
        </p:nvGraphicFramePr>
        <p:xfrm>
          <a:off x="152399" y="15240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Jul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5869667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1553744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2348916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1919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Jun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4830581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4093807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5313859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538735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018114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GB" sz="16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736367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GB" sz="16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4836445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427D2-5E98-4C18-86F5-A3C95A719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802.3.1 is being systematically reviewed by ISO with ballot closing on 2 Dec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31D09-F1D5-4B75-8344-655CD6AD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802.3.1 went through the PSDO process in 2015</a:t>
            </a:r>
          </a:p>
          <a:p>
            <a:pPr lvl="1"/>
            <a:r>
              <a:rPr lang="en-AU" dirty="0"/>
              <a:t>ISO has started a systematic review ballot closing 2 </a:t>
            </a:r>
            <a:r>
              <a:rPr lang="en-AU"/>
              <a:t>Dec 2020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8CBE26-DC45-479A-A7E3-FDED374B5D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D4C77-5CC3-4FD2-A96E-450358E9B0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200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FDIS ballot passed and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3-REV</a:t>
            </a:r>
            <a:r>
              <a:rPr lang="en-AU" dirty="0"/>
              <a:t> 60-day ballot passed on 14 April 2019 (N16917)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requires a response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3-REV </a:t>
            </a:r>
            <a:r>
              <a:rPr lang="en-AU" dirty="0"/>
              <a:t>FDIS ballot passed on 22 July 2020 (N17223)</a:t>
            </a:r>
          </a:p>
          <a:p>
            <a:pPr lvl="2"/>
            <a:r>
              <a:rPr lang="en-AU" dirty="0"/>
              <a:t>Passed 10/1/9, with two comments from China NB</a:t>
            </a:r>
          </a:p>
          <a:p>
            <a:pPr lvl="1"/>
            <a:r>
              <a:rPr lang="en-AU" dirty="0"/>
              <a:t>A response to China NB is required and will be developed by the WG in Sept 2020 and approved by the EC in Oct 2020</a:t>
            </a:r>
          </a:p>
          <a:p>
            <a:pPr lvl="1"/>
            <a:r>
              <a:rPr lang="en-AU" dirty="0"/>
              <a:t>Will be published as ISO/IEC/IEEE 8802-3:20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802.3cb-2018 was submitted to FDIS ballot in August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802.3cb D3.0 was liaised in June 2017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3cb-2018</a:t>
            </a:r>
            <a:r>
              <a:rPr lang="en-AU" dirty="0"/>
              <a:t> 60-day ballot passed on 8 April 2019 (N16914)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6/1/10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Was holding off until FDIS approval of IEEE Std 802.3-2018, but was submitted for restart by Jodi Haasz (IEEE staff) in Aug 2020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1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802.3bt-2018 60-day pre-ballot closes in October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16 Oct 2020</a:t>
            </a:r>
          </a:p>
          <a:p>
            <a:pPr lvl="1"/>
            <a:r>
              <a:rPr lang="en-AU" dirty="0"/>
              <a:t>Submission approved in Mar 2019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2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802.3cd-2018 60-day pre-ballot closes in October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16 Oct 2020</a:t>
            </a:r>
          </a:p>
          <a:p>
            <a:pPr lvl="1"/>
            <a:r>
              <a:rPr lang="en-AU" dirty="0"/>
              <a:t>Submission approved in Mar 2019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3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64 standards through to PSDO ratification with 41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764086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802.3cn-2019 will be submitted to 60-day pre-ballot in September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802.3cn D3.1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</a:t>
            </a:r>
            <a:r>
              <a:rPr lang="en-AU" dirty="0">
                <a:solidFill>
                  <a:srgbClr val="343434"/>
                </a:solidFill>
              </a:rPr>
              <a:t>July 2020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pPr lvl="2"/>
            <a:r>
              <a:rPr lang="en-AU" dirty="0"/>
              <a:t>Will be submitted by Jodi Haasz in Sep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4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583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802.3cg-2019 will be submitted to 60-day pre-ballot in September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802.3cg D3.1 was liaised for information in Jun 2019 (N16973)</a:t>
            </a:r>
          </a:p>
          <a:p>
            <a:pPr lvl="1"/>
            <a:r>
              <a:rPr lang="en-AU" dirty="0"/>
              <a:t>802.3cg D3.4 was approved to be liaised for information in Nov 2019 </a:t>
            </a:r>
          </a:p>
          <a:p>
            <a:pPr lvl="2"/>
            <a:r>
              <a:rPr lang="en-AU" dirty="0"/>
              <a:t>However, David Law subsequently decided that the similarity of D3.4 with D3.1 meant another liaison was not justified at this time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</a:t>
            </a:r>
            <a:r>
              <a:rPr lang="en-AU" dirty="0">
                <a:solidFill>
                  <a:srgbClr val="343434"/>
                </a:solidFill>
              </a:rPr>
              <a:t>July 2020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pPr lvl="2"/>
            <a:r>
              <a:rPr lang="en-AU" dirty="0"/>
              <a:t>Will be submitted by Jodi Haasz in Sep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5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6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802.3cq-2020 will be submitted to 60-day pre-ballot in October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802.3cq D3.2 was liaised for information in Dec 2019 (N17086)</a:t>
            </a:r>
          </a:p>
          <a:p>
            <a:pPr lvl="2"/>
            <a:r>
              <a:rPr lang="en-AU" dirty="0"/>
              <a:t>D3.1 was approved by EC but D3.2 was available and so was the version liaised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</a:t>
            </a:r>
            <a:r>
              <a:rPr lang="en-AU" dirty="0">
                <a:solidFill>
                  <a:srgbClr val="343434"/>
                </a:solidFill>
              </a:rPr>
              <a:t>July 2020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pPr lvl="2"/>
            <a:r>
              <a:rPr lang="en-AU" dirty="0"/>
              <a:t>Will be submitted by Jodi Haasz in Oct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6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858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802.3cm-2020 will be submitted to 60-day pre-ballot in October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802.3cm D3.1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</a:t>
            </a:r>
            <a:r>
              <a:rPr lang="en-AU" dirty="0">
                <a:solidFill>
                  <a:srgbClr val="343434"/>
                </a:solidFill>
              </a:rPr>
              <a:t>July 2020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pPr lvl="2"/>
            <a:r>
              <a:rPr lang="en-AU" dirty="0"/>
              <a:t>Will be submitted by Jodi Haasz in Oct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7</a:t>
            </a:r>
            <a:endParaRPr lang="en-AU" dirty="0"/>
          </a:p>
          <a:p>
            <a:endParaRPr lang="en-AU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284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802.3ch-2020 </a:t>
            </a:r>
            <a:r>
              <a:rPr lang="en-AU" dirty="0"/>
              <a:t>will be submitted to 60-day pre-ballot in October 2020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802.3ch D3.0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</a:t>
            </a:r>
            <a:r>
              <a:rPr lang="en-AU" dirty="0">
                <a:solidFill>
                  <a:srgbClr val="343434"/>
                </a:solidFill>
              </a:rPr>
              <a:t>July 2020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pPr lvl="2"/>
            <a:r>
              <a:rPr lang="en-AU" dirty="0"/>
              <a:t>Will be submitted by Jodi Haasz in Oct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283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802.3ca-2020 </a:t>
            </a:r>
            <a:r>
              <a:rPr lang="en-AU" dirty="0"/>
              <a:t>will be submitted to 60-day pre-ballot in October 2020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802.3ca D3.0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</a:t>
            </a:r>
            <a:r>
              <a:rPr lang="en-AU" dirty="0">
                <a:solidFill>
                  <a:srgbClr val="343434"/>
                </a:solidFill>
              </a:rPr>
              <a:t>July 2020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pPr lvl="2"/>
            <a:r>
              <a:rPr lang="en-AU" dirty="0"/>
              <a:t>Will be submitted by Jodi Haasz in Oct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03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802.3.2-2019 will be submitted to 60-day pre-ballot in September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</a:t>
            </a:r>
            <a:r>
              <a:rPr lang="en-AU" dirty="0">
                <a:solidFill>
                  <a:srgbClr val="343434"/>
                </a:solidFill>
              </a:rPr>
              <a:t>July 2020</a:t>
            </a:r>
          </a:p>
          <a:p>
            <a:pPr lvl="2"/>
            <a:r>
              <a:rPr lang="en-AU" dirty="0"/>
              <a:t>Was holding off until FDIS approval of IEEE Std 802.3-2018</a:t>
            </a:r>
          </a:p>
          <a:p>
            <a:pPr lvl="2"/>
            <a:r>
              <a:rPr lang="en-AU" dirty="0"/>
              <a:t>Will be submitted by Jodi Haasz in Sept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draft will probably be liaised in Sept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Liaison of P802.3cr D3.1 was approved at the 24th July 2020 IEEE 802 EC teleconference</a:t>
            </a:r>
          </a:p>
          <a:p>
            <a:pPr lvl="2"/>
            <a:r>
              <a:rPr lang="en-AU" dirty="0"/>
              <a:t>It is expected that it will be published by the end of the month</a:t>
            </a:r>
          </a:p>
          <a:p>
            <a:pPr lvl="2"/>
            <a:r>
              <a:rPr lang="en-AU" dirty="0"/>
              <a:t>Once published, David Law (IEEE 802.3 chair) will liaise it to ISO/IEC JTC1/SC6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802.3cu draft will probably be liaised in Sept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Liaison of P802.3cu D3.1 was approved at the 24th July 2020 IEEE 802 EC teleconference</a:t>
            </a:r>
          </a:p>
          <a:p>
            <a:pPr lvl="2"/>
            <a:r>
              <a:rPr lang="en-AU" dirty="0"/>
              <a:t>It is expected that it will be published by the end of the month</a:t>
            </a:r>
          </a:p>
          <a:p>
            <a:pPr lvl="2"/>
            <a:r>
              <a:rPr lang="en-AU" dirty="0"/>
              <a:t>Once published, David Law will liaise it to ISO/IEC JTC1/SC6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566843"/>
              </p:ext>
            </p:extLst>
          </p:nvPr>
        </p:nvGraphicFramePr>
        <p:xfrm>
          <a:off x="152399" y="2161466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31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011661"/>
              </p:ext>
            </p:extLst>
          </p:nvPr>
        </p:nvGraphicFramePr>
        <p:xfrm>
          <a:off x="152399" y="2368668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671388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338290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6588078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12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ISO/IEC/IEEE 8802-11:2018/AMD 3:2020</a:t>
            </a:r>
            <a:r>
              <a:rPr lang="en-AU" dirty="0">
                <a:solidFill>
                  <a:srgbClr val="FF0000"/>
                </a:solidFill>
              </a:rPr>
              <a:t> </a:t>
            </a:r>
            <a:r>
              <a:rPr lang="en-AU" dirty="0"/>
              <a:t>has been published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802.11aj drafts were liaised for information </a:t>
            </a:r>
          </a:p>
          <a:p>
            <a:pPr lvl="2">
              <a:spcBef>
                <a:spcPts val="0"/>
              </a:spcBef>
            </a:pPr>
            <a:r>
              <a:rPr lang="en-GB" dirty="0"/>
              <a:t>D5.0 in Jun 2017</a:t>
            </a:r>
          </a:p>
          <a:p>
            <a:pPr lvl="2">
              <a:spcBef>
                <a:spcPts val="0"/>
              </a:spcBef>
            </a:pPr>
            <a:r>
              <a:rPr lang="en-AU" dirty="0"/>
              <a:t>Published version liaised in July 2018 (N16817)</a:t>
            </a:r>
          </a:p>
          <a:p>
            <a:pPr>
              <a:spcBef>
                <a:spcPts val="600"/>
              </a:spcBef>
            </a:pPr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802.11aj-2018 passed 60-day pre-ballot (N16897) on 10 Feb 2019</a:t>
            </a:r>
          </a:p>
          <a:p>
            <a:pPr lvl="2">
              <a:spcBef>
                <a:spcPts val="0"/>
              </a:spcBef>
            </a:pPr>
            <a:r>
              <a:rPr lang="en-AU" dirty="0"/>
              <a:t>Need? 7/0/12</a:t>
            </a:r>
          </a:p>
          <a:p>
            <a:pPr lvl="2">
              <a:spcBef>
                <a:spcPts val="0"/>
              </a:spcBef>
            </a:pPr>
            <a:r>
              <a:rPr lang="en-AU" dirty="0"/>
              <a:t>Submission? 6/0/13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China NB voted “yes”/”abstain” but submitted two comments</a:t>
            </a:r>
          </a:p>
          <a:p>
            <a:pPr lvl="2">
              <a:spcBef>
                <a:spcPts val="0"/>
              </a:spcBef>
            </a:pPr>
            <a:r>
              <a:rPr lang="en-AU" dirty="0"/>
              <a:t>Response sent in July 2019 (11-19-1177-03)</a:t>
            </a:r>
          </a:p>
          <a:p>
            <a:pPr>
              <a:spcBef>
                <a:spcPts val="600"/>
              </a:spcBef>
            </a:pPr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802.11aj-2018 passed FDIS ballot (N17204) on 26 June 2020</a:t>
            </a:r>
          </a:p>
          <a:p>
            <a:pPr lvl="2">
              <a:spcBef>
                <a:spcPts val="0"/>
              </a:spcBef>
            </a:pPr>
            <a:r>
              <a:rPr lang="en-AU" dirty="0"/>
              <a:t>Passed 11/0/7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China NB voted “yes” but submitted two comments</a:t>
            </a:r>
          </a:p>
          <a:p>
            <a:pPr lvl="2">
              <a:spcBef>
                <a:spcPts val="0"/>
              </a:spcBef>
            </a:pPr>
            <a:r>
              <a:rPr lang="en-AU" dirty="0"/>
              <a:t>Response sent in Jul 2020 (N17241)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Has been published as ISO/IEC/IEEE 8802-11:2018/AMD 3:2020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ISO/IEC/IEEE 8802-11:2018/AMD 4:2020 has been published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802.11ak drafts were liaised for information </a:t>
            </a:r>
          </a:p>
          <a:p>
            <a:pPr lvl="2">
              <a:spcBef>
                <a:spcPts val="0"/>
              </a:spcBef>
            </a:pPr>
            <a:r>
              <a:rPr lang="en-GB" dirty="0"/>
              <a:t>D4.0 in Jun 2017</a:t>
            </a:r>
          </a:p>
          <a:p>
            <a:pPr lvl="2">
              <a:spcBef>
                <a:spcPts val="0"/>
              </a:spcBef>
            </a:pPr>
            <a:r>
              <a:rPr lang="en-AU" dirty="0"/>
              <a:t>Published version liaised in July 2018 (N16817)</a:t>
            </a:r>
            <a:endParaRPr lang="en-GB" dirty="0"/>
          </a:p>
          <a:p>
            <a:pPr>
              <a:spcBef>
                <a:spcPts val="600"/>
              </a:spcBef>
            </a:pPr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802.11ak-2018 passed 60-day pre-ballot (N16898) on 10 Feb 2019</a:t>
            </a:r>
          </a:p>
          <a:p>
            <a:pPr lvl="2">
              <a:spcBef>
                <a:spcPts val="0"/>
              </a:spcBef>
            </a:pPr>
            <a:r>
              <a:rPr lang="en-AU" dirty="0"/>
              <a:t>Need? 7/0/12</a:t>
            </a:r>
          </a:p>
          <a:p>
            <a:pPr lvl="2">
              <a:spcBef>
                <a:spcPts val="0"/>
              </a:spcBef>
            </a:pPr>
            <a:r>
              <a:rPr lang="en-AU" dirty="0"/>
              <a:t>Submission? 5/1/13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March 2019 (N16907)</a:t>
            </a:r>
          </a:p>
          <a:p>
            <a:pPr>
              <a:spcBef>
                <a:spcPts val="600"/>
              </a:spcBef>
            </a:pPr>
            <a:r>
              <a:rPr lang="en-AU" dirty="0"/>
              <a:t>FDIS ballot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AU" dirty="0"/>
              <a:t>802.11ak-2018 passed FDIS ballot (N17205) on 26 June 2020</a:t>
            </a:r>
          </a:p>
          <a:p>
            <a:pPr lvl="2">
              <a:spcBef>
                <a:spcPts val="0"/>
              </a:spcBef>
            </a:pPr>
            <a:r>
              <a:rPr lang="en-AU" dirty="0"/>
              <a:t>Passed 10/1/7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China NB voted “no” and submitted one comment</a:t>
            </a:r>
          </a:p>
          <a:p>
            <a:pPr lvl="2">
              <a:spcBef>
                <a:spcPts val="0"/>
              </a:spcBef>
            </a:pPr>
            <a:r>
              <a:rPr lang="en-AU" dirty="0"/>
              <a:t>Response sent in Jul 2020 (N17242)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Has been published as ISO/IEC/IEEE 8802-11:2018/AMD 4:2020</a:t>
            </a:r>
          </a:p>
          <a:p>
            <a:pPr lvl="1"/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ISO/IEC/IEEE 8802-11:2018/AMD 5:2020 has been published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Published version was liaised in Sept 2018 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802.11aq-2018 passed 60-day pre-ballot (N16899)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 2019 (N16908)</a:t>
            </a:r>
          </a:p>
          <a:p>
            <a:r>
              <a:rPr lang="en-AU" dirty="0"/>
              <a:t>FDIS ballot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AU" dirty="0"/>
              <a:t>802.11aq-2018 passed FDIS ballot (N17208) on 26 June 2020</a:t>
            </a:r>
          </a:p>
          <a:p>
            <a:pPr lvl="2">
              <a:spcBef>
                <a:spcPts val="0"/>
              </a:spcBef>
            </a:pPr>
            <a:r>
              <a:rPr lang="en-AU" dirty="0"/>
              <a:t>Passed 10/1/7</a:t>
            </a:r>
          </a:p>
          <a:p>
            <a:pPr lvl="1">
              <a:spcBef>
                <a:spcPts val="600"/>
              </a:spcBef>
            </a:pPr>
            <a:r>
              <a:rPr lang="en-AU" dirty="0"/>
              <a:t>China NB voted “no” and submitted one comment</a:t>
            </a:r>
          </a:p>
          <a:p>
            <a:pPr lvl="2">
              <a:spcBef>
                <a:spcPts val="0"/>
              </a:spcBef>
            </a:pPr>
            <a:r>
              <a:rPr lang="en-AU" dirty="0"/>
              <a:t>Response sent in Jul 2020 (N17243)</a:t>
            </a:r>
          </a:p>
          <a:p>
            <a:pPr lvl="1"/>
            <a:r>
              <a:rPr lang="en-AU" dirty="0"/>
              <a:t>Has been published as ISO/IEC/IEEE 8802-11:2018/AMD 5:2020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was liaised for information in January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IEEE-SA ratification expected in Jan 2021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802.11ay was liaised for information in January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lvl="1"/>
            <a:r>
              <a:rPr lang="en-AU" dirty="0"/>
              <a:t>IEEE-SA ratification expected in Jan 2021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liaised in the future</a:t>
            </a:r>
          </a:p>
          <a:p>
            <a:pPr lvl="2"/>
            <a:r>
              <a:rPr lang="en-AU" dirty="0"/>
              <a:t>Draft is not mature as of Sep 2020</a:t>
            </a:r>
          </a:p>
          <a:p>
            <a:pPr lvl="2"/>
            <a:r>
              <a:rPr lang="en-AU" dirty="0"/>
              <a:t>Will send draft when in SA Ballot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was liaised for information in March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lvl="1"/>
            <a:r>
              <a:rPr lang="en-AU" dirty="0"/>
              <a:t>IEEE-SA ratification expected in Jan 2021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31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802.11REVmd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802.11REVmd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lvl="1"/>
            <a:r>
              <a:rPr lang="en-AU" dirty="0"/>
              <a:t>IEEE-SA ratification expected in Dec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291423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31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289001"/>
              </p:ext>
            </p:extLst>
          </p:nvPr>
        </p:nvGraphicFramePr>
        <p:xfrm>
          <a:off x="761999" y="1712149"/>
          <a:ext cx="7696200" cy="292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810756"/>
              </p:ext>
            </p:extLst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320917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5175</Words>
  <Application>Microsoft Office PowerPoint</Application>
  <PresentationFormat>On-screen Show (4:3)</PresentationFormat>
  <Paragraphs>1259</Paragraphs>
  <Slides>64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7" baseType="lpstr">
      <vt:lpstr>Arial</vt:lpstr>
      <vt:lpstr>Times New Roman</vt:lpstr>
      <vt:lpstr>802-11-Submission</vt:lpstr>
      <vt:lpstr>IEEE 802 status report to ISO/IEC JTC 1/SC 6 for SC 6 meeting in October 2020 online</vt:lpstr>
      <vt:lpstr>This report from IEEE 802 summarises issues of mutual interest to SC6</vt:lpstr>
      <vt:lpstr>Summary of IEEE 802 standards administered through the PSDO process</vt:lpstr>
      <vt:lpstr>IEEE 802 has sent 64 standards through to PSDO ratification with 41 in-process</vt:lpstr>
      <vt:lpstr>IEEE 802.1 WG has sent 31 standards completely through the PSDO ratification process</vt:lpstr>
      <vt:lpstr>IEEE 802.1 WG has sent 31 standards completely through the PSDO ratification process</vt:lpstr>
      <vt:lpstr>IEEE 802.1 WG has sent 31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9 standards completely through the PSDO ratification process</vt:lpstr>
      <vt:lpstr>IEEE 802.15 WG has sent three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IEEE 802 continues to notify SC6 of various new projects</vt:lpstr>
      <vt:lpstr>IEEE 802.1 has 16 standards in the pipeline for ratification under the PSDO</vt:lpstr>
      <vt:lpstr>IEEE 802.1 has 16 standards in the pipeline for ratification under the PSDO</vt:lpstr>
      <vt:lpstr>IEEE 802.1Q-2018 has been published</vt:lpstr>
      <vt:lpstr>IEEE 802.1Qcc 60-day ballot passed in July 2020 but a response is required</vt:lpstr>
      <vt:lpstr>IEEE 802.1Qcp-2018 60-day ballot passed and is waiting for start of FDIS ballot</vt:lpstr>
      <vt:lpstr>IEEE 802.1Qcy-2019 60-day ballot passed and is waiting for start of FDIS ballot</vt:lpstr>
      <vt:lpstr>IEEE 802.1Xck FDIS ballot passed in June 2020, a response sent and is waiting for publication</vt:lpstr>
      <vt:lpstr>IEEE 802.1AE-Rev has been published</vt:lpstr>
      <vt:lpstr>IEEE 802.1AS-Rev 60-day ballot passed in August 2020 but requires a response</vt:lpstr>
      <vt:lpstr>IEEE 802.1AX-REV 60-day ballot passed in August 2020 and is waiting for FDIS start</vt:lpstr>
      <vt:lpstr>IEEE 802.1Q-REV will probably be liaised in Nov 2020</vt:lpstr>
      <vt:lpstr>IEEE 802.1Qcx was liaised for information in Jan 2020</vt:lpstr>
      <vt:lpstr>IEEE 802.1X-2020 was liaised for information</vt:lpstr>
      <vt:lpstr>IEEE 802.1CMde was liaised for information in Jan 2020</vt:lpstr>
      <vt:lpstr>IEEE 802.1AE-2018/Cor 1-2020 has been liaised for information</vt:lpstr>
      <vt:lpstr>IEEE 802.1Qcr was liaised in Aug 2020</vt:lpstr>
      <vt:lpstr>IEEE 802.1CS was liaised in Aug 2020</vt:lpstr>
      <vt:lpstr>IEEE 802.1Qcz was liaised in Aug 2020</vt:lpstr>
      <vt:lpstr>IEEE 802.3 has 13 standards in the pipeline for ratification under the PSDO process</vt:lpstr>
      <vt:lpstr>IEEE 802.3.1 is being systematically reviewed by ISO with ballot closing on 2 Dec 2020</vt:lpstr>
      <vt:lpstr>IEEE 802.3-REV FDIS ballot passed and requires a response</vt:lpstr>
      <vt:lpstr>IEEE 802.3cb-2018 was submitted to FDIS ballot in August 2020</vt:lpstr>
      <vt:lpstr>IEEE 802.3bt-2018 60-day pre-ballot closes in October 2020</vt:lpstr>
      <vt:lpstr>IEEE 802.3cd-2018 60-day pre-ballot closes in October 2020</vt:lpstr>
      <vt:lpstr>IEEE 802.3cn-2019 will be submitted to 60-day pre-ballot in September 2020</vt:lpstr>
      <vt:lpstr>IEEE 802.3cg-2019 will be submitted to 60-day pre-ballot in September 2020</vt:lpstr>
      <vt:lpstr>IEEE 802.3cq-2020 will be submitted to 60-day pre-ballot in October 2020</vt:lpstr>
      <vt:lpstr>IEEE 802.3cm-2020 will be submitted to 60-day pre-ballot in October 2020</vt:lpstr>
      <vt:lpstr>IEEE 802.3ch-2020 will be submitted to 60-day pre-ballot in October 2020</vt:lpstr>
      <vt:lpstr>IEEE 802.3ca-2020 will be submitted to 60-day pre-ballot in October 2020</vt:lpstr>
      <vt:lpstr>IEEE 802.3.2-2019 will be submitted to 60-day pre-ballot in September 2020</vt:lpstr>
      <vt:lpstr>IEEE 802.3cr draft will probably be liaised in Sept 2020</vt:lpstr>
      <vt:lpstr>IEEE 802.3cu draft will probably be liaised in Sept 2020</vt:lpstr>
      <vt:lpstr>IEEE 802.11 has 12 standards in the pipeline for ratification under the PSDO</vt:lpstr>
      <vt:lpstr>IEEE 802.11 has 12 standards in the pipeline for ratification under the PSDO</vt:lpstr>
      <vt:lpstr>ISO/IEC/IEEE 8802-11:2018/AMD 3:2020 has been published</vt:lpstr>
      <vt:lpstr>ISO/IEC/IEEE 8802-11:2018/AMD 4:2020 has been published</vt:lpstr>
      <vt:lpstr>ISO/IEC/IEEE 8802-11:2018/AMD 5:2020 has been published</vt:lpstr>
      <vt:lpstr>IEEE 802.11ax was liaised for information in January 2020</vt:lpstr>
      <vt:lpstr>IEEE 802.11ay was liaised for information in January 2020</vt:lpstr>
      <vt:lpstr>IEEE 802.11az will be liaised in the future</vt:lpstr>
      <vt:lpstr>IEEE 802.11ba was liaised for information in March 2020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802.11REVmd was liaised for information in Jan 2020</vt:lpstr>
      <vt:lpstr>IEEE 802.15 has zero standards in the pipeline for ratification under the PSDO</vt:lpstr>
      <vt:lpstr>IEEE 802.22 has one standard in the pipeline for ratification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2020-09-27T23:09:05Z</dcterms:modified>
</cp:coreProperties>
</file>