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30"/>
  </p:notesMasterIdLst>
  <p:handoutMasterIdLst>
    <p:handoutMasterId r:id="rId31"/>
  </p:handoutMasterIdLst>
  <p:sldIdLst>
    <p:sldId id="361" r:id="rId3"/>
    <p:sldId id="287" r:id="rId4"/>
    <p:sldId id="288" r:id="rId5"/>
    <p:sldId id="289" r:id="rId6"/>
    <p:sldId id="619" r:id="rId7"/>
    <p:sldId id="677" r:id="rId8"/>
    <p:sldId id="676" r:id="rId9"/>
    <p:sldId id="672" r:id="rId10"/>
    <p:sldId id="675" r:id="rId11"/>
    <p:sldId id="607" r:id="rId12"/>
    <p:sldId id="649" r:id="rId13"/>
    <p:sldId id="381" r:id="rId14"/>
    <p:sldId id="292" r:id="rId15"/>
    <p:sldId id="366" r:id="rId16"/>
    <p:sldId id="678" r:id="rId17"/>
    <p:sldId id="670" r:id="rId18"/>
    <p:sldId id="671" r:id="rId19"/>
    <p:sldId id="293" r:id="rId20"/>
    <p:sldId id="294" r:id="rId21"/>
    <p:sldId id="650" r:id="rId22"/>
    <p:sldId id="310" r:id="rId23"/>
    <p:sldId id="641" r:id="rId24"/>
    <p:sldId id="673" r:id="rId25"/>
    <p:sldId id="661" r:id="rId26"/>
    <p:sldId id="668" r:id="rId27"/>
    <p:sldId id="359" r:id="rId28"/>
    <p:sldId id="674" r:id="rId2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p15:clr>
            <a:srgbClr val="A4A3A4"/>
          </p15:clr>
        </p15:guide>
        <p15:guide id="2" pos="2928">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27" autoAdjust="0"/>
    <p:restoredTop sz="95488" autoAdjust="0"/>
  </p:normalViewPr>
  <p:slideViewPr>
    <p:cSldViewPr>
      <p:cViewPr varScale="1">
        <p:scale>
          <a:sx n="111" d="100"/>
          <a:sy n="111" d="100"/>
        </p:scale>
        <p:origin x="1686" y="78"/>
      </p:cViewPr>
      <p:guideLst>
        <p:guide orient="horz" pos="1152"/>
        <p:guide pos="2928"/>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1182688" y="701675"/>
            <a:ext cx="46466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395337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Tree>
    <p:extLst>
      <p:ext uri="{BB962C8B-B14F-4D97-AF65-F5344CB8AC3E}">
        <p14:creationId xmlns:p14="http://schemas.microsoft.com/office/powerpoint/2010/main" val="10579514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27859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8434430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5643570" y="6475415"/>
            <a:ext cx="2898768"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extLst>
      <p:ext uri="{BB962C8B-B14F-4D97-AF65-F5344CB8AC3E}">
        <p14:creationId xmlns:p14="http://schemas.microsoft.com/office/powerpoint/2010/main" val="27836915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24727165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415376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extLst>
      <p:ext uri="{BB962C8B-B14F-4D97-AF65-F5344CB8AC3E}">
        <p14:creationId xmlns:p14="http://schemas.microsoft.com/office/powerpoint/2010/main" val="6345379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2"/>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2"/>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extLst>
      <p:ext uri="{BB962C8B-B14F-4D97-AF65-F5344CB8AC3E}">
        <p14:creationId xmlns:p14="http://schemas.microsoft.com/office/powerpoint/2010/main" val="29701710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4" y="823387"/>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08" indent="-128585">
              <a:buFont typeface="Lucida Grande"/>
              <a:buChar char="﹣"/>
              <a:defRPr>
                <a:latin typeface="Calibri" panose="020F0502020204030204" pitchFamily="34" charset="0"/>
                <a:cs typeface="Calibri" panose="020F0502020204030204" pitchFamily="34" charset="0"/>
              </a:defRPr>
            </a:lvl4pPr>
            <a:lvl5pPr marL="298840" indent="-82152" defTabSz="513147">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1192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685802"/>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1" y="1981201"/>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4344989" y="6475415"/>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6475414"/>
            <a:ext cx="31418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5000629"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802.11-19/1753r0</a:t>
            </a:r>
          </a:p>
        </p:txBody>
      </p:sp>
    </p:spTree>
    <p:extLst>
      <p:ext uri="{BB962C8B-B14F-4D97-AF65-F5344CB8AC3E}">
        <p14:creationId xmlns:p14="http://schemas.microsoft.com/office/powerpoint/2010/main" val="10285798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4.xml"/><Relationship Id="rId4" Type="http://schemas.openxmlformats.org/officeDocument/2006/relationships/hyperlink" Target="http://www.ieee.org/about/corporate/governance"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304800" y="838200"/>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4572000" y="3886200"/>
            <a:ext cx="4572000" cy="1143000"/>
          </a:xfrm>
        </p:spPr>
        <p:txBody>
          <a:bodyPr/>
          <a:lstStyle/>
          <a:p>
            <a:pPr eaLnBrk="1" hangingPunct="1"/>
            <a:r>
              <a:rPr lang="en-US" sz="4000" dirty="0"/>
              <a:t>IEEE 802 LMSC </a:t>
            </a:r>
            <a:br>
              <a:rPr lang="en-US" sz="4000" dirty="0"/>
            </a:br>
            <a:br>
              <a:rPr lang="en-US" sz="4000" dirty="0"/>
            </a:br>
            <a:r>
              <a:rPr lang="en-US" sz="4000" dirty="0"/>
              <a:t>July 2020</a:t>
            </a:r>
            <a:br>
              <a:rPr lang="en-US" sz="4000" dirty="0"/>
            </a:br>
            <a:br>
              <a:rPr lang="en-US" sz="4000" dirty="0"/>
            </a:br>
            <a:r>
              <a:rPr lang="en-US" sz="4000" dirty="0"/>
              <a:t>124</a:t>
            </a:r>
            <a:r>
              <a:rPr lang="en-US" sz="4000" baseline="30000" dirty="0"/>
              <a:t>th</a:t>
            </a:r>
            <a:r>
              <a:rPr lang="en-US" sz="4000" dirty="0"/>
              <a:t> Plenary Session</a:t>
            </a:r>
            <a:br>
              <a:rPr lang="en-US" sz="4000" dirty="0"/>
            </a:br>
            <a:r>
              <a:rPr lang="en-US" sz="2400" dirty="0"/>
              <a:t>(1</a:t>
            </a:r>
            <a:r>
              <a:rPr lang="en-US" sz="2400" baseline="30000" dirty="0"/>
              <a:t>st</a:t>
            </a:r>
            <a:r>
              <a:rPr lang="en-US" sz="2400" dirty="0"/>
              <a:t> virtual Plenary Session)</a:t>
            </a:r>
            <a:br>
              <a:rPr lang="en-US" sz="4000" dirty="0"/>
            </a:br>
            <a:br>
              <a:rPr lang="en-US" sz="4000" dirty="0"/>
            </a:br>
            <a:endParaRPr lang="en-US" sz="4000" dirty="0"/>
          </a:p>
        </p:txBody>
      </p:sp>
      <p:sp>
        <p:nvSpPr>
          <p:cNvPr id="2" name="TextBox 1"/>
          <p:cNvSpPr txBox="1"/>
          <p:nvPr/>
        </p:nvSpPr>
        <p:spPr>
          <a:xfrm>
            <a:off x="4038600" y="6488668"/>
            <a:ext cx="5283133" cy="369332"/>
          </a:xfrm>
          <a:prstGeom prst="rect">
            <a:avLst/>
          </a:prstGeom>
          <a:noFill/>
        </p:spPr>
        <p:txBody>
          <a:bodyPr wrap="square" rtlCol="0">
            <a:spAutoFit/>
          </a:bodyPr>
          <a:lstStyle/>
          <a:p>
            <a:r>
              <a:rPr lang="en-US" dirty="0"/>
              <a:t>Draft 00 DCN ec-20-0138-00-00EC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p:txBody>
          <a:bodyPr/>
          <a:lstStyle/>
          <a:p>
            <a:pPr>
              <a:defRPr/>
            </a:pPr>
            <a:fld id="{C8D6E4BC-3F87-44D1-A8C2-D1EA1C4675AB}" type="slidenum">
              <a:rPr lang="en-US" smtClean="0"/>
              <a:pPr>
                <a:defRPr/>
              </a:pPr>
              <a:t>10</a:t>
            </a:fld>
            <a:endParaRPr lang="en-US"/>
          </a:p>
        </p:txBody>
      </p:sp>
      <p:sp>
        <p:nvSpPr>
          <p:cNvPr id="36867" name="Rectangle 2"/>
          <p:cNvSpPr>
            <a:spLocks noGrp="1" noChangeArrowheads="1"/>
          </p:cNvSpPr>
          <p:nvPr>
            <p:ph type="title"/>
          </p:nvPr>
        </p:nvSpPr>
        <p:spPr>
          <a:xfrm>
            <a:off x="571500" y="265981"/>
            <a:ext cx="7772400" cy="1143000"/>
          </a:xfrm>
        </p:spPr>
        <p:txBody>
          <a:bodyPr/>
          <a:lstStyle/>
          <a:p>
            <a:pPr eaLnBrk="1" hangingPunct="1"/>
            <a:r>
              <a:rPr lang="en-US" sz="4000" dirty="0"/>
              <a:t>5.01 Chair’s Announcements</a:t>
            </a:r>
            <a:br>
              <a:rPr lang="en-US" sz="4000" dirty="0"/>
            </a:br>
            <a:r>
              <a:rPr lang="en-US" sz="4000" dirty="0"/>
              <a:t>EC meetings for the week</a:t>
            </a:r>
            <a:endParaRPr lang="en-US" sz="2400" dirty="0"/>
          </a:p>
        </p:txBody>
      </p:sp>
      <p:sp>
        <p:nvSpPr>
          <p:cNvPr id="36868" name="Rectangle 3"/>
          <p:cNvSpPr>
            <a:spLocks noGrp="1" noChangeArrowheads="1"/>
          </p:cNvSpPr>
          <p:nvPr>
            <p:ph type="body" idx="1"/>
          </p:nvPr>
        </p:nvSpPr>
        <p:spPr>
          <a:xfrm>
            <a:off x="228600" y="1828800"/>
            <a:ext cx="8458200" cy="4419600"/>
          </a:xfrm>
        </p:spPr>
        <p:txBody>
          <a:bodyPr/>
          <a:lstStyle/>
          <a:p>
            <a:pPr marL="0" indent="0" eaLnBrk="1" hangingPunct="1">
              <a:lnSpc>
                <a:spcPct val="80000"/>
              </a:lnSpc>
              <a:buNone/>
            </a:pPr>
            <a:r>
              <a:rPr lang="en-US" sz="1600" dirty="0"/>
              <a:t>Fri 10 JUL 13:00-15:00	Opening Executive Committee meeting </a:t>
            </a:r>
          </a:p>
          <a:p>
            <a:pPr marL="0" indent="0" eaLnBrk="1" hangingPunct="1">
              <a:lnSpc>
                <a:spcPct val="80000"/>
              </a:lnSpc>
              <a:buNone/>
            </a:pPr>
            <a:endParaRPr lang="en-US" sz="1600" dirty="0"/>
          </a:p>
          <a:p>
            <a:pPr marL="0" indent="0" eaLnBrk="1" hangingPunct="1">
              <a:lnSpc>
                <a:spcPct val="80000"/>
              </a:lnSpc>
              <a:buNone/>
            </a:pPr>
            <a:r>
              <a:rPr lang="en-US" sz="1600" dirty="0"/>
              <a:t>Mon 13 JUL 17:00-21:00	802/JTC1/SC6 Standing Committee</a:t>
            </a:r>
          </a:p>
          <a:p>
            <a:pPr marL="0" indent="0" eaLnBrk="1" hangingPunct="1">
              <a:lnSpc>
                <a:spcPct val="80000"/>
              </a:lnSpc>
              <a:buNone/>
            </a:pPr>
            <a:endParaRPr lang="en-US" sz="1600" dirty="0"/>
          </a:p>
          <a:p>
            <a:pPr marL="0" indent="0" eaLnBrk="1" hangingPunct="1">
              <a:lnSpc>
                <a:spcPct val="80000"/>
              </a:lnSpc>
              <a:buNone/>
            </a:pPr>
            <a:r>
              <a:rPr lang="en-US" sz="1600" dirty="0"/>
              <a:t>Wed 15 JUL 14:00-16:00	LMSC Rules Review</a:t>
            </a:r>
          </a:p>
          <a:p>
            <a:pPr marL="0" indent="0" eaLnBrk="1" hangingPunct="1">
              <a:lnSpc>
                <a:spcPct val="80000"/>
              </a:lnSpc>
              <a:buNone/>
            </a:pPr>
            <a:r>
              <a:rPr lang="en-US" sz="1600" dirty="0"/>
              <a:t>Wed 15 JUL 16:00-18:00	802/ITU Standing Committee</a:t>
            </a:r>
          </a:p>
          <a:p>
            <a:pPr marL="0" indent="0" eaLnBrk="1" hangingPunct="1">
              <a:lnSpc>
                <a:spcPct val="80000"/>
              </a:lnSpc>
              <a:buNone/>
            </a:pPr>
            <a:endParaRPr lang="en-US" sz="1600" dirty="0"/>
          </a:p>
          <a:p>
            <a:pPr marL="0" indent="0" eaLnBrk="1" hangingPunct="1">
              <a:lnSpc>
                <a:spcPct val="80000"/>
              </a:lnSpc>
              <a:buNone/>
            </a:pPr>
            <a:r>
              <a:rPr lang="en-US" sz="1600" dirty="0"/>
              <a:t>Thu 16 JUL 09:00-10:00	802 Chair’s Open Office hour</a:t>
            </a:r>
          </a:p>
          <a:p>
            <a:pPr marL="0" indent="0" eaLnBrk="1" hangingPunct="1">
              <a:lnSpc>
                <a:spcPct val="80000"/>
              </a:lnSpc>
              <a:buNone/>
            </a:pPr>
            <a:endParaRPr lang="en-US" sz="1600" i="1" dirty="0"/>
          </a:p>
          <a:p>
            <a:pPr marL="0" indent="0" eaLnBrk="1" hangingPunct="1">
              <a:lnSpc>
                <a:spcPct val="80000"/>
              </a:lnSpc>
              <a:buNone/>
            </a:pPr>
            <a:r>
              <a:rPr lang="en-US" sz="1600" dirty="0"/>
              <a:t>Fri 24 JUL 12:00-13:00	closing EC agenda prep</a:t>
            </a:r>
          </a:p>
          <a:p>
            <a:pPr marL="0" indent="0" eaLnBrk="1" hangingPunct="1">
              <a:lnSpc>
                <a:spcPct val="80000"/>
              </a:lnSpc>
              <a:buNone/>
            </a:pPr>
            <a:r>
              <a:rPr lang="en-US" sz="1600" dirty="0"/>
              <a:t>Fri 24 JUL 13:00-18:00	closing Executive Committee meeting</a:t>
            </a:r>
          </a:p>
          <a:p>
            <a:pPr marL="0" indent="0" eaLnBrk="1" hangingPunct="1">
              <a:lnSpc>
                <a:spcPct val="80000"/>
              </a:lnSpc>
              <a:buNone/>
            </a:pPr>
            <a:endParaRPr lang="en-US" sz="1600" dirty="0"/>
          </a:p>
          <a:p>
            <a:pPr marL="0" indent="0" eaLnBrk="1" hangingPunct="1">
              <a:lnSpc>
                <a:spcPct val="80000"/>
              </a:lnSpc>
              <a:buNone/>
            </a:pPr>
            <a:br>
              <a:rPr lang="en-US" sz="1600" dirty="0"/>
            </a:br>
            <a:r>
              <a:rPr lang="en-US" sz="1600" dirty="0"/>
              <a:t>TBD			802/IETF Standing Committee</a:t>
            </a:r>
          </a:p>
          <a:p>
            <a:pPr marL="0" indent="0" eaLnBrk="1" hangingPunct="1">
              <a:lnSpc>
                <a:spcPct val="80000"/>
              </a:lnSpc>
              <a:buNone/>
            </a:pPr>
            <a:r>
              <a:rPr lang="en-US" sz="1600" dirty="0"/>
              <a:t>TBD			Next plenary venue space allocation planning</a:t>
            </a:r>
          </a:p>
          <a:p>
            <a:pPr marL="0" indent="0" eaLnBrk="1" hangingPunct="1">
              <a:lnSpc>
                <a:spcPct val="80000"/>
              </a:lnSpc>
              <a:buNone/>
            </a:pPr>
            <a:r>
              <a:rPr lang="en-US" sz="1600" dirty="0"/>
              <a:t>TBD			Future venue planning</a:t>
            </a:r>
          </a:p>
          <a:p>
            <a:pPr marL="0" indent="0" eaLnBrk="1" hangingPunct="1">
              <a:lnSpc>
                <a:spcPct val="80000"/>
              </a:lnSpc>
              <a:buNone/>
            </a:pPr>
            <a:endParaRPr lang="en-US" sz="1600" dirty="0"/>
          </a:p>
          <a:p>
            <a:pPr marL="0" indent="0" eaLnBrk="1" hangingPunct="1">
              <a:lnSpc>
                <a:spcPct val="80000"/>
              </a:lnSpc>
              <a:buNone/>
            </a:pPr>
            <a:br>
              <a:rPr lang="en-US" sz="1600" dirty="0">
                <a:solidFill>
                  <a:srgbClr val="000000"/>
                </a:solidFill>
              </a:rPr>
            </a:br>
            <a:endParaRPr lang="en-US" sz="1050" dirty="0"/>
          </a:p>
          <a:p>
            <a:pPr marL="0" indent="0" eaLnBrk="1" hangingPunct="1">
              <a:lnSpc>
                <a:spcPct val="80000"/>
              </a:lnSpc>
              <a:buNone/>
            </a:pPr>
            <a:endParaRPr lang="en-US" sz="1600" dirty="0"/>
          </a:p>
          <a:p>
            <a:pPr marL="0" indent="0" eaLnBrk="1" hangingPunct="1">
              <a:lnSpc>
                <a:spcPct val="80000"/>
              </a:lnSpc>
              <a:buNone/>
            </a:pPr>
            <a:endParaRPr lang="en-US" sz="1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57200" y="1447800"/>
            <a:ext cx="8153400" cy="4114800"/>
          </a:xfrm>
        </p:spPr>
        <p:txBody>
          <a:bodyPr/>
          <a:lstStyle/>
          <a:p>
            <a:r>
              <a:rPr lang="en-US" sz="2000" dirty="0"/>
              <a:t>SA Standards Board resolutions June 2020</a:t>
            </a:r>
          </a:p>
          <a:p>
            <a:pPr lvl="1"/>
            <a:r>
              <a:rPr lang="en-US" sz="1400" dirty="0"/>
              <a:t>The SASB will continue to follow-up on the SASB Ratification of the Actions taken by the IEEE 802 LMSC Sponsor in Connection with the 802.11 </a:t>
            </a:r>
            <a:r>
              <a:rPr lang="en-US" sz="1400" dirty="0" err="1"/>
              <a:t>TGax</a:t>
            </a:r>
            <a:r>
              <a:rPr lang="en-US" sz="1400" dirty="0"/>
              <a:t> Complaint until the project completes Sponsor ballot. </a:t>
            </a:r>
          </a:p>
          <a:p>
            <a:pPr lvl="1"/>
            <a:r>
              <a:rPr lang="en-US" sz="1400" dirty="0"/>
              <a:t>Whereas the IEEE SA Board of Governors has terminated the IEEE SA External Representatives to NFPA as of 31 August 2020, and whereas the Scope of SCC18 will no longer be relevant at that time, the IEEE SA Standards Board hereby disbands SCC18 as of 31 August 2020.</a:t>
            </a:r>
          </a:p>
          <a:p>
            <a:r>
              <a:rPr lang="en-US" sz="2000" dirty="0"/>
              <a:t>Computer Society </a:t>
            </a:r>
            <a:r>
              <a:rPr lang="en-US" sz="2000" dirty="0" err="1"/>
              <a:t>BoG</a:t>
            </a:r>
            <a:r>
              <a:rPr lang="en-US" sz="2000" dirty="0"/>
              <a:t> &amp; SAB June 2020</a:t>
            </a:r>
          </a:p>
          <a:p>
            <a:pPr lvl="1"/>
            <a:r>
              <a:rPr lang="en-US" sz="1800" dirty="0"/>
              <a:t>CS </a:t>
            </a:r>
            <a:r>
              <a:rPr lang="en-US" sz="1800" dirty="0" err="1"/>
              <a:t>BoG</a:t>
            </a:r>
            <a:r>
              <a:rPr lang="en-US" sz="1800" dirty="0"/>
              <a:t> resolution unanimously in support of 802/802.3 position regarding IEEE representation at NFPA</a:t>
            </a:r>
          </a:p>
          <a:p>
            <a:r>
              <a:rPr lang="en-US" sz="2000" dirty="0"/>
              <a:t>SA </a:t>
            </a:r>
            <a:r>
              <a:rPr lang="en-US" sz="2000" dirty="0" err="1"/>
              <a:t>BoG</a:t>
            </a:r>
            <a:r>
              <a:rPr lang="en-US" sz="2000" dirty="0"/>
              <a:t> resolutions April/May 2020</a:t>
            </a:r>
          </a:p>
          <a:p>
            <a:pPr lvl="1"/>
            <a:r>
              <a:rPr lang="en-US" sz="1400" dirty="0"/>
              <a:t>May: The BOG Ad Hoc Council extended the deadline for the termination of the IEEE SA External Representatives (ERs) to NFPA until 31 August 2020 [from 30 June 2020].</a:t>
            </a:r>
          </a:p>
          <a:p>
            <a:pPr lvl="1"/>
            <a:r>
              <a:rPr lang="en-US" sz="1400" dirty="0"/>
              <a:t>April: The BOG terminates the appointments of External Representatives to the National Fire Protection Association (NFPA), effective 30 June 2020</a:t>
            </a:r>
          </a:p>
          <a:p>
            <a:r>
              <a:rPr lang="en-US" sz="2000" dirty="0"/>
              <a:t>IEEE </a:t>
            </a:r>
            <a:r>
              <a:rPr lang="en-US" sz="2000" dirty="0" err="1"/>
              <a:t>BoD</a:t>
            </a:r>
            <a:r>
              <a:rPr lang="en-US" sz="2000" dirty="0"/>
              <a:t> meetings June 2020</a:t>
            </a:r>
            <a:endParaRPr lang="en-US" sz="2400" dirty="0"/>
          </a:p>
          <a:p>
            <a:pPr lvl="1"/>
            <a:r>
              <a:rPr lang="en-US" sz="1400" dirty="0">
                <a:solidFill>
                  <a:schemeClr val="tx1">
                    <a:lumMod val="95000"/>
                    <a:lumOff val="5000"/>
                  </a:schemeClr>
                </a:solidFill>
              </a:rPr>
              <a:t>Nothing to report directly relevant to 802 LMSC </a:t>
            </a:r>
          </a:p>
          <a:p>
            <a:pPr lvl="1"/>
            <a:endParaRPr lang="en-US" sz="1800" dirty="0"/>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11</a:t>
            </a:fld>
            <a:endParaRPr lang="en-US"/>
          </a:p>
        </p:txBody>
      </p:sp>
      <p:sp>
        <p:nvSpPr>
          <p:cNvPr id="6" name="Rectangle 7"/>
          <p:cNvSpPr txBox="1">
            <a:spLocks noChangeArrowheads="1"/>
          </p:cNvSpPr>
          <p:nvPr/>
        </p:nvSpPr>
        <p:spPr>
          <a:xfrm>
            <a:off x="609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5.02 IEEE Boards updates</a:t>
            </a:r>
          </a:p>
        </p:txBody>
      </p:sp>
    </p:spTree>
    <p:extLst>
      <p:ext uri="{BB962C8B-B14F-4D97-AF65-F5344CB8AC3E}">
        <p14:creationId xmlns:p14="http://schemas.microsoft.com/office/powerpoint/2010/main" val="1917892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p:txBody>
          <a:bodyPr/>
          <a:lstStyle/>
          <a:p>
            <a:pPr>
              <a:defRPr/>
            </a:pPr>
            <a:fld id="{3A1B5D0C-A3CA-4015-90F1-B87437697A9D}" type="slidenum">
              <a:rPr lang="en-US" smtClean="0"/>
              <a:pPr>
                <a:defRPr/>
              </a:pPr>
              <a:t>12</a:t>
            </a:fld>
            <a:endParaRPr lang="en-US"/>
          </a:p>
        </p:txBody>
      </p:sp>
      <p:sp>
        <p:nvSpPr>
          <p:cNvPr id="6147" name="Text Box 2"/>
          <p:cNvSpPr txBox="1">
            <a:spLocks noChangeArrowheads="1"/>
          </p:cNvSpPr>
          <p:nvPr/>
        </p:nvSpPr>
        <p:spPr bwMode="auto">
          <a:xfrm>
            <a:off x="304800" y="1295400"/>
            <a:ext cx="8610600" cy="4555093"/>
          </a:xfrm>
          <a:prstGeom prst="rect">
            <a:avLst/>
          </a:prstGeom>
          <a:noFill/>
          <a:ln w="9525">
            <a:noFill/>
            <a:miter lim="800000"/>
            <a:headEnd/>
            <a:tailEnd/>
          </a:ln>
        </p:spPr>
        <p:txBody>
          <a:bodyPr>
            <a:spAutoFit/>
          </a:bodyPr>
          <a:lstStyle/>
          <a:p>
            <a:r>
              <a:rPr lang="en-US" sz="2400" b="1" u="sng" dirty="0"/>
              <a:t>Project Authorization Approvals Feb/Jun 2020</a:t>
            </a:r>
            <a:endParaRPr lang="en-US" sz="2400" b="1" dirty="0"/>
          </a:p>
          <a:p>
            <a:pPr>
              <a:lnSpc>
                <a:spcPct val="80000"/>
              </a:lnSpc>
              <a:spcBef>
                <a:spcPct val="20000"/>
              </a:spcBef>
            </a:pPr>
            <a:endParaRPr lang="en-US" b="1" dirty="0"/>
          </a:p>
          <a:p>
            <a:pPr lvl="0"/>
            <a:r>
              <a:rPr lang="en-US" b="1" dirty="0"/>
              <a:t>New Projects: 	</a:t>
            </a:r>
            <a:r>
              <a:rPr lang="en-US" dirty="0"/>
              <a:t>P802.3cz, P802.3cy, P802.3db, P802.3da, P802.1ASdm, P802.1AEdk, P802.3cw, P802.1f, P802.3cx, P802.16t</a:t>
            </a:r>
          </a:p>
          <a:p>
            <a:pPr lvl="0"/>
            <a:endParaRPr lang="en-US" b="1" dirty="0"/>
          </a:p>
          <a:p>
            <a:pPr lvl="0"/>
            <a:r>
              <a:rPr lang="en-US" b="1" dirty="0"/>
              <a:t>Modified PAR: 	</a:t>
            </a:r>
            <a:r>
              <a:rPr lang="en-US" dirty="0"/>
              <a:t> P802.1CS, P802.3ct, P802.15.4z, P802.15.13,</a:t>
            </a:r>
            <a:br>
              <a:rPr lang="en-US" dirty="0"/>
            </a:br>
            <a:endParaRPr lang="en-US" b="1" dirty="0"/>
          </a:p>
          <a:p>
            <a:r>
              <a:rPr lang="en-US" b="1" dirty="0"/>
              <a:t>Revisions:	</a:t>
            </a:r>
            <a:r>
              <a:rPr lang="en-US" dirty="0"/>
              <a:t>P802.1Q</a:t>
            </a:r>
          </a:p>
          <a:p>
            <a:pPr>
              <a:lnSpc>
                <a:spcPct val="80000"/>
              </a:lnSpc>
              <a:spcBef>
                <a:spcPct val="20000"/>
              </a:spcBef>
            </a:pPr>
            <a:endParaRPr lang="en-US" dirty="0"/>
          </a:p>
          <a:p>
            <a:pPr>
              <a:lnSpc>
                <a:spcPct val="80000"/>
              </a:lnSpc>
              <a:spcBef>
                <a:spcPct val="20000"/>
              </a:spcBef>
            </a:pPr>
            <a:r>
              <a:rPr lang="en-US" b="1" dirty="0"/>
              <a:t>Corrigendum:	</a:t>
            </a:r>
            <a:r>
              <a:rPr lang="en-US" dirty="0"/>
              <a:t>none</a:t>
            </a:r>
          </a:p>
          <a:p>
            <a:pPr>
              <a:lnSpc>
                <a:spcPct val="80000"/>
              </a:lnSpc>
              <a:spcBef>
                <a:spcPct val="20000"/>
              </a:spcBef>
            </a:pPr>
            <a:endParaRPr lang="en-US" b="1" dirty="0"/>
          </a:p>
          <a:p>
            <a:pPr>
              <a:lnSpc>
                <a:spcPct val="80000"/>
              </a:lnSpc>
              <a:spcBef>
                <a:spcPct val="20000"/>
              </a:spcBef>
            </a:pPr>
            <a:r>
              <a:rPr lang="en-US" b="1" dirty="0"/>
              <a:t>Withdrawals: 	</a:t>
            </a:r>
            <a:r>
              <a:rPr lang="en-US" dirty="0"/>
              <a:t>none</a:t>
            </a:r>
          </a:p>
          <a:p>
            <a:pPr>
              <a:lnSpc>
                <a:spcPct val="80000"/>
              </a:lnSpc>
              <a:spcBef>
                <a:spcPct val="20000"/>
              </a:spcBef>
            </a:pPr>
            <a:endParaRPr lang="en-US" dirty="0"/>
          </a:p>
          <a:p>
            <a:pPr lvl="0"/>
            <a:r>
              <a:rPr lang="en-US" b="1" dirty="0"/>
              <a:t>Extensions:	</a:t>
            </a:r>
            <a:r>
              <a:rPr lang="en-US" dirty="0"/>
              <a:t>P802.15.12, P802.1CQ</a:t>
            </a:r>
            <a:br>
              <a:rPr lang="en-US" dirty="0"/>
            </a:br>
            <a:endParaRPr lang="en-US" sz="1400" dirty="0"/>
          </a:p>
          <a:p>
            <a:pPr lvl="0"/>
            <a:r>
              <a:rPr lang="en-US" b="1" dirty="0">
                <a:solidFill>
                  <a:srgbClr val="000000"/>
                </a:solidFill>
              </a:rPr>
              <a:t>Other:		</a:t>
            </a:r>
            <a:r>
              <a:rPr lang="en-US" dirty="0"/>
              <a:t>none</a:t>
            </a:r>
            <a:endParaRPr lang="en-US" sz="1400" dirty="0"/>
          </a:p>
        </p:txBody>
      </p:sp>
      <p:sp>
        <p:nvSpPr>
          <p:cNvPr id="6148" name="Rectangle 3"/>
          <p:cNvSpPr>
            <a:spLocks noGrp="1" noChangeArrowheads="1"/>
          </p:cNvSpPr>
          <p:nvPr>
            <p:ph type="title"/>
          </p:nvPr>
        </p:nvSpPr>
        <p:spPr>
          <a:xfrm>
            <a:off x="0" y="0"/>
            <a:ext cx="9144000" cy="1143000"/>
          </a:xfrm>
        </p:spPr>
        <p:txBody>
          <a:bodyPr/>
          <a:lstStyle/>
          <a:p>
            <a:pPr eaLnBrk="1" hangingPunct="1"/>
            <a:r>
              <a:rPr lang="en-US" sz="4000" dirty="0"/>
              <a:t>5.03 SA Standards Board Actions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a:spLocks noGrp="1"/>
          </p:cNvSpPr>
          <p:nvPr>
            <p:ph type="sldNum" sz="quarter" idx="12"/>
          </p:nvPr>
        </p:nvSpPr>
        <p:spPr/>
        <p:txBody>
          <a:bodyPr/>
          <a:lstStyle/>
          <a:p>
            <a:pPr>
              <a:defRPr/>
            </a:pPr>
            <a:fld id="{889393E2-A56B-4D40-AFAF-67E446266CCF}" type="slidenum">
              <a:rPr lang="en-US" smtClean="0"/>
              <a:pPr>
                <a:defRPr/>
              </a:pPr>
              <a:t>13</a:t>
            </a:fld>
            <a:endParaRPr lang="en-US"/>
          </a:p>
        </p:txBody>
      </p:sp>
      <p:sp>
        <p:nvSpPr>
          <p:cNvPr id="5123" name="Text Box 5"/>
          <p:cNvSpPr txBox="1">
            <a:spLocks noChangeArrowheads="1"/>
          </p:cNvSpPr>
          <p:nvPr/>
        </p:nvSpPr>
        <p:spPr bwMode="auto">
          <a:xfrm>
            <a:off x="381000" y="1122363"/>
            <a:ext cx="8610600" cy="4339650"/>
          </a:xfrm>
          <a:prstGeom prst="rect">
            <a:avLst/>
          </a:prstGeom>
          <a:noFill/>
          <a:ln w="9525">
            <a:noFill/>
            <a:miter lim="800000"/>
            <a:headEnd/>
            <a:tailEnd/>
          </a:ln>
        </p:spPr>
        <p:txBody>
          <a:bodyPr>
            <a:spAutoFit/>
          </a:bodyPr>
          <a:lstStyle/>
          <a:p>
            <a:r>
              <a:rPr lang="en-US" sz="2400" b="1" u="sng" dirty="0"/>
              <a:t>Standards Ratification Actions Jan/Mar/Apr/Jun 2020</a:t>
            </a:r>
          </a:p>
          <a:p>
            <a:endParaRPr lang="en-US" b="1" dirty="0"/>
          </a:p>
          <a:p>
            <a:pPr lvl="0"/>
            <a:r>
              <a:rPr lang="en-US" b="1" dirty="0"/>
              <a:t>New Standards: 	</a:t>
            </a:r>
            <a:r>
              <a:rPr lang="en-US" dirty="0"/>
              <a:t>P802.3cm, P802.3cq, P802.1AS, P802.15.4w, P802.15.4z, P802.1CMde, P802.1Qcx, P802.3ca, P802.3ch</a:t>
            </a:r>
            <a:br>
              <a:rPr lang="en-US" dirty="0"/>
            </a:br>
            <a:endParaRPr lang="en-US" dirty="0"/>
          </a:p>
          <a:p>
            <a:pPr lvl="0"/>
            <a:r>
              <a:rPr lang="en-US" b="1" dirty="0"/>
              <a:t>Revised Standards: </a:t>
            </a:r>
            <a:r>
              <a:rPr lang="en-US" dirty="0"/>
              <a:t>P802.1AS, P802.1AX, P802.1X, P802.15.4</a:t>
            </a:r>
          </a:p>
          <a:p>
            <a:pPr>
              <a:lnSpc>
                <a:spcPct val="80000"/>
              </a:lnSpc>
              <a:spcBef>
                <a:spcPct val="20000"/>
              </a:spcBef>
            </a:pPr>
            <a:endParaRPr lang="en-US" b="1" dirty="0"/>
          </a:p>
          <a:p>
            <a:pPr>
              <a:lnSpc>
                <a:spcPct val="80000"/>
              </a:lnSpc>
              <a:spcBef>
                <a:spcPct val="20000"/>
              </a:spcBef>
            </a:pPr>
            <a:r>
              <a:rPr lang="en-US" b="1" dirty="0"/>
              <a:t>Corrigendum: 	</a:t>
            </a:r>
            <a:r>
              <a:rPr lang="en-US" dirty="0"/>
              <a:t> P802.1AE/Cor1</a:t>
            </a:r>
          </a:p>
          <a:p>
            <a:pPr>
              <a:lnSpc>
                <a:spcPct val="80000"/>
              </a:lnSpc>
              <a:spcBef>
                <a:spcPct val="20000"/>
              </a:spcBef>
            </a:pPr>
            <a:endParaRPr lang="en-US" b="1" dirty="0"/>
          </a:p>
          <a:p>
            <a:r>
              <a:rPr lang="en-US" b="1" dirty="0"/>
              <a:t>Extensions:  	</a:t>
            </a:r>
            <a:r>
              <a:rPr lang="en-US" dirty="0"/>
              <a:t>none</a:t>
            </a:r>
          </a:p>
          <a:p>
            <a:pPr>
              <a:lnSpc>
                <a:spcPct val="80000"/>
              </a:lnSpc>
              <a:spcBef>
                <a:spcPct val="20000"/>
              </a:spcBef>
            </a:pPr>
            <a:endParaRPr lang="en-US" dirty="0"/>
          </a:p>
          <a:p>
            <a:pPr>
              <a:lnSpc>
                <a:spcPct val="80000"/>
              </a:lnSpc>
              <a:spcBef>
                <a:spcPct val="20000"/>
              </a:spcBef>
            </a:pPr>
            <a:r>
              <a:rPr lang="en-US" b="1" dirty="0"/>
              <a:t>Withdrawals: </a:t>
            </a:r>
            <a:r>
              <a:rPr lang="en-US" dirty="0"/>
              <a:t> 	none</a:t>
            </a:r>
          </a:p>
          <a:p>
            <a:pPr>
              <a:lnSpc>
                <a:spcPct val="80000"/>
              </a:lnSpc>
              <a:spcBef>
                <a:spcPct val="20000"/>
              </a:spcBef>
            </a:pPr>
            <a:endParaRPr lang="en-US" dirty="0"/>
          </a:p>
          <a:p>
            <a:pPr>
              <a:lnSpc>
                <a:spcPct val="80000"/>
              </a:lnSpc>
              <a:spcBef>
                <a:spcPct val="20000"/>
              </a:spcBef>
            </a:pPr>
            <a:r>
              <a:rPr lang="en-US" b="1" dirty="0"/>
              <a:t>Other Notes: 	</a:t>
            </a:r>
            <a:r>
              <a:rPr lang="en-US" dirty="0"/>
              <a:t>none</a:t>
            </a:r>
          </a:p>
          <a:p>
            <a:pPr>
              <a:lnSpc>
                <a:spcPct val="80000"/>
              </a:lnSpc>
              <a:spcBef>
                <a:spcPct val="20000"/>
              </a:spcBef>
            </a:pPr>
            <a:endParaRPr lang="en-US" dirty="0"/>
          </a:p>
        </p:txBody>
      </p:sp>
      <p:sp>
        <p:nvSpPr>
          <p:cNvPr id="5124" name="Rectangle 7"/>
          <p:cNvSpPr>
            <a:spLocks noGrp="1" noChangeArrowheads="1"/>
          </p:cNvSpPr>
          <p:nvPr>
            <p:ph type="title"/>
          </p:nvPr>
        </p:nvSpPr>
        <p:spPr>
          <a:xfrm>
            <a:off x="0" y="0"/>
            <a:ext cx="9144000" cy="1143000"/>
          </a:xfrm>
        </p:spPr>
        <p:txBody>
          <a:bodyPr/>
          <a:lstStyle/>
          <a:p>
            <a:pPr eaLnBrk="1" hangingPunct="1"/>
            <a:r>
              <a:rPr lang="en-US" sz="4000" dirty="0"/>
              <a:t>5.03 SA Standards Board Actions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p:txBody>
          <a:bodyPr/>
          <a:lstStyle/>
          <a:p>
            <a:pPr>
              <a:defRPr/>
            </a:pPr>
            <a:fld id="{8F6A0207-7A54-48DC-BD5F-14CCF73675DA}" type="slidenum">
              <a:rPr lang="en-US" smtClean="0"/>
              <a:pPr>
                <a:defRPr/>
              </a:pPr>
              <a:t>14</a:t>
            </a:fld>
            <a:endParaRPr lang="en-US"/>
          </a:p>
        </p:txBody>
      </p:sp>
      <p:sp>
        <p:nvSpPr>
          <p:cNvPr id="14339" name="Rectangle 2"/>
          <p:cNvSpPr>
            <a:spLocks noGrp="1" noChangeArrowheads="1"/>
          </p:cNvSpPr>
          <p:nvPr>
            <p:ph type="title"/>
          </p:nvPr>
        </p:nvSpPr>
        <p:spPr/>
        <p:txBody>
          <a:bodyPr/>
          <a:lstStyle/>
          <a:p>
            <a:pPr eaLnBrk="1" hangingPunct="1"/>
            <a:r>
              <a:rPr lang="en-US" sz="4000" dirty="0"/>
              <a:t>5.04</a:t>
            </a:r>
            <a:br>
              <a:rPr lang="en-US" sz="4000" dirty="0"/>
            </a:br>
            <a:r>
              <a:rPr lang="en-US" sz="4000" dirty="0"/>
              <a:t> LMSC Email Ballot Recap</a:t>
            </a:r>
          </a:p>
        </p:txBody>
      </p:sp>
      <p:sp>
        <p:nvSpPr>
          <p:cNvPr id="14340" name="Rectangle 3"/>
          <p:cNvSpPr>
            <a:spLocks noGrp="1" noChangeArrowheads="1"/>
          </p:cNvSpPr>
          <p:nvPr>
            <p:ph type="body" idx="1"/>
          </p:nvPr>
        </p:nvSpPr>
        <p:spPr>
          <a:xfrm>
            <a:off x="381000" y="1981200"/>
            <a:ext cx="8382000" cy="4114800"/>
          </a:xfrm>
        </p:spPr>
        <p:txBody>
          <a:bodyPr/>
          <a:lstStyle/>
          <a:p>
            <a:pPr eaLnBrk="1" hangingPunct="1">
              <a:buFontTx/>
              <a:buNone/>
              <a:tabLst>
                <a:tab pos="1141413" algn="l"/>
              </a:tabLst>
            </a:pPr>
            <a:r>
              <a:rPr lang="en-US" sz="1600" dirty="0"/>
              <a:t>	</a:t>
            </a:r>
            <a:r>
              <a:rPr lang="en-US" sz="1600" u="sng" dirty="0"/>
              <a:t>open date	          topic			yes/no/abs/</a:t>
            </a:r>
            <a:r>
              <a:rPr lang="en-US" sz="1600" u="sng" dirty="0" err="1"/>
              <a:t>dnv</a:t>
            </a:r>
            <a:r>
              <a:rPr lang="en-US" sz="1600" u="sng" dirty="0"/>
              <a:t>*	result</a:t>
            </a:r>
          </a:p>
          <a:p>
            <a:pPr eaLnBrk="1" hangingPunct="1">
              <a:buFont typeface="+mj-lt"/>
              <a:buAutoNum type="arabicParenR"/>
              <a:tabLst>
                <a:tab pos="1141413" algn="l"/>
              </a:tabLst>
            </a:pPr>
            <a:r>
              <a:rPr lang="en-US" sz="1600" dirty="0"/>
              <a:t>20OCT	Approve 802.3 Blog		07/00/00/06	pass</a:t>
            </a:r>
          </a:p>
          <a:p>
            <a:pPr eaLnBrk="1" hangingPunct="1">
              <a:buFont typeface="+mj-lt"/>
              <a:buAutoNum type="arabicParenR"/>
              <a:tabLst>
                <a:tab pos="1141413" algn="l"/>
              </a:tabLst>
            </a:pPr>
            <a:r>
              <a:rPr lang="en-US" sz="1600" dirty="0"/>
              <a:t>25NOV	Approve 802 </a:t>
            </a:r>
            <a:r>
              <a:rPr lang="en-US" sz="1600" dirty="0" err="1"/>
              <a:t>cmts</a:t>
            </a:r>
            <a:r>
              <a:rPr lang="en-US" sz="1600" dirty="0"/>
              <a:t> to ACMA		08/01/00/04	pass</a:t>
            </a:r>
          </a:p>
          <a:p>
            <a:pPr eaLnBrk="1" hangingPunct="1">
              <a:buFont typeface="+mj-lt"/>
              <a:buAutoNum type="arabicParenR"/>
              <a:tabLst>
                <a:tab pos="1141413" algn="l"/>
              </a:tabLst>
            </a:pPr>
            <a:r>
              <a:rPr lang="en-US" sz="1600" dirty="0"/>
              <a:t>06JAN	Approve 802 </a:t>
            </a:r>
            <a:r>
              <a:rPr lang="en-US" sz="1600" dirty="0" err="1"/>
              <a:t>cmts</a:t>
            </a:r>
            <a:r>
              <a:rPr lang="en-US" sz="1600" dirty="0"/>
              <a:t> to </a:t>
            </a:r>
            <a:r>
              <a:rPr lang="en-US" sz="1600" dirty="0" err="1"/>
              <a:t>Ofcom</a:t>
            </a:r>
            <a:r>
              <a:rPr lang="en-US" sz="1600" dirty="0"/>
              <a:t>		10/00/00/03	pass</a:t>
            </a:r>
          </a:p>
          <a:p>
            <a:pPr eaLnBrk="1" hangingPunct="1">
              <a:buFont typeface="+mj-lt"/>
              <a:buAutoNum type="arabicParenR"/>
              <a:tabLst>
                <a:tab pos="1141413" algn="l"/>
              </a:tabLst>
            </a:pPr>
            <a:r>
              <a:rPr lang="en-US" sz="1600" dirty="0"/>
              <a:t>21FEB	Approve 802 </a:t>
            </a:r>
            <a:r>
              <a:rPr lang="en-US" sz="1600" dirty="0" err="1"/>
              <a:t>cmts</a:t>
            </a:r>
            <a:r>
              <a:rPr lang="en-US" sz="1600" dirty="0"/>
              <a:t> to FCC on DSRC	08/02/00/03	pass</a:t>
            </a:r>
          </a:p>
          <a:p>
            <a:pPr eaLnBrk="1" hangingPunct="1">
              <a:buFont typeface="+mj-lt"/>
              <a:buAutoNum type="arabicParenR"/>
              <a:tabLst>
                <a:tab pos="1141413" algn="l"/>
              </a:tabLst>
            </a:pPr>
            <a:r>
              <a:rPr lang="en-US" sz="1600" dirty="0"/>
              <a:t>05MAR	Cancel March 2020 plenary		08/01/02/02	pass</a:t>
            </a:r>
          </a:p>
          <a:p>
            <a:pPr eaLnBrk="1" hangingPunct="1">
              <a:buFont typeface="+mj-lt"/>
              <a:buAutoNum type="arabicParenR"/>
              <a:tabLst>
                <a:tab pos="1141413" algn="l"/>
              </a:tabLst>
            </a:pPr>
            <a:r>
              <a:rPr lang="en-US" sz="1600" dirty="0"/>
              <a:t>14MAR	Approve Nov 2019 minutes		10/00/00/03	pass</a:t>
            </a:r>
          </a:p>
          <a:p>
            <a:pPr eaLnBrk="1" hangingPunct="1">
              <a:buFont typeface="+mj-lt"/>
              <a:buAutoNum type="arabicParenR"/>
              <a:tabLst>
                <a:tab pos="1141413" algn="l"/>
              </a:tabLst>
            </a:pPr>
            <a:r>
              <a:rPr lang="en-US" sz="1600" dirty="0"/>
              <a:t>20MAR	Rescind Nov 2019 motions #8 &amp; #9	10/00/00/03	pass</a:t>
            </a:r>
          </a:p>
          <a:p>
            <a:pPr eaLnBrk="1" hangingPunct="1">
              <a:buFont typeface="+mj-lt"/>
              <a:buAutoNum type="arabicParenR"/>
              <a:tabLst>
                <a:tab pos="1141413" algn="l"/>
              </a:tabLst>
            </a:pPr>
            <a:r>
              <a:rPr lang="en-US" sz="1600" dirty="0"/>
              <a:t>20MAR	Approve 802.3 press releases		08/00/00/06	pass</a:t>
            </a:r>
          </a:p>
          <a:p>
            <a:pPr eaLnBrk="1" hangingPunct="1">
              <a:buFont typeface="+mj-lt"/>
              <a:buAutoNum type="arabicParenR"/>
              <a:tabLst>
                <a:tab pos="1141413" algn="l"/>
              </a:tabLst>
            </a:pPr>
            <a:r>
              <a:rPr lang="en-US" sz="1600" dirty="0"/>
              <a:t>24MAR	Approve 802 reply </a:t>
            </a:r>
            <a:r>
              <a:rPr lang="en-US" sz="1600" dirty="0" err="1"/>
              <a:t>cmts</a:t>
            </a:r>
            <a:r>
              <a:rPr lang="en-US" sz="1600" dirty="0"/>
              <a:t> to FCC on DSRC 01/05/0/07	fail</a:t>
            </a:r>
          </a:p>
          <a:p>
            <a:pPr eaLnBrk="1" hangingPunct="1">
              <a:buFont typeface="+mj-lt"/>
              <a:buAutoNum type="arabicParenR"/>
              <a:tabLst>
                <a:tab pos="1141413" algn="l"/>
              </a:tabLst>
            </a:pPr>
            <a:r>
              <a:rPr lang="en-US" sz="1600" dirty="0"/>
              <a:t>26MAR	Funding for </a:t>
            </a:r>
            <a:r>
              <a:rPr lang="en-US" sz="1600" dirty="0" err="1"/>
              <a:t>webcon</a:t>
            </a:r>
            <a:r>
              <a:rPr lang="en-US" sz="1600" dirty="0"/>
              <a:t> services		09/00/00/04	pass</a:t>
            </a:r>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marL="0" indent="0" eaLnBrk="1" hangingPunct="1">
              <a:buNone/>
              <a:tabLst>
                <a:tab pos="1141413" algn="l"/>
              </a:tabLst>
            </a:pPr>
            <a:r>
              <a:rPr lang="en-US" sz="1600" dirty="0"/>
              <a:t>* 802 chair is counted as DNV unless his vote is required</a:t>
            </a:r>
          </a:p>
          <a:p>
            <a:pPr marL="0" indent="0" eaLnBrk="1" hangingPunct="1">
              <a:buNone/>
            </a:pPr>
            <a:endParaRPr lang="en-US" sz="1600" dirty="0"/>
          </a:p>
          <a:p>
            <a:pPr eaLnBrk="1" hangingPunct="1"/>
            <a:endParaRPr lang="en-US" sz="1600" dirty="0"/>
          </a:p>
          <a:p>
            <a:pPr eaLnBrk="1" hangingPunct="1"/>
            <a:endParaRPr lang="en-US" sz="1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p:txBody>
          <a:bodyPr/>
          <a:lstStyle/>
          <a:p>
            <a:pPr>
              <a:defRPr/>
            </a:pPr>
            <a:fld id="{8F6A0207-7A54-48DC-BD5F-14CCF73675DA}" type="slidenum">
              <a:rPr lang="en-US" smtClean="0"/>
              <a:pPr>
                <a:defRPr/>
              </a:pPr>
              <a:t>15</a:t>
            </a:fld>
            <a:endParaRPr lang="en-US"/>
          </a:p>
        </p:txBody>
      </p:sp>
      <p:sp>
        <p:nvSpPr>
          <p:cNvPr id="14339" name="Rectangle 2"/>
          <p:cNvSpPr>
            <a:spLocks noGrp="1" noChangeArrowheads="1"/>
          </p:cNvSpPr>
          <p:nvPr>
            <p:ph type="title"/>
          </p:nvPr>
        </p:nvSpPr>
        <p:spPr/>
        <p:txBody>
          <a:bodyPr/>
          <a:lstStyle/>
          <a:p>
            <a:pPr eaLnBrk="1" hangingPunct="1"/>
            <a:r>
              <a:rPr lang="en-US" sz="4000" dirty="0"/>
              <a:t>5.04</a:t>
            </a:r>
            <a:br>
              <a:rPr lang="en-US" sz="4000" dirty="0"/>
            </a:br>
            <a:r>
              <a:rPr lang="en-US" sz="4000" dirty="0"/>
              <a:t> LMSC Email Ballot Recap</a:t>
            </a:r>
          </a:p>
        </p:txBody>
      </p:sp>
      <p:sp>
        <p:nvSpPr>
          <p:cNvPr id="14340" name="Rectangle 3"/>
          <p:cNvSpPr>
            <a:spLocks noGrp="1" noChangeArrowheads="1"/>
          </p:cNvSpPr>
          <p:nvPr>
            <p:ph type="body" idx="1"/>
          </p:nvPr>
        </p:nvSpPr>
        <p:spPr>
          <a:xfrm>
            <a:off x="381000" y="1981200"/>
            <a:ext cx="8382000" cy="4114800"/>
          </a:xfrm>
        </p:spPr>
        <p:txBody>
          <a:bodyPr/>
          <a:lstStyle/>
          <a:p>
            <a:pPr eaLnBrk="1" hangingPunct="1">
              <a:buFontTx/>
              <a:buNone/>
              <a:tabLst>
                <a:tab pos="1141413" algn="l"/>
              </a:tabLst>
            </a:pPr>
            <a:r>
              <a:rPr lang="en-US" sz="1600" dirty="0"/>
              <a:t>	</a:t>
            </a:r>
            <a:r>
              <a:rPr lang="en-US" sz="1600" u="sng" dirty="0"/>
              <a:t>open date	          topic			yes/no/abs/</a:t>
            </a:r>
            <a:r>
              <a:rPr lang="en-US" sz="1600" u="sng" dirty="0" err="1"/>
              <a:t>dnv</a:t>
            </a:r>
            <a:r>
              <a:rPr lang="en-US" sz="1600" u="sng" dirty="0"/>
              <a:t>*	result</a:t>
            </a:r>
          </a:p>
          <a:p>
            <a:pPr eaLnBrk="1" hangingPunct="1">
              <a:buFont typeface="+mj-lt"/>
              <a:buAutoNum type="arabicParenR" startAt="11"/>
              <a:tabLst>
                <a:tab pos="1141413" algn="l"/>
              </a:tabLst>
            </a:pPr>
            <a:r>
              <a:rPr lang="en-US" sz="1600" dirty="0"/>
              <a:t>10APR	Approve 802 reply </a:t>
            </a:r>
            <a:r>
              <a:rPr lang="en-US" sz="1600" dirty="0" err="1"/>
              <a:t>cmts</a:t>
            </a:r>
            <a:r>
              <a:rPr lang="en-US" sz="1600" dirty="0"/>
              <a:t> to FCC on DSRC 08/00/0/05	pass</a:t>
            </a:r>
          </a:p>
          <a:p>
            <a:pPr eaLnBrk="1" hangingPunct="1">
              <a:buFont typeface="+mj-lt"/>
              <a:buAutoNum type="arabicParenR" startAt="11"/>
              <a:tabLst>
                <a:tab pos="1141413" algn="l"/>
              </a:tabLst>
            </a:pPr>
            <a:r>
              <a:rPr lang="en-US" sz="1600" dirty="0"/>
              <a:t>27MAY	Approve LMSC </a:t>
            </a:r>
            <a:r>
              <a:rPr lang="en-US" sz="1600" dirty="0" err="1"/>
              <a:t>OpsMan</a:t>
            </a:r>
            <a:r>
              <a:rPr lang="en-US" sz="1600" dirty="0"/>
              <a:t> changes#1	11/00/00/02	pass</a:t>
            </a:r>
          </a:p>
          <a:p>
            <a:pPr eaLnBrk="1" hangingPunct="1">
              <a:buFont typeface="+mj-lt"/>
              <a:buAutoNum type="arabicParenR" startAt="11"/>
              <a:tabLst>
                <a:tab pos="1141413" algn="l"/>
              </a:tabLst>
            </a:pPr>
            <a:r>
              <a:rPr lang="en-US" sz="1600" dirty="0"/>
              <a:t>04JUN	Approve LMSC </a:t>
            </a:r>
            <a:r>
              <a:rPr lang="en-US" sz="1600" dirty="0" err="1"/>
              <a:t>OpsMan</a:t>
            </a:r>
            <a:r>
              <a:rPr lang="en-US" sz="1600" dirty="0"/>
              <a:t> changes#2	07/05/00/01	fail</a:t>
            </a:r>
          </a:p>
          <a:p>
            <a:pPr eaLnBrk="1" hangingPunct="1">
              <a:buFont typeface="+mj-lt"/>
              <a:buAutoNum type="arabicParenR" startAt="11"/>
              <a:tabLst>
                <a:tab pos="1141413" algn="l"/>
              </a:tabLst>
            </a:pPr>
            <a:r>
              <a:rPr lang="en-US" sz="1600" dirty="0"/>
              <a:t>10JUN	Approve July electronic plenary	11/00/00/02	pass</a:t>
            </a:r>
          </a:p>
          <a:p>
            <a:pPr eaLnBrk="1" hangingPunct="1">
              <a:buFont typeface="+mj-lt"/>
              <a:buAutoNum type="arabicParenR" startAt="11"/>
              <a:tabLst>
                <a:tab pos="1141413" algn="l"/>
              </a:tabLst>
            </a:pPr>
            <a:r>
              <a:rPr lang="en-US" sz="1600" dirty="0"/>
              <a:t>11JUN	Approve rules suspension for ICAIDs	11/00/00/02	pass</a:t>
            </a:r>
          </a:p>
          <a:p>
            <a:pPr eaLnBrk="1" hangingPunct="1">
              <a:buFont typeface="+mj-lt"/>
              <a:buAutoNum type="arabicParenR" startAt="11"/>
              <a:tabLst>
                <a:tab pos="1141413" algn="l"/>
              </a:tabLst>
            </a:pPr>
            <a:endParaRPr lang="en-US" sz="1600" dirty="0"/>
          </a:p>
          <a:p>
            <a:pPr eaLnBrk="1" hangingPunct="1">
              <a:buFont typeface="+mj-lt"/>
              <a:buAutoNum type="arabicParenR" startAt="11"/>
              <a:tabLst>
                <a:tab pos="1141413" algn="l"/>
              </a:tabLst>
            </a:pPr>
            <a:endParaRPr lang="en-US" sz="1600" dirty="0"/>
          </a:p>
          <a:p>
            <a:pPr eaLnBrk="1" hangingPunct="1">
              <a:buFont typeface="+mj-lt"/>
              <a:buAutoNum type="arabicParenR" startAt="11"/>
              <a:tabLst>
                <a:tab pos="1141413" algn="l"/>
              </a:tabLst>
            </a:pPr>
            <a:endParaRPr lang="en-US" sz="1600" dirty="0"/>
          </a:p>
          <a:p>
            <a:pPr marL="0" indent="0" eaLnBrk="1" hangingPunct="1">
              <a:buNone/>
              <a:tabLst>
                <a:tab pos="1141413" algn="l"/>
              </a:tabLst>
            </a:pPr>
            <a:r>
              <a:rPr lang="en-US" sz="1600" dirty="0"/>
              <a:t>* 802 chair is counted as DNV unless his vote is required</a:t>
            </a:r>
          </a:p>
          <a:p>
            <a:pPr marL="0" indent="0" eaLnBrk="1" hangingPunct="1">
              <a:buNone/>
            </a:pPr>
            <a:endParaRPr lang="en-US" sz="1600" dirty="0"/>
          </a:p>
          <a:p>
            <a:pPr eaLnBrk="1" hangingPunct="1"/>
            <a:endParaRPr lang="en-US" sz="1600" dirty="0"/>
          </a:p>
          <a:p>
            <a:pPr eaLnBrk="1" hangingPunct="1"/>
            <a:endParaRPr lang="en-US" sz="1600" dirty="0"/>
          </a:p>
        </p:txBody>
      </p:sp>
    </p:spTree>
    <p:extLst>
      <p:ext uri="{BB962C8B-B14F-4D97-AF65-F5344CB8AC3E}">
        <p14:creationId xmlns:p14="http://schemas.microsoft.com/office/powerpoint/2010/main" val="17654039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16</a:t>
            </a:fld>
            <a:endParaRPr lang="en-US"/>
          </a:p>
        </p:txBody>
      </p:sp>
      <p:sp>
        <p:nvSpPr>
          <p:cNvPr id="7" name="Title 1"/>
          <p:cNvSpPr>
            <a:spLocks noGrp="1"/>
          </p:cNvSpPr>
          <p:nvPr>
            <p:ph type="title"/>
          </p:nvPr>
        </p:nvSpPr>
        <p:spPr>
          <a:xfrm>
            <a:off x="457200" y="14177"/>
            <a:ext cx="7772400" cy="1143000"/>
          </a:xfrm>
        </p:spPr>
        <p:txBody>
          <a:bodyPr/>
          <a:lstStyle/>
          <a:p>
            <a:r>
              <a:rPr lang="en-US" dirty="0"/>
              <a:t>5.05 EC Affiliation Update</a:t>
            </a:r>
          </a:p>
        </p:txBody>
      </p:sp>
      <p:graphicFrame>
        <p:nvGraphicFramePr>
          <p:cNvPr id="5" name="Table 4">
            <a:extLst>
              <a:ext uri="{FF2B5EF4-FFF2-40B4-BE49-F238E27FC236}">
                <a16:creationId xmlns:a16="http://schemas.microsoft.com/office/drawing/2014/main" id="{E1462E6A-084D-4450-8167-8F85C305529F}"/>
              </a:ext>
            </a:extLst>
          </p:cNvPr>
          <p:cNvGraphicFramePr>
            <a:graphicFrameLocks noGrp="1"/>
          </p:cNvGraphicFramePr>
          <p:nvPr>
            <p:extLst>
              <p:ext uri="{D42A27DB-BD31-4B8C-83A1-F6EECF244321}">
                <p14:modId xmlns:p14="http://schemas.microsoft.com/office/powerpoint/2010/main" val="586976495"/>
              </p:ext>
            </p:extLst>
          </p:nvPr>
        </p:nvGraphicFramePr>
        <p:xfrm>
          <a:off x="304800" y="990599"/>
          <a:ext cx="8534401" cy="4701035"/>
        </p:xfrm>
        <a:graphic>
          <a:graphicData uri="http://schemas.openxmlformats.org/drawingml/2006/table">
            <a:tbl>
              <a:tblPr>
                <a:tableStyleId>{5C22544A-7EE6-4342-B048-85BDC9FD1C3A}</a:tableStyleId>
              </a:tblPr>
              <a:tblGrid>
                <a:gridCol w="3229053">
                  <a:extLst>
                    <a:ext uri="{9D8B030D-6E8A-4147-A177-3AD203B41FA5}">
                      <a16:colId xmlns:a16="http://schemas.microsoft.com/office/drawing/2014/main" val="20000"/>
                    </a:ext>
                  </a:extLst>
                </a:gridCol>
                <a:gridCol w="1448423">
                  <a:extLst>
                    <a:ext uri="{9D8B030D-6E8A-4147-A177-3AD203B41FA5}">
                      <a16:colId xmlns:a16="http://schemas.microsoft.com/office/drawing/2014/main" val="20001"/>
                    </a:ext>
                  </a:extLst>
                </a:gridCol>
                <a:gridCol w="3856925">
                  <a:extLst>
                    <a:ext uri="{9D8B030D-6E8A-4147-A177-3AD203B41FA5}">
                      <a16:colId xmlns:a16="http://schemas.microsoft.com/office/drawing/2014/main" val="20002"/>
                    </a:ext>
                  </a:extLst>
                </a:gridCol>
              </a:tblGrid>
              <a:tr h="225755">
                <a:tc gridSpan="3">
                  <a:txBody>
                    <a:bodyPr/>
                    <a:lstStyle/>
                    <a:p>
                      <a:pPr algn="l" fontAlgn="ctr"/>
                      <a:r>
                        <a:rPr lang="en-US" sz="1100" u="none" strike="noStrike" dirty="0">
                          <a:effectLst/>
                          <a:latin typeface="+mj-lt"/>
                        </a:rPr>
                        <a:t>IEEE 802 Executive Committee Members</a:t>
                      </a:r>
                      <a:endParaRPr lang="en-US" sz="11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1185">
                <a:tc>
                  <a:txBody>
                    <a:bodyPr/>
                    <a:lstStyle/>
                    <a:p>
                      <a:pPr algn="ctr" fontAlgn="ctr"/>
                      <a:r>
                        <a:rPr lang="en-US" sz="1000" u="none" strike="noStrike">
                          <a:effectLst/>
                          <a:latin typeface="+mj-lt"/>
                        </a:rPr>
                        <a:t>Position</a:t>
                      </a:r>
                      <a:endParaRPr lang="en-US" sz="1000" b="1" i="0" u="none" strike="noStrike">
                        <a:effectLst/>
                        <a:latin typeface="+mj-lt"/>
                      </a:endParaRPr>
                    </a:p>
                  </a:txBody>
                  <a:tcPr marL="9081" marR="9081" marT="9080" marB="0" anchor="ctr">
                    <a:noFill/>
                  </a:tcPr>
                </a:tc>
                <a:tc>
                  <a:txBody>
                    <a:bodyPr/>
                    <a:lstStyle/>
                    <a:p>
                      <a:pPr algn="ctr" fontAlgn="ctr"/>
                      <a:r>
                        <a:rPr lang="en-US" sz="1000" u="none" strike="noStrike">
                          <a:effectLst/>
                          <a:latin typeface="+mj-lt"/>
                        </a:rPr>
                        <a:t>Name</a:t>
                      </a:r>
                      <a:endParaRPr lang="en-US" sz="1000" b="1" i="0" u="none" strike="noStrike">
                        <a:effectLst/>
                        <a:latin typeface="+mj-lt"/>
                      </a:endParaRPr>
                    </a:p>
                  </a:txBody>
                  <a:tcPr marL="9081" marR="9081" marT="9080" marB="0" anchor="ctr">
                    <a:noFill/>
                  </a:tcPr>
                </a:tc>
                <a:tc>
                  <a:txBody>
                    <a:bodyPr/>
                    <a:lstStyle/>
                    <a:p>
                      <a:pPr algn="ctr" fontAlgn="ctr"/>
                      <a:r>
                        <a:rPr lang="en-US" sz="1000" u="none" strike="noStrike">
                          <a:effectLst/>
                          <a:latin typeface="+mj-lt"/>
                        </a:rPr>
                        <a:t>Affiliation</a:t>
                      </a:r>
                      <a:endParaRPr lang="en-US" sz="1000" b="1" i="0" u="none" strike="noStrike">
                        <a:effectLst/>
                        <a:latin typeface="+mj-lt"/>
                      </a:endParaRPr>
                    </a:p>
                  </a:txBody>
                  <a:tcPr marL="9081" marR="9081" marT="9080" marB="0" anchor="ctr">
                    <a:noFill/>
                  </a:tcPr>
                </a:tc>
                <a:extLst>
                  <a:ext uri="{0D108BD9-81ED-4DB2-BD59-A6C34878D82A}">
                    <a16:rowId xmlns:a16="http://schemas.microsoft.com/office/drawing/2014/main" val="10001"/>
                  </a:ext>
                </a:extLst>
              </a:tr>
              <a:tr h="371620">
                <a:tc>
                  <a:txBody>
                    <a:bodyPr/>
                    <a:lstStyle/>
                    <a:p>
                      <a:pPr algn="l" fontAlgn="ctr"/>
                      <a:r>
                        <a:rPr lang="en-US" sz="1000" u="none" strike="noStrike" dirty="0">
                          <a:effectLst/>
                          <a:latin typeface="+mj-lt"/>
                        </a:rPr>
                        <a:t>Chair</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a:effectLst/>
                          <a:latin typeface="+mj-lt"/>
                        </a:rPr>
                        <a:t>Paul Nikolich</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Self,  HPE, Huawei, </a:t>
                      </a:r>
                      <a:r>
                        <a:rPr lang="en-US" sz="1000" u="none" strike="noStrike" dirty="0" err="1">
                          <a:effectLst/>
                          <a:latin typeface="+mj-lt"/>
                        </a:rPr>
                        <a:t>Itron</a:t>
                      </a:r>
                      <a:r>
                        <a:rPr lang="en-US" sz="1000" u="none" strike="noStrike" dirty="0">
                          <a:effectLst/>
                          <a:latin typeface="+mj-lt"/>
                        </a:rPr>
                        <a:t>, YAS BBV</a:t>
                      </a:r>
                      <a:endParaRPr lang="en-US" sz="1000" u="none" strike="noStrike" baseline="0" dirty="0">
                        <a:effectLst/>
                        <a:latin typeface="+mj-lt"/>
                      </a:endParaRPr>
                    </a:p>
                    <a:p>
                      <a:pPr algn="l" fontAlgn="ctr"/>
                      <a:r>
                        <a:rPr lang="en-US" sz="1000" u="none" strike="noStrike" baseline="0" dirty="0">
                          <a:effectLst/>
                          <a:latin typeface="+mj-lt"/>
                        </a:rPr>
                        <a:t>Origin Wireless, </a:t>
                      </a:r>
                      <a:r>
                        <a:rPr lang="en-US" sz="1000" u="none" strike="noStrike" baseline="0" dirty="0" err="1">
                          <a:effectLst/>
                          <a:latin typeface="+mj-lt"/>
                        </a:rPr>
                        <a:t>Wyebot</a:t>
                      </a:r>
                      <a:r>
                        <a:rPr lang="en-US" sz="1000" u="none" strike="noStrike" baseline="0" dirty="0">
                          <a:effectLst/>
                          <a:latin typeface="+mj-lt"/>
                        </a:rPr>
                        <a:t>, </a:t>
                      </a:r>
                      <a:r>
                        <a:rPr lang="en-US" sz="1000" u="none" strike="noStrike" baseline="0" dirty="0" err="1">
                          <a:effectLst/>
                          <a:latin typeface="+mj-lt"/>
                        </a:rPr>
                        <a:t>octoScope</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02"/>
                  </a:ext>
                </a:extLst>
              </a:tr>
              <a:tr h="191185">
                <a:tc>
                  <a:txBody>
                    <a:bodyPr/>
                    <a:lstStyle/>
                    <a:p>
                      <a:pPr algn="l" fontAlgn="ctr"/>
                      <a:r>
                        <a:rPr lang="en-US" sz="1000" u="none" strike="noStrike" dirty="0">
                          <a:effectLst/>
                          <a:latin typeface="+mj-lt"/>
                        </a:rPr>
                        <a:t>First Vice Chair</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James P. K. </a:t>
                      </a:r>
                      <a:r>
                        <a:rPr lang="en-US" sz="1000" u="none" strike="noStrike" dirty="0" err="1">
                          <a:effectLst/>
                          <a:latin typeface="+mj-lt"/>
                        </a:rPr>
                        <a:t>Gilb</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General Atomics Aeronautical Systems, Inc., University of San Diego </a:t>
                      </a:r>
                    </a:p>
                  </a:txBody>
                  <a:tcPr marL="9081" marR="9081" marT="9080" marB="0" anchor="ctr">
                    <a:noFill/>
                  </a:tcPr>
                </a:tc>
                <a:extLst>
                  <a:ext uri="{0D108BD9-81ED-4DB2-BD59-A6C34878D82A}">
                    <a16:rowId xmlns:a16="http://schemas.microsoft.com/office/drawing/2014/main" val="10003"/>
                  </a:ext>
                </a:extLst>
              </a:tr>
              <a:tr h="191185">
                <a:tc>
                  <a:txBody>
                    <a:bodyPr/>
                    <a:lstStyle/>
                    <a:p>
                      <a:pPr algn="l" fontAlgn="ctr"/>
                      <a:r>
                        <a:rPr lang="en-US" sz="1000" u="none" strike="noStrike" dirty="0">
                          <a:effectLst/>
                          <a:latin typeface="+mj-lt"/>
                        </a:rPr>
                        <a:t>Second Vice Chair</a:t>
                      </a:r>
                    </a:p>
                  </a:txBody>
                  <a:tcPr marL="9081" marR="9081" marT="9080" marB="0" anchor="ct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strike="noStrike" dirty="0">
                          <a:effectLst/>
                          <a:latin typeface="+mj-lt"/>
                        </a:rPr>
                        <a:t>Roger Marks</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err="1">
                          <a:effectLst/>
                          <a:latin typeface="+mj-lt"/>
                        </a:rPr>
                        <a:t>EthAirNet</a:t>
                      </a:r>
                      <a:r>
                        <a:rPr lang="en-US" sz="1000" b="0" i="0" u="none" strike="noStrike" dirty="0">
                          <a:effectLst/>
                          <a:latin typeface="+mj-lt"/>
                        </a:rPr>
                        <a:t> Associates, Huawei</a:t>
                      </a:r>
                    </a:p>
                  </a:txBody>
                  <a:tcPr marL="9081" marR="9081" marT="9080" marB="0" anchor="ctr">
                    <a:noFill/>
                  </a:tcPr>
                </a:tc>
                <a:extLst>
                  <a:ext uri="{0D108BD9-81ED-4DB2-BD59-A6C34878D82A}">
                    <a16:rowId xmlns:a16="http://schemas.microsoft.com/office/drawing/2014/main" val="10004"/>
                  </a:ext>
                </a:extLst>
              </a:tr>
              <a:tr h="191185">
                <a:tc>
                  <a:txBody>
                    <a:bodyPr/>
                    <a:lstStyle/>
                    <a:p>
                      <a:pPr algn="l" fontAlgn="ctr"/>
                      <a:r>
                        <a:rPr lang="en-US" sz="1000" u="none" strike="noStrike">
                          <a:effectLst/>
                          <a:latin typeface="+mj-lt"/>
                        </a:rPr>
                        <a:t>Treasurer</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dirty="0">
                          <a:effectLst/>
                          <a:latin typeface="+mj-lt"/>
                        </a:rPr>
                        <a:t>George Zimmerman</a:t>
                      </a:r>
                    </a:p>
                  </a:txBody>
                  <a:tcPr marL="9081" marR="9081" marT="9080" marB="0" anchor="ctr">
                    <a:noFill/>
                  </a:tcPr>
                </a:tc>
                <a:tc>
                  <a:txBody>
                    <a:bodyPr/>
                    <a:lstStyle/>
                    <a:p>
                      <a:pPr algn="l" fontAlgn="ctr"/>
                      <a:r>
                        <a:rPr lang="en-US" sz="1000" b="0" i="0" u="none" strike="noStrike" dirty="0">
                          <a:effectLst/>
                          <a:latin typeface="+mj-lt"/>
                        </a:rPr>
                        <a:t>CME Consulting, Analog Devices, Marvell, APL Group, BMW, Cisco Systems, CommScope, Sen </a:t>
                      </a:r>
                      <a:r>
                        <a:rPr lang="en-US" sz="1000" b="0" i="0" u="none" strike="noStrike" dirty="0" err="1">
                          <a:effectLst/>
                          <a:latin typeface="+mj-lt"/>
                        </a:rPr>
                        <a:t>Tekse</a:t>
                      </a:r>
                      <a:r>
                        <a:rPr lang="en-US" sz="1000" b="0" i="0" u="none" strike="noStrike" dirty="0">
                          <a:effectLst/>
                          <a:latin typeface="+mj-lt"/>
                        </a:rPr>
                        <a:t> LLC </a:t>
                      </a:r>
                    </a:p>
                  </a:txBody>
                  <a:tcPr marL="9081" marR="9081" marT="9080" marB="0" anchor="ctr">
                    <a:noFill/>
                  </a:tcPr>
                </a:tc>
                <a:extLst>
                  <a:ext uri="{0D108BD9-81ED-4DB2-BD59-A6C34878D82A}">
                    <a16:rowId xmlns:a16="http://schemas.microsoft.com/office/drawing/2014/main" val="10005"/>
                  </a:ext>
                </a:extLst>
              </a:tr>
              <a:tr h="191185">
                <a:tc>
                  <a:txBody>
                    <a:bodyPr/>
                    <a:lstStyle/>
                    <a:p>
                      <a:pPr algn="l" fontAlgn="ctr"/>
                      <a:r>
                        <a:rPr lang="en-US" sz="1000" u="none" strike="noStrike">
                          <a:effectLst/>
                          <a:latin typeface="+mj-lt"/>
                        </a:rPr>
                        <a:t>Recording Secretary</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John </a:t>
                      </a:r>
                      <a:r>
                        <a:rPr lang="en-US" sz="1000" u="none" strike="noStrike" dirty="0" err="1">
                          <a:effectLst/>
                          <a:latin typeface="+mj-lt"/>
                        </a:rPr>
                        <a:t>D'Ambrosia</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err="1">
                          <a:effectLst/>
                          <a:latin typeface="+mj-lt"/>
                        </a:rPr>
                        <a:t>Futurewei</a:t>
                      </a:r>
                      <a:r>
                        <a:rPr lang="en-US" sz="1000" b="0" i="0" u="none" strike="noStrike" dirty="0">
                          <a:effectLst/>
                          <a:latin typeface="+mj-lt"/>
                        </a:rPr>
                        <a:t>, a U.S. subsidiary of Huawei</a:t>
                      </a:r>
                    </a:p>
                  </a:txBody>
                  <a:tcPr marL="9081" marR="9081" marT="9080" marB="0" anchor="ctr">
                    <a:noFill/>
                  </a:tcPr>
                </a:tc>
                <a:extLst>
                  <a:ext uri="{0D108BD9-81ED-4DB2-BD59-A6C34878D82A}">
                    <a16:rowId xmlns:a16="http://schemas.microsoft.com/office/drawing/2014/main" val="10006"/>
                  </a:ext>
                </a:extLst>
              </a:tr>
              <a:tr h="191185">
                <a:tc>
                  <a:txBody>
                    <a:bodyPr/>
                    <a:lstStyle/>
                    <a:p>
                      <a:pPr algn="l" fontAlgn="ctr"/>
                      <a:r>
                        <a:rPr lang="en-US" sz="1000" u="none" strike="noStrike">
                          <a:effectLst/>
                          <a:latin typeface="+mj-lt"/>
                        </a:rPr>
                        <a:t>Executive Secretary</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Jon </a:t>
                      </a:r>
                      <a:r>
                        <a:rPr lang="en-US" sz="1000" u="none" strike="noStrike" dirty="0" err="1">
                          <a:effectLst/>
                          <a:latin typeface="+mj-lt"/>
                        </a:rPr>
                        <a:t>Rosdahl</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Qualcomm</a:t>
                      </a:r>
                      <a:r>
                        <a:rPr lang="en-US" sz="1000" b="0" i="0" u="none" strike="noStrike" baseline="0" dirty="0">
                          <a:effectLst/>
                          <a:latin typeface="+mj-lt"/>
                        </a:rPr>
                        <a:t> Technologies, Inc.</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07"/>
                  </a:ext>
                </a:extLst>
              </a:tr>
              <a:tr h="191185">
                <a:tc>
                  <a:txBody>
                    <a:bodyPr/>
                    <a:lstStyle/>
                    <a:p>
                      <a:pPr algn="l" fontAlgn="ctr"/>
                      <a:r>
                        <a:rPr lang="en-US" sz="1000" u="none" strike="noStrike" dirty="0">
                          <a:effectLst/>
                          <a:latin typeface="+mj-lt"/>
                        </a:rPr>
                        <a:t>P802.1 High Level Interface (HILI)</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Glenn Parsons</a:t>
                      </a:r>
                    </a:p>
                  </a:txBody>
                  <a:tcPr marL="9081" marR="9081" marT="9080" marB="0" anchor="ctr">
                    <a:noFill/>
                  </a:tcPr>
                </a:tc>
                <a:tc>
                  <a:txBody>
                    <a:bodyPr/>
                    <a:lstStyle/>
                    <a:p>
                      <a:pPr algn="l" fontAlgn="ctr"/>
                      <a:r>
                        <a:rPr lang="en-US" sz="1000" b="0" i="0" u="none" strike="noStrike" dirty="0">
                          <a:effectLst/>
                          <a:latin typeface="+mj-lt"/>
                        </a:rPr>
                        <a:t>Ericsson</a:t>
                      </a:r>
                    </a:p>
                  </a:txBody>
                  <a:tcPr marL="9081" marR="9081" marT="9080" marB="0" anchor="ctr">
                    <a:noFill/>
                  </a:tcPr>
                </a:tc>
                <a:extLst>
                  <a:ext uri="{0D108BD9-81ED-4DB2-BD59-A6C34878D82A}">
                    <a16:rowId xmlns:a16="http://schemas.microsoft.com/office/drawing/2014/main" val="10008"/>
                  </a:ext>
                </a:extLst>
              </a:tr>
              <a:tr h="191185">
                <a:tc>
                  <a:txBody>
                    <a:bodyPr/>
                    <a:lstStyle/>
                    <a:p>
                      <a:pPr algn="l" fontAlgn="ctr"/>
                      <a:r>
                        <a:rPr lang="en-US" sz="1000" u="none" strike="noStrike" dirty="0">
                          <a:effectLst/>
                          <a:latin typeface="+mj-lt"/>
                        </a:rPr>
                        <a:t>P802.3 Ethernet</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David Law</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Hewlett Packard Enterprise</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09"/>
                  </a:ext>
                </a:extLst>
              </a:tr>
              <a:tr h="191185">
                <a:tc>
                  <a:txBody>
                    <a:bodyPr/>
                    <a:lstStyle/>
                    <a:p>
                      <a:pPr algn="l" fontAlgn="ctr"/>
                      <a:r>
                        <a:rPr lang="en-US" sz="1000" u="none" strike="noStrike">
                          <a:effectLst/>
                          <a:latin typeface="+mj-lt"/>
                        </a:rPr>
                        <a:t>P802.11 Wireless Local Area Network (WLAN)</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dirty="0">
                          <a:effectLst/>
                          <a:latin typeface="+mj-lt"/>
                        </a:rPr>
                        <a:t>Dorothy Stanley</a:t>
                      </a:r>
                    </a:p>
                  </a:txBody>
                  <a:tcPr marL="9081" marR="9081" marT="9080" marB="0" anchor="ctr">
                    <a:noFill/>
                  </a:tcPr>
                </a:tc>
                <a:tc>
                  <a:txBody>
                    <a:bodyPr/>
                    <a:lstStyle/>
                    <a:p>
                      <a:pPr algn="l" fontAlgn="ctr"/>
                      <a:r>
                        <a:rPr lang="en-US" sz="1000" b="0" i="0" u="none" strike="noStrike" dirty="0">
                          <a:effectLst/>
                          <a:latin typeface="+mj-lt"/>
                        </a:rPr>
                        <a:t>Hewlett Packard Enterprise</a:t>
                      </a:r>
                    </a:p>
                  </a:txBody>
                  <a:tcPr marL="9081" marR="9081" marT="9080" marB="0" anchor="ctr">
                    <a:noFill/>
                  </a:tcPr>
                </a:tc>
                <a:extLst>
                  <a:ext uri="{0D108BD9-81ED-4DB2-BD59-A6C34878D82A}">
                    <a16:rowId xmlns:a16="http://schemas.microsoft.com/office/drawing/2014/main" val="10010"/>
                  </a:ext>
                </a:extLst>
              </a:tr>
              <a:tr h="191185">
                <a:tc>
                  <a:txBody>
                    <a:bodyPr/>
                    <a:lstStyle/>
                    <a:p>
                      <a:pPr algn="l" fontAlgn="ctr"/>
                      <a:r>
                        <a:rPr lang="en-US" sz="1000" u="none" strike="noStrike">
                          <a:effectLst/>
                          <a:latin typeface="+mj-lt"/>
                        </a:rPr>
                        <a:t>P802.15 Wireless Personal Area Network (WPAN)</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Bob </a:t>
                      </a:r>
                      <a:r>
                        <a:rPr lang="en-US" sz="1000" u="none" strike="noStrike" dirty="0" err="1">
                          <a:effectLst/>
                          <a:latin typeface="+mj-lt"/>
                        </a:rPr>
                        <a:t>Heile</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Wireless Communication Consulting, LLC.</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11"/>
                  </a:ext>
                </a:extLst>
              </a:tr>
              <a:tr h="191185">
                <a:tc>
                  <a:txBody>
                    <a:bodyPr/>
                    <a:lstStyle/>
                    <a:p>
                      <a:pPr algn="l" fontAlgn="ctr"/>
                      <a:r>
                        <a:rPr lang="en-US" sz="1000" u="none" strike="noStrike" dirty="0">
                          <a:effectLst/>
                          <a:latin typeface="+mj-lt"/>
                        </a:rPr>
                        <a:t>P802.18 Radio Regulatory TAG</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Jay Holcomb</a:t>
                      </a:r>
                    </a:p>
                  </a:txBody>
                  <a:tcPr marL="9081" marR="9081" marT="9080" marB="0" anchor="ctr">
                    <a:noFill/>
                  </a:tcPr>
                </a:tc>
                <a:tc>
                  <a:txBody>
                    <a:bodyPr/>
                    <a:lstStyle/>
                    <a:p>
                      <a:pPr algn="l" fontAlgn="ctr"/>
                      <a:r>
                        <a:rPr lang="en-US" sz="1000" b="0" i="0" u="none" strike="noStrike" dirty="0" err="1">
                          <a:effectLst/>
                          <a:latin typeface="+mj-lt"/>
                        </a:rPr>
                        <a:t>Itron</a:t>
                      </a:r>
                      <a:r>
                        <a:rPr lang="en-US" sz="1000" b="0" i="0" u="none" strike="noStrike" dirty="0">
                          <a:effectLst/>
                          <a:latin typeface="+mj-lt"/>
                        </a:rPr>
                        <a:t> Inc.</a:t>
                      </a:r>
                    </a:p>
                  </a:txBody>
                  <a:tcPr marL="9081" marR="9081" marT="9080" marB="0" anchor="ctr">
                    <a:noFill/>
                  </a:tcPr>
                </a:tc>
                <a:extLst>
                  <a:ext uri="{0D108BD9-81ED-4DB2-BD59-A6C34878D82A}">
                    <a16:rowId xmlns:a16="http://schemas.microsoft.com/office/drawing/2014/main" val="10013"/>
                  </a:ext>
                </a:extLst>
              </a:tr>
              <a:tr h="191185">
                <a:tc>
                  <a:txBody>
                    <a:bodyPr/>
                    <a:lstStyle/>
                    <a:p>
                      <a:pPr algn="l" fontAlgn="ctr"/>
                      <a:r>
                        <a:rPr lang="en-US" sz="1000" u="none" strike="noStrike" dirty="0">
                          <a:effectLst/>
                          <a:latin typeface="+mj-lt"/>
                        </a:rPr>
                        <a:t>P802.19 Wireless Coexistence</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a:effectLst/>
                          <a:latin typeface="+mj-lt"/>
                        </a:rPr>
                        <a:t>Steve Shellhammer</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Qualcomm</a:t>
                      </a:r>
                      <a:r>
                        <a:rPr lang="en-US" sz="1000" u="none" strike="noStrike" baseline="0" dirty="0">
                          <a:effectLst/>
                          <a:latin typeface="+mj-lt"/>
                        </a:rPr>
                        <a:t> Technologies, </a:t>
                      </a:r>
                      <a:r>
                        <a:rPr lang="en-US" sz="1000" u="none" strike="noStrike" dirty="0">
                          <a:effectLst/>
                          <a:latin typeface="+mj-lt"/>
                        </a:rPr>
                        <a:t>Inc.</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14"/>
                  </a:ext>
                </a:extLst>
              </a:tr>
              <a:tr h="191185">
                <a:tc>
                  <a:txBody>
                    <a:bodyPr/>
                    <a:lstStyle/>
                    <a:p>
                      <a:pPr algn="l" fontAlgn="ctr"/>
                      <a:r>
                        <a:rPr lang="en-US" sz="1000" u="none" strike="noStrike" dirty="0">
                          <a:effectLst/>
                          <a:latin typeface="+mj-lt"/>
                        </a:rPr>
                        <a:t>P802.24 Vertical</a:t>
                      </a:r>
                      <a:r>
                        <a:rPr lang="en-US" sz="1000" u="none" strike="noStrike" baseline="0" dirty="0">
                          <a:effectLst/>
                          <a:latin typeface="+mj-lt"/>
                        </a:rPr>
                        <a:t> Network Applications</a:t>
                      </a:r>
                      <a:r>
                        <a:rPr lang="en-US" sz="1000" u="none" strike="noStrike" dirty="0">
                          <a:effectLst/>
                          <a:latin typeface="+mj-lt"/>
                        </a:rPr>
                        <a:t> TAG</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Tim</a:t>
                      </a:r>
                      <a:r>
                        <a:rPr lang="en-US" sz="1000" u="none" strike="noStrike" baseline="0" dirty="0">
                          <a:effectLst/>
                          <a:latin typeface="+mj-lt"/>
                        </a:rPr>
                        <a:t> </a:t>
                      </a:r>
                      <a:r>
                        <a:rPr lang="en-US" sz="1000" u="none" strike="noStrike" dirty="0">
                          <a:effectLst/>
                          <a:latin typeface="+mj-lt"/>
                        </a:rPr>
                        <a:t>Godfrey</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Electric Power Research Institute</a:t>
                      </a:r>
                    </a:p>
                  </a:txBody>
                  <a:tcPr marL="9081" marR="9081" marT="9080" marB="0" anchor="ctr">
                    <a:noFill/>
                  </a:tcPr>
                </a:tc>
                <a:extLst>
                  <a:ext uri="{0D108BD9-81ED-4DB2-BD59-A6C34878D82A}">
                    <a16:rowId xmlns:a16="http://schemas.microsoft.com/office/drawing/2014/main" val="10017"/>
                  </a:ext>
                </a:extLst>
              </a:tr>
              <a:tr h="191185">
                <a:tc>
                  <a:txBody>
                    <a:bodyPr/>
                    <a:lstStyle/>
                    <a:p>
                      <a:pPr algn="l" fontAlgn="ctr"/>
                      <a:r>
                        <a:rPr lang="en-US" sz="1000" u="none" strike="noStrike" dirty="0">
                          <a:effectLst/>
                          <a:latin typeface="+mj-lt"/>
                        </a:rPr>
                        <a:t>Member Emeritus</a:t>
                      </a:r>
                    </a:p>
                    <a:p>
                      <a:pPr algn="l" fontAlgn="ctr"/>
                      <a:r>
                        <a:rPr lang="en-US" sz="1000" u="none" strike="noStrike" dirty="0">
                          <a:effectLst/>
                          <a:latin typeface="+mj-lt"/>
                        </a:rPr>
                        <a:t>Member Emeritus</a:t>
                      </a:r>
                    </a:p>
                  </a:txBody>
                  <a:tcPr marL="9081" marR="9081" marT="9080" marB="0" anchor="ctr">
                    <a:noFill/>
                  </a:tcPr>
                </a:tc>
                <a:tc>
                  <a:txBody>
                    <a:bodyPr/>
                    <a:lstStyle/>
                    <a:p>
                      <a:pPr algn="l" fontAlgn="ctr"/>
                      <a:r>
                        <a:rPr lang="en-US" sz="1000" u="none" strike="noStrike" dirty="0">
                          <a:effectLst/>
                          <a:latin typeface="+mj-lt"/>
                        </a:rPr>
                        <a:t>Geoff Thompson</a:t>
                      </a:r>
                    </a:p>
                    <a:p>
                      <a:pPr algn="l" fontAlgn="ctr"/>
                      <a:r>
                        <a:rPr lang="en-US" sz="1000" b="0" i="0" u="none" strike="noStrike" dirty="0">
                          <a:effectLst/>
                          <a:latin typeface="+mj-lt"/>
                        </a:rPr>
                        <a:t>Clint Chaplin</a:t>
                      </a:r>
                    </a:p>
                  </a:txBody>
                  <a:tcPr marL="9081" marR="9081" marT="9080" marB="0" anchor="ctr">
                    <a:noFill/>
                  </a:tcPr>
                </a:tc>
                <a:tc>
                  <a:txBody>
                    <a:bodyPr/>
                    <a:lstStyle/>
                    <a:p>
                      <a:pPr algn="l" fontAlgn="ctr"/>
                      <a:r>
                        <a:rPr lang="en-US" sz="1000" u="none" strike="noStrike" dirty="0">
                          <a:effectLst/>
                          <a:latin typeface="+mj-lt"/>
                        </a:rPr>
                        <a:t>Self, </a:t>
                      </a:r>
                      <a:r>
                        <a:rPr lang="en-US" sz="1000" u="none" strike="noStrike" dirty="0" err="1">
                          <a:effectLst/>
                          <a:latin typeface="+mj-lt"/>
                        </a:rPr>
                        <a:t>GraCaSI</a:t>
                      </a:r>
                      <a:r>
                        <a:rPr lang="en-US" sz="1000" u="none" strike="noStrike" dirty="0">
                          <a:effectLst/>
                          <a:latin typeface="+mj-lt"/>
                        </a:rPr>
                        <a:t> Standards Advisors</a:t>
                      </a:r>
                    </a:p>
                    <a:p>
                      <a:pPr algn="l" fontAlgn="ctr"/>
                      <a:r>
                        <a:rPr lang="en-US" sz="1000" u="none" strike="noStrike" dirty="0">
                          <a:effectLst/>
                          <a:latin typeface="+mj-lt"/>
                        </a:rPr>
                        <a:t>Self, Samsung Research America</a:t>
                      </a:r>
                    </a:p>
                  </a:txBody>
                  <a:tcPr marL="9081" marR="9081" marT="9080" marB="0" anchor="ctr">
                    <a:noFill/>
                  </a:tcPr>
                </a:tc>
                <a:extLst>
                  <a:ext uri="{0D108BD9-81ED-4DB2-BD59-A6C34878D82A}">
                    <a16:rowId xmlns:a16="http://schemas.microsoft.com/office/drawing/2014/main" val="10018"/>
                  </a:ext>
                </a:extLst>
              </a:tr>
              <a:tr h="191185">
                <a:tc>
                  <a:txBody>
                    <a:bodyPr/>
                    <a:lstStyle/>
                    <a:p>
                      <a:pPr algn="l" fontAlgn="ctr"/>
                      <a:endParaRPr lang="en-US" sz="1000" u="none" strike="noStrike" dirty="0">
                        <a:effectLst/>
                        <a:latin typeface="+mj-lt"/>
                      </a:endParaRPr>
                    </a:p>
                  </a:txBody>
                  <a:tcPr marL="9081" marR="9081" marT="9080" marB="0" anchor="ctr">
                    <a:noFill/>
                  </a:tcPr>
                </a:tc>
                <a:tc>
                  <a:txBody>
                    <a:bodyPr/>
                    <a:lstStyle/>
                    <a:p>
                      <a:pPr algn="l" fontAlgn="ctr"/>
                      <a:endParaRPr lang="en-US" sz="1000" b="0" i="0" u="none" strike="noStrike" dirty="0">
                        <a:effectLst/>
                        <a:latin typeface="+mj-lt"/>
                      </a:endParaRPr>
                    </a:p>
                  </a:txBody>
                  <a:tcPr marL="9081" marR="9081" marT="9080" marB="0" anchor="ctr">
                    <a:noFill/>
                  </a:tcPr>
                </a:tc>
                <a:tc>
                  <a:txBody>
                    <a:bodyPr/>
                    <a:lstStyle/>
                    <a:p>
                      <a:pPr algn="l" fontAlgn="ctr"/>
                      <a:endParaRPr lang="en-US" sz="1000" u="none" strike="noStrike" dirty="0">
                        <a:effectLst/>
                        <a:latin typeface="+mj-lt"/>
                      </a:endParaRPr>
                    </a:p>
                  </a:txBody>
                  <a:tcPr marL="9081" marR="9081" marT="9080" marB="0" anchor="ctr">
                    <a:noFill/>
                  </a:tcPr>
                </a:tc>
                <a:extLst>
                  <a:ext uri="{0D108BD9-81ED-4DB2-BD59-A6C34878D82A}">
                    <a16:rowId xmlns:a16="http://schemas.microsoft.com/office/drawing/2014/main" val="10019"/>
                  </a:ext>
                </a:extLst>
              </a:tr>
              <a:tr h="191185">
                <a:tc>
                  <a:txBody>
                    <a:bodyPr/>
                    <a:lstStyle/>
                    <a:p>
                      <a:pPr algn="l" fontAlgn="ctr"/>
                      <a:endParaRPr lang="en-US" sz="1000" b="0" i="0" u="none" strike="noStrike" dirty="0">
                        <a:effectLst/>
                        <a:latin typeface="+mj-lt"/>
                      </a:endParaRPr>
                    </a:p>
                  </a:txBody>
                  <a:tcPr marL="9081" marR="9081" marT="9080" marB="0" anchor="ctr">
                    <a:noFill/>
                  </a:tcPr>
                </a:tc>
                <a:tc>
                  <a:txBody>
                    <a:bodyPr/>
                    <a:lstStyle/>
                    <a:p>
                      <a:pPr algn="l" fontAlgn="b"/>
                      <a:endParaRPr lang="en-US" sz="1000" b="0" i="0" u="none" strike="noStrike" dirty="0">
                        <a:effectLst/>
                        <a:latin typeface="+mj-lt"/>
                      </a:endParaRPr>
                    </a:p>
                  </a:txBody>
                  <a:tcPr marL="9081" marR="9081" marT="9080" marB="0" anchor="b">
                    <a:noFill/>
                  </a:tcPr>
                </a:tc>
                <a:tc>
                  <a:txBody>
                    <a:bodyPr/>
                    <a:lstStyle/>
                    <a:p>
                      <a:pPr algn="l" fontAlgn="b"/>
                      <a:endParaRPr lang="en-US" sz="1000" b="0" i="0" u="none" strike="noStrike" dirty="0">
                        <a:effectLst/>
                        <a:latin typeface="+mj-lt"/>
                      </a:endParaRPr>
                    </a:p>
                  </a:txBody>
                  <a:tcPr marL="9081" marR="9081" marT="9080" marB="0" anchor="b">
                    <a:noFill/>
                  </a:tcPr>
                </a:tc>
                <a:extLst>
                  <a:ext uri="{0D108BD9-81ED-4DB2-BD59-A6C34878D82A}">
                    <a16:rowId xmlns:a16="http://schemas.microsoft.com/office/drawing/2014/main" val="10020"/>
                  </a:ext>
                </a:extLst>
              </a:tr>
              <a:tr h="225755">
                <a:tc gridSpan="2">
                  <a:txBody>
                    <a:bodyPr/>
                    <a:lstStyle/>
                    <a:p>
                      <a:pPr algn="l" fontAlgn="ctr"/>
                      <a:r>
                        <a:rPr lang="en-US" sz="1100" u="none" strike="noStrike" dirty="0">
                          <a:effectLst/>
                          <a:latin typeface="+mj-lt"/>
                        </a:rPr>
                        <a:t>Hibernating Working Groups</a:t>
                      </a:r>
                      <a:endParaRPr lang="en-US" sz="11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a:txBody>
                    <a:bodyPr/>
                    <a:lstStyle/>
                    <a:p>
                      <a:pPr algn="l" fontAlgn="b"/>
                      <a:endParaRPr lang="en-US" sz="1000" b="0" i="0" u="none" strike="noStrike">
                        <a:effectLst/>
                        <a:latin typeface="+mj-lt"/>
                      </a:endParaRPr>
                    </a:p>
                  </a:txBody>
                  <a:tcPr marL="9081" marR="9081" marT="9080" marB="0" anchor="b">
                    <a:noFill/>
                  </a:tcPr>
                </a:tc>
                <a:extLst>
                  <a:ext uri="{0D108BD9-81ED-4DB2-BD59-A6C34878D82A}">
                    <a16:rowId xmlns:a16="http://schemas.microsoft.com/office/drawing/2014/main" val="10021"/>
                  </a:ext>
                </a:extLst>
              </a:tr>
              <a:tr h="191185">
                <a:tc>
                  <a:txBody>
                    <a:bodyPr/>
                    <a:lstStyle/>
                    <a:p>
                      <a:pPr algn="l" fontAlgn="ctr"/>
                      <a:r>
                        <a:rPr lang="en-US" sz="1000" u="none" strike="noStrike" dirty="0">
                          <a:effectLst/>
                          <a:latin typeface="+mj-lt"/>
                        </a:rPr>
                        <a:t>P802.16 Broadband Wireless Access</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Roger Marks</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err="1">
                          <a:effectLst/>
                          <a:latin typeface="+mj-lt"/>
                        </a:rPr>
                        <a:t>EthAirNet</a:t>
                      </a:r>
                      <a:r>
                        <a:rPr lang="en-US" sz="1000" u="none" strike="noStrike" dirty="0">
                          <a:effectLst/>
                          <a:latin typeface="+mj-lt"/>
                        </a:rPr>
                        <a:t> Associates</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22"/>
                  </a:ext>
                </a:extLst>
              </a:tr>
              <a:tr h="191185">
                <a:tc>
                  <a:txBody>
                    <a:bodyPr/>
                    <a:lstStyle/>
                    <a:p>
                      <a:pPr algn="l" fontAlgn="ctr"/>
                      <a:r>
                        <a:rPr lang="en-US" sz="1000" u="none" strike="noStrike" dirty="0">
                          <a:effectLst/>
                          <a:latin typeface="+mj-lt"/>
                        </a:rPr>
                        <a:t>P802.21 Media-independent Handover</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a:effectLst/>
                          <a:latin typeface="+mj-lt"/>
                        </a:rPr>
                        <a:t>Subir Das</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baseline="0" dirty="0" err="1">
                          <a:effectLst/>
                          <a:latin typeface="+mj-lt"/>
                        </a:rPr>
                        <a:t>Perspecta</a:t>
                      </a:r>
                      <a:r>
                        <a:rPr lang="en-US" sz="1000" b="0" i="0" u="none" strike="noStrike" baseline="0" dirty="0">
                          <a:effectLst/>
                          <a:latin typeface="+mj-lt"/>
                        </a:rPr>
                        <a:t> Labs</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23"/>
                  </a:ext>
                </a:extLst>
              </a:tr>
              <a:tr h="191185">
                <a:tc>
                  <a:txBody>
                    <a:bodyPr/>
                    <a:lstStyle/>
                    <a:p>
                      <a:pPr algn="l" fontAlgn="ctr"/>
                      <a:r>
                        <a:rPr lang="en-US" sz="1000" u="none" strike="noStrike" dirty="0">
                          <a:effectLst/>
                          <a:latin typeface="+mj-lt"/>
                        </a:rPr>
                        <a:t>P802.22 Wireless Regional Area Networks</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Apurva </a:t>
                      </a:r>
                      <a:r>
                        <a:rPr lang="en-US" sz="1000" u="none" strike="noStrike" dirty="0" err="1">
                          <a:effectLst/>
                          <a:latin typeface="+mj-lt"/>
                        </a:rPr>
                        <a:t>Mody</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A10 Systems, White Space Alliance</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66198"/>
                  </a:ext>
                </a:extLst>
              </a:tr>
            </a:tbl>
          </a:graphicData>
        </a:graphic>
      </p:graphicFrame>
    </p:spTree>
    <p:extLst>
      <p:ext uri="{BB962C8B-B14F-4D97-AF65-F5344CB8AC3E}">
        <p14:creationId xmlns:p14="http://schemas.microsoft.com/office/powerpoint/2010/main" val="36364222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09600"/>
            <a:ext cx="7772400" cy="1143000"/>
          </a:xfrm>
        </p:spPr>
        <p:txBody>
          <a:bodyPr/>
          <a:lstStyle/>
          <a:p>
            <a:r>
              <a:rPr lang="en-US" dirty="0"/>
              <a:t>5.05 EC Affiliation Update</a:t>
            </a:r>
          </a:p>
        </p:txBody>
      </p:sp>
      <p:sp>
        <p:nvSpPr>
          <p:cNvPr id="3075" name="Content Placeholder 2"/>
          <p:cNvSpPr>
            <a:spLocks noGrp="1"/>
          </p:cNvSpPr>
          <p:nvPr>
            <p:ph idx="1"/>
          </p:nvPr>
        </p:nvSpPr>
        <p:spPr/>
        <p:txBody>
          <a:bodyPr/>
          <a:lstStyle/>
          <a:p>
            <a:r>
              <a:rPr lang="en-US" dirty="0"/>
              <a:t>Changes in affiliation among EC members from previous slide?</a:t>
            </a:r>
          </a:p>
          <a:p>
            <a:pPr lvl="1">
              <a:buNone/>
            </a:pPr>
            <a:endParaRPr lang="en-US" dirty="0"/>
          </a:p>
        </p:txBody>
      </p:sp>
      <p:sp>
        <p:nvSpPr>
          <p:cNvPr id="3076" name="Slide Number Placeholder 3"/>
          <p:cNvSpPr>
            <a:spLocks noGrp="1"/>
          </p:cNvSpPr>
          <p:nvPr>
            <p:ph type="sldNum" sz="quarter" idx="12"/>
          </p:nvPr>
        </p:nvSpPr>
        <p:spPr/>
        <p:txBody>
          <a:bodyPr/>
          <a:lstStyle/>
          <a:p>
            <a:pPr>
              <a:defRPr/>
            </a:pPr>
            <a:fld id="{1F8E4A3D-AB95-4B4A-84C7-234C77122C9E}" type="slidenum">
              <a:rPr lang="en-US" smtClean="0"/>
              <a:pPr>
                <a:defRPr/>
              </a:pPr>
              <a:t>17</a:t>
            </a:fld>
            <a:endParaRPr lang="en-US"/>
          </a:p>
        </p:txBody>
      </p:sp>
    </p:spTree>
    <p:extLst>
      <p:ext uri="{BB962C8B-B14F-4D97-AF65-F5344CB8AC3E}">
        <p14:creationId xmlns:p14="http://schemas.microsoft.com/office/powerpoint/2010/main" val="17818272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p:txBody>
          <a:bodyPr/>
          <a:lstStyle/>
          <a:p>
            <a:pPr>
              <a:defRPr/>
            </a:pPr>
            <a:fld id="{E79634C9-9B8D-4F3A-BA54-F468EE4672C2}" type="slidenum">
              <a:rPr lang="en-US" smtClean="0"/>
              <a:pPr>
                <a:defRPr/>
              </a:pPr>
              <a:t>18</a:t>
            </a:fld>
            <a:endParaRPr lang="en-US"/>
          </a:p>
        </p:txBody>
      </p:sp>
      <p:sp>
        <p:nvSpPr>
          <p:cNvPr id="9219" name="Rectangle 2"/>
          <p:cNvSpPr>
            <a:spLocks noGrp="1" noChangeArrowheads="1"/>
          </p:cNvSpPr>
          <p:nvPr>
            <p:ph type="title"/>
          </p:nvPr>
        </p:nvSpPr>
        <p:spPr/>
        <p:txBody>
          <a:bodyPr/>
          <a:lstStyle/>
          <a:p>
            <a:pPr eaLnBrk="1" hangingPunct="1"/>
            <a:r>
              <a:rPr lang="en-US" dirty="0"/>
              <a:t>5.06 Drafts to Sponsor Ballot</a:t>
            </a:r>
          </a:p>
        </p:txBody>
      </p:sp>
      <p:sp>
        <p:nvSpPr>
          <p:cNvPr id="9220" name="Rectangle 3"/>
          <p:cNvSpPr>
            <a:spLocks noGrp="1" noChangeArrowheads="1"/>
          </p:cNvSpPr>
          <p:nvPr>
            <p:ph type="body" idx="1"/>
          </p:nvPr>
        </p:nvSpPr>
        <p:spPr/>
        <p:txBody>
          <a:bodyPr/>
          <a:lstStyle/>
          <a:p>
            <a:pPr eaLnBrk="1" hangingPunct="1">
              <a:buFont typeface="+mj-lt"/>
              <a:buAutoNum type="arabicPeriod"/>
            </a:pPr>
            <a:r>
              <a:rPr lang="en-US" sz="1600" dirty="0"/>
              <a:t>802.01: </a:t>
            </a:r>
            <a:r>
              <a:rPr lang="en-US" sz="1600" dirty="0" err="1"/>
              <a:t>tbd</a:t>
            </a:r>
            <a:endParaRPr lang="en-US" sz="1600" dirty="0"/>
          </a:p>
          <a:p>
            <a:pPr eaLnBrk="1" hangingPunct="1">
              <a:buFont typeface="+mj-lt"/>
              <a:buAutoNum type="arabicPeriod"/>
            </a:pPr>
            <a:r>
              <a:rPr lang="en-US" sz="1600" dirty="0"/>
              <a:t>802.03: </a:t>
            </a:r>
            <a:r>
              <a:rPr lang="en-US" sz="1600" dirty="0" err="1"/>
              <a:t>tbd</a:t>
            </a:r>
            <a:endParaRPr lang="en-US" sz="1600" dirty="0"/>
          </a:p>
          <a:p>
            <a:pPr eaLnBrk="1" hangingPunct="1">
              <a:buFont typeface="+mj-lt"/>
              <a:buAutoNum type="arabicPeriod"/>
            </a:pPr>
            <a:r>
              <a:rPr lang="en-US" sz="1600" dirty="0"/>
              <a:t>802.11: </a:t>
            </a:r>
            <a:r>
              <a:rPr lang="en-US" sz="1600" dirty="0" err="1"/>
              <a:t>tbd</a:t>
            </a:r>
            <a:endParaRPr lang="en-US" sz="1600" dirty="0"/>
          </a:p>
          <a:p>
            <a:pPr eaLnBrk="1" hangingPunct="1">
              <a:buFont typeface="+mj-lt"/>
              <a:buAutoNum type="arabicPeriod"/>
            </a:pPr>
            <a:r>
              <a:rPr lang="en-US" sz="1600" dirty="0"/>
              <a:t>802.15: </a:t>
            </a:r>
            <a:r>
              <a:rPr lang="en-US" sz="1600" dirty="0" err="1"/>
              <a:t>tbd</a:t>
            </a:r>
            <a:endParaRPr lang="en-US" sz="1600" dirty="0"/>
          </a:p>
          <a:p>
            <a:pPr eaLnBrk="1" hangingPunct="1">
              <a:buFont typeface="+mj-lt"/>
              <a:buAutoNum type="arabicPeriod"/>
            </a:pPr>
            <a:r>
              <a:rPr lang="en-US" sz="1600" dirty="0"/>
              <a:t>802.19: </a:t>
            </a:r>
            <a:r>
              <a:rPr lang="en-US" sz="1600" dirty="0" err="1"/>
              <a:t>tbd</a:t>
            </a:r>
            <a:endParaRPr lang="en-US" sz="1600" dirty="0"/>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p:txBody>
          <a:bodyPr/>
          <a:lstStyle/>
          <a:p>
            <a:pPr>
              <a:defRPr/>
            </a:pPr>
            <a:fld id="{5EE14AEC-809A-4985-B262-84775D5738F9}" type="slidenum">
              <a:rPr lang="en-US" smtClean="0"/>
              <a:pPr>
                <a:defRPr/>
              </a:pPr>
              <a:t>19</a:t>
            </a:fld>
            <a:endParaRPr lang="en-US"/>
          </a:p>
        </p:txBody>
      </p:sp>
      <p:sp>
        <p:nvSpPr>
          <p:cNvPr id="10243" name="Rectangle 2"/>
          <p:cNvSpPr>
            <a:spLocks noGrp="1" noChangeArrowheads="1"/>
          </p:cNvSpPr>
          <p:nvPr>
            <p:ph type="title"/>
          </p:nvPr>
        </p:nvSpPr>
        <p:spPr/>
        <p:txBody>
          <a:bodyPr/>
          <a:lstStyle/>
          <a:p>
            <a:pPr eaLnBrk="1" hangingPunct="1"/>
            <a:r>
              <a:rPr lang="en-US" dirty="0"/>
              <a:t>5.07 Drafts to </a:t>
            </a:r>
            <a:r>
              <a:rPr lang="en-US" dirty="0" err="1"/>
              <a:t>RevCom</a:t>
            </a:r>
            <a:endParaRPr lang="en-US" dirty="0"/>
          </a:p>
        </p:txBody>
      </p:sp>
      <p:sp>
        <p:nvSpPr>
          <p:cNvPr id="10244" name="Rectangle 3"/>
          <p:cNvSpPr>
            <a:spLocks noGrp="1" noChangeArrowheads="1"/>
          </p:cNvSpPr>
          <p:nvPr>
            <p:ph type="body" idx="1"/>
          </p:nvPr>
        </p:nvSpPr>
        <p:spPr/>
        <p:txBody>
          <a:bodyPr/>
          <a:lstStyle/>
          <a:p>
            <a:pPr eaLnBrk="1" hangingPunct="1">
              <a:buFont typeface="+mj-lt"/>
              <a:buAutoNum type="arabicPeriod"/>
            </a:pPr>
            <a:r>
              <a:rPr lang="en-US" sz="1600" dirty="0"/>
              <a:t>802.01: </a:t>
            </a:r>
            <a:r>
              <a:rPr lang="en-US" sz="1600" dirty="0" err="1"/>
              <a:t>tbd</a:t>
            </a:r>
            <a:endParaRPr lang="en-US" sz="1600" dirty="0"/>
          </a:p>
          <a:p>
            <a:pPr eaLnBrk="1" hangingPunct="1">
              <a:buFont typeface="+mj-lt"/>
              <a:buAutoNum type="arabicPeriod"/>
            </a:pPr>
            <a:r>
              <a:rPr lang="en-US" sz="1600" dirty="0"/>
              <a:t>802.03: </a:t>
            </a:r>
            <a:r>
              <a:rPr lang="en-US" sz="1600" dirty="0" err="1"/>
              <a:t>tbd</a:t>
            </a:r>
            <a:endParaRPr lang="en-US" sz="1600" dirty="0"/>
          </a:p>
          <a:p>
            <a:pPr eaLnBrk="1" hangingPunct="1">
              <a:buFont typeface="+mj-lt"/>
              <a:buAutoNum type="arabicPeriod"/>
            </a:pPr>
            <a:r>
              <a:rPr lang="en-US" sz="1600" dirty="0"/>
              <a:t>802.11: </a:t>
            </a:r>
            <a:r>
              <a:rPr lang="en-US" sz="1600" dirty="0" err="1"/>
              <a:t>tbd</a:t>
            </a:r>
            <a:endParaRPr lang="en-US" sz="1600" dirty="0"/>
          </a:p>
          <a:p>
            <a:pPr eaLnBrk="1" hangingPunct="1">
              <a:buFont typeface="+mj-lt"/>
              <a:buAutoNum type="arabicPeriod"/>
            </a:pPr>
            <a:r>
              <a:rPr lang="en-US" sz="1600" dirty="0"/>
              <a:t>802.15: </a:t>
            </a:r>
            <a:r>
              <a:rPr lang="en-US" sz="1600" dirty="0" err="1"/>
              <a:t>tbd</a:t>
            </a:r>
            <a:endParaRPr lang="en-US" sz="1600" dirty="0"/>
          </a:p>
          <a:p>
            <a:pPr eaLnBrk="1" hangingPunct="1">
              <a:buFont typeface="+mj-lt"/>
              <a:buAutoNum type="arabicPeriod"/>
            </a:pPr>
            <a:r>
              <a:rPr lang="en-US" sz="1600" dirty="0"/>
              <a:t>802.19: </a:t>
            </a:r>
            <a:r>
              <a:rPr lang="en-US" sz="1600" dirty="0" err="1"/>
              <a:t>tbd</a:t>
            </a:r>
            <a:endParaRPr lang="en-US"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dirty="0"/>
              <a:t>Uphold the highest standards of integrity, responsible behavior, and ethical and professional conduct</a:t>
            </a:r>
          </a:p>
          <a:p>
            <a:pPr lvl="1">
              <a:buFont typeface="Arial" panose="020B0604020202020204" pitchFamily="34" charset="0"/>
              <a:buChar char="•"/>
            </a:pPr>
            <a:r>
              <a:rPr lang="en-US" sz="1350" dirty="0"/>
              <a:t>Treat people fairly and with respect, to not engage in harassment, discrimination, or retaliation, and to protect people's privacy.</a:t>
            </a:r>
          </a:p>
          <a:p>
            <a:pPr lvl="1">
              <a:buFont typeface="Arial" panose="020B0604020202020204" pitchFamily="34" charset="0"/>
              <a:buChar char="•"/>
            </a:pPr>
            <a:r>
              <a:rPr lang="en-US" sz="135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
        <p:nvSpPr>
          <p:cNvPr id="4" name="Slide Number Placeholder 3"/>
          <p:cNvSpPr>
            <a:spLocks noGrp="1"/>
          </p:cNvSpPr>
          <p:nvPr>
            <p:ph type="sldNum" idx="12"/>
          </p:nvPr>
        </p:nvSpPr>
        <p:spPr/>
        <p:txBody>
          <a:bodyPr/>
          <a:lstStyle/>
          <a:p>
            <a:pPr marL="0" marR="0" lvl="0" indent="0" algn="ctr" defTabSz="336947" rtl="0" eaLnBrk="0" fontAlgn="base" latinLnBrk="0" hangingPunct="0">
              <a:lnSpc>
                <a:spcPct val="100000"/>
              </a:lnSpc>
              <a:spcBef>
                <a:spcPct val="0"/>
              </a:spcBef>
              <a:spcAft>
                <a:spcPct val="0"/>
              </a:spcAft>
              <a:buClr>
                <a:srgbClr val="000000"/>
              </a:buClr>
              <a:buSzPct val="100000"/>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9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900" b="0" i="0" u="none" strike="noStrike" kern="1200" cap="none" spc="0" normalizeH="0" baseline="0" noProof="0">
                <a:ln>
                  <a:noFill/>
                </a:ln>
                <a:solidFill>
                  <a:srgbClr val="000000"/>
                </a:solidFill>
                <a:effectLst/>
                <a:uLnTx/>
                <a:uFillTx/>
                <a:latin typeface="Times New Roman" pitchFamily="16" charset="0"/>
                <a:ea typeface="MS Gothic" charset="-128"/>
              </a:rPr>
              <a:pPr marL="0" marR="0" lvl="0" indent="0" algn="ctr" defTabSz="336947" rtl="0" eaLnBrk="0" fontAlgn="base" latinLnBrk="0" hangingPunct="0">
                <a:lnSpc>
                  <a:spcPct val="100000"/>
                </a:lnSpc>
                <a:spcBef>
                  <a:spcPct val="0"/>
                </a:spcBef>
                <a:spcAft>
                  <a:spcPct val="0"/>
                </a:spcAft>
                <a:buClr>
                  <a:srgbClr val="000000"/>
                </a:buClr>
                <a:buSzPct val="100000"/>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t>2</a:t>
            </a:fld>
            <a:endParaRPr kumimoji="0" lang="en-GB" sz="9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p:cNvSpPr>
            <a:spLocks noGrp="1"/>
          </p:cNvSpPr>
          <p:nvPr>
            <p:ph type="ftr" idx="14"/>
          </p:nvPr>
        </p:nvSpPr>
        <p:spPr/>
        <p:txBody>
          <a:bodyPr/>
          <a:lstStyle/>
          <a:p>
            <a:pPr marL="0" marR="0" lvl="0" indent="0" algn="r" defTabSz="336947" rtl="0" eaLnBrk="0" fontAlgn="base" latinLnBrk="0" hangingPunct="0">
              <a:lnSpc>
                <a:spcPct val="100000"/>
              </a:lnSpc>
              <a:spcBef>
                <a:spcPct val="0"/>
              </a:spcBef>
              <a:spcAft>
                <a:spcPct val="0"/>
              </a:spcAft>
              <a:buClr>
                <a:srgbClr val="000000"/>
              </a:buClr>
              <a:buSzPct val="100000"/>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900" b="0" i="0" u="none" strike="noStrike" kern="1200" cap="none" spc="0" normalizeH="0" baseline="0" noProof="0" dirty="0">
                <a:ln>
                  <a:noFill/>
                </a:ln>
                <a:solidFill>
                  <a:srgbClr val="000000"/>
                </a:solidFill>
                <a:effectLst/>
                <a:uLnTx/>
                <a:uFillTx/>
                <a:latin typeface="Times New Roman" pitchFamily="16" charset="0"/>
                <a:ea typeface="MS Gothic" charset="-128"/>
              </a:rPr>
              <a:t>l</a:t>
            </a:r>
          </a:p>
        </p:txBody>
      </p:sp>
      <p:sp>
        <p:nvSpPr>
          <p:cNvPr id="6" name="Date Placeholder 5"/>
          <p:cNvSpPr>
            <a:spLocks noGrp="1"/>
          </p:cNvSpPr>
          <p:nvPr>
            <p:ph type="dt" idx="15"/>
          </p:nvPr>
        </p:nvSpPr>
        <p:spPr/>
        <p:txBody>
          <a:bodyPr/>
          <a:lstStyle/>
          <a:p>
            <a:pPr marL="0" marR="0" lvl="0" indent="0" algn="l" defTabSz="336947" rtl="0" eaLnBrk="0" fontAlgn="base" latinLnBrk="0" hangingPunct="0">
              <a:lnSpc>
                <a:spcPct val="100000"/>
              </a:lnSpc>
              <a:spcBef>
                <a:spcPct val="0"/>
              </a:spcBef>
              <a:spcAft>
                <a:spcPct val="0"/>
              </a:spcAft>
              <a:buClr>
                <a:srgbClr val="000000"/>
              </a:buClr>
              <a:buSzPct val="100000"/>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350" b="1" i="0" u="none" strike="noStrike" kern="1200" cap="none" spc="0" normalizeH="0" baseline="0" noProof="0" dirty="0">
                <a:ln>
                  <a:noFill/>
                </a:ln>
                <a:solidFill>
                  <a:srgbClr val="000000"/>
                </a:solidFill>
                <a:effectLst/>
                <a:uLnTx/>
                <a:uFillTx/>
                <a:latin typeface="Times New Roman" pitchFamily="16" charset="0"/>
                <a:ea typeface="MS Gothic" charset="-128"/>
              </a:rPr>
              <a:t>November 2019</a:t>
            </a:r>
            <a:endPar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93308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20</a:t>
            </a:fld>
            <a:endParaRPr lang="en-US"/>
          </a:p>
        </p:txBody>
      </p:sp>
      <p:sp>
        <p:nvSpPr>
          <p:cNvPr id="8" name="Slide Number Placeholder 5"/>
          <p:cNvSpPr txBox="1">
            <a:spLocks/>
          </p:cNvSpPr>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lnSpc>
                <a:spcPct val="100000"/>
              </a:lnSpc>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a:lstStyle>
          <a:p>
            <a:pPr>
              <a:defRPr/>
            </a:pPr>
            <a:fld id="{E79634C9-9B8D-4F3A-BA54-F468EE4672C2}" type="slidenum">
              <a:rPr lang="en-US" smtClean="0"/>
              <a:pPr>
                <a:defRPr/>
              </a:pPr>
              <a:t>20</a:t>
            </a:fld>
            <a:endParaRPr lang="en-US"/>
          </a:p>
        </p:txBody>
      </p:sp>
      <p:sp>
        <p:nvSpPr>
          <p:cNvPr id="9" name="Rectangle 2"/>
          <p:cNvSpPr>
            <a:spLocks noGrp="1" noChangeArrowheads="1"/>
          </p:cNvSpPr>
          <p:nvPr>
            <p:ph type="title"/>
          </p:nvPr>
        </p:nvSpPr>
        <p:spPr>
          <a:xfrm>
            <a:off x="685800" y="609600"/>
            <a:ext cx="7772400" cy="1143000"/>
          </a:xfrm>
        </p:spPr>
        <p:txBody>
          <a:bodyPr/>
          <a:lstStyle/>
          <a:p>
            <a:pPr eaLnBrk="1" hangingPunct="1"/>
            <a:r>
              <a:rPr lang="en-US" dirty="0"/>
              <a:t>5.08 Draft Documents </a:t>
            </a:r>
            <a:br>
              <a:rPr lang="en-US" dirty="0"/>
            </a:br>
            <a:r>
              <a:rPr lang="en-US" dirty="0"/>
              <a:t>for EC to consider</a:t>
            </a:r>
          </a:p>
        </p:txBody>
      </p:sp>
      <p:sp>
        <p:nvSpPr>
          <p:cNvPr id="10" name="Rectangle 3"/>
          <p:cNvSpPr txBox="1">
            <a:spLocks noChangeArrowheads="1"/>
          </p:cNvSpPr>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buFont typeface="+mj-lt"/>
              <a:buAutoNum type="arabicPeriod"/>
            </a:pPr>
            <a:r>
              <a:rPr lang="en-US" sz="1600" kern="0" dirty="0"/>
              <a:t>802.EC: </a:t>
            </a:r>
            <a:r>
              <a:rPr lang="en-US" sz="1600" kern="0" dirty="0" err="1"/>
              <a:t>tbd</a:t>
            </a:r>
            <a:endParaRPr lang="en-US" sz="1600" kern="0" dirty="0"/>
          </a:p>
          <a:p>
            <a:pPr eaLnBrk="1" hangingPunct="1">
              <a:buFont typeface="+mj-lt"/>
              <a:buAutoNum type="arabicPeriod"/>
            </a:pPr>
            <a:r>
              <a:rPr lang="en-US" sz="1600" kern="0" dirty="0"/>
              <a:t>802.01: liaisons to 802.3, MEF, BBF, ETG, etc.</a:t>
            </a:r>
          </a:p>
          <a:p>
            <a:pPr eaLnBrk="1" hangingPunct="1">
              <a:buFont typeface="+mj-lt"/>
              <a:buAutoNum type="arabicPeriod"/>
            </a:pPr>
            <a:r>
              <a:rPr lang="en-US" sz="1600" kern="0" dirty="0"/>
              <a:t>802.03: </a:t>
            </a:r>
            <a:r>
              <a:rPr lang="en-US" sz="1600" kern="0" dirty="0" err="1"/>
              <a:t>tbd</a:t>
            </a:r>
            <a:endParaRPr lang="en-US" sz="1600" kern="0" dirty="0"/>
          </a:p>
          <a:p>
            <a:pPr eaLnBrk="1" hangingPunct="1">
              <a:buFont typeface="+mj-lt"/>
              <a:buAutoNum type="arabicPeriod"/>
            </a:pPr>
            <a:r>
              <a:rPr lang="en-US" sz="1600" kern="0" dirty="0"/>
              <a:t>802.11: </a:t>
            </a:r>
            <a:r>
              <a:rPr lang="en-US" sz="1600" kern="0" dirty="0" err="1"/>
              <a:t>tbd</a:t>
            </a:r>
            <a:endParaRPr lang="en-US" sz="1600" kern="0" dirty="0"/>
          </a:p>
          <a:p>
            <a:pPr eaLnBrk="1" hangingPunct="1">
              <a:buFont typeface="+mj-lt"/>
              <a:buAutoNum type="arabicPeriod"/>
            </a:pPr>
            <a:r>
              <a:rPr lang="en-US" sz="1600" kern="0" dirty="0"/>
              <a:t>802.15: </a:t>
            </a:r>
            <a:r>
              <a:rPr lang="en-US" sz="1600" kern="0" dirty="0" err="1"/>
              <a:t>tbd</a:t>
            </a:r>
            <a:endParaRPr lang="en-US" sz="1600" kern="0" dirty="0"/>
          </a:p>
          <a:p>
            <a:pPr eaLnBrk="1" hangingPunct="1">
              <a:buFont typeface="+mj-lt"/>
              <a:buAutoNum type="arabicPeriod"/>
            </a:pPr>
            <a:r>
              <a:rPr lang="en-US" sz="1600" kern="0" dirty="0"/>
              <a:t>802.18: </a:t>
            </a:r>
            <a:r>
              <a:rPr lang="en-US" sz="1600" kern="0" dirty="0" err="1"/>
              <a:t>tbd</a:t>
            </a:r>
            <a:endParaRPr lang="en-US" sz="1600" kern="0" dirty="0"/>
          </a:p>
          <a:p>
            <a:pPr eaLnBrk="1" hangingPunct="1">
              <a:buFont typeface="+mj-lt"/>
              <a:buAutoNum type="arabicPeriod"/>
            </a:pPr>
            <a:r>
              <a:rPr lang="en-US" sz="1600" kern="0" dirty="0"/>
              <a:t>802.19: </a:t>
            </a:r>
            <a:r>
              <a:rPr lang="en-US" sz="1600" kern="0" dirty="0" err="1"/>
              <a:t>tbd</a:t>
            </a:r>
            <a:endParaRPr lang="en-US" sz="1600" kern="0" dirty="0"/>
          </a:p>
          <a:p>
            <a:pPr>
              <a:buFont typeface="+mj-lt"/>
              <a:buAutoNum type="arabicPeriod"/>
            </a:pPr>
            <a:r>
              <a:rPr lang="en-US" sz="1600" kern="0" dirty="0">
                <a:solidFill>
                  <a:schemeClr val="tx2"/>
                </a:solidFill>
              </a:rPr>
              <a:t>802.24: </a:t>
            </a:r>
            <a:r>
              <a:rPr lang="en-US" sz="1600" kern="0" dirty="0" err="1">
                <a:solidFill>
                  <a:schemeClr val="tx2"/>
                </a:solidFill>
              </a:rPr>
              <a:t>tbd</a:t>
            </a:r>
            <a:endParaRPr lang="en-US" sz="1600" dirty="0"/>
          </a:p>
          <a:p>
            <a:pPr>
              <a:buFont typeface="+mj-lt"/>
              <a:buAutoNum type="arabicPeriod"/>
            </a:pPr>
            <a:r>
              <a:rPr lang="en-US" sz="1600" kern="0" dirty="0">
                <a:solidFill>
                  <a:schemeClr val="tx2"/>
                </a:solidFill>
              </a:rPr>
              <a:t>802/JTC1 SC: </a:t>
            </a:r>
            <a:r>
              <a:rPr lang="en-US" sz="1600" kern="0" dirty="0" err="1">
                <a:solidFill>
                  <a:schemeClr val="tx2"/>
                </a:solidFill>
              </a:rPr>
              <a:t>tbd</a:t>
            </a:r>
            <a:endParaRPr lang="en-US" sz="1600" kern="0" dirty="0">
              <a:solidFill>
                <a:schemeClr val="tx2"/>
              </a:solidFill>
            </a:endParaRPr>
          </a:p>
          <a:p>
            <a:pPr>
              <a:buFont typeface="+mj-lt"/>
              <a:buAutoNum type="arabicPeriod"/>
            </a:pPr>
            <a:r>
              <a:rPr lang="en-US" sz="1600" kern="0" dirty="0">
                <a:solidFill>
                  <a:schemeClr val="tx2"/>
                </a:solidFill>
              </a:rPr>
              <a:t>802/ITU SC: </a:t>
            </a:r>
            <a:r>
              <a:rPr lang="en-US" sz="1600" kern="0" dirty="0" err="1">
                <a:solidFill>
                  <a:schemeClr val="tx2"/>
                </a:solidFill>
              </a:rPr>
              <a:t>tbd</a:t>
            </a:r>
            <a:endParaRPr lang="en-US" sz="1600" kern="0" dirty="0">
              <a:solidFill>
                <a:schemeClr val="tx2"/>
              </a:solidFill>
            </a:endParaRPr>
          </a:p>
          <a:p>
            <a:pPr>
              <a:buFont typeface="+mj-lt"/>
              <a:buAutoNum type="arabicPeriod"/>
            </a:pPr>
            <a:r>
              <a:rPr lang="en-US" sz="1600" kern="0" dirty="0">
                <a:solidFill>
                  <a:schemeClr val="tx2"/>
                </a:solidFill>
              </a:rPr>
              <a:t>802/IETF SC: </a:t>
            </a:r>
            <a:r>
              <a:rPr lang="en-US" sz="1600" kern="0" dirty="0" err="1">
                <a:solidFill>
                  <a:schemeClr val="tx2"/>
                </a:solidFill>
              </a:rPr>
              <a:t>tbd</a:t>
            </a:r>
            <a:endParaRPr lang="en-US" sz="1600" kern="0" dirty="0">
              <a:solidFill>
                <a:schemeClr val="tx2"/>
              </a:solidFill>
            </a:endParaRPr>
          </a:p>
          <a:p>
            <a:pPr>
              <a:buFont typeface="+mj-lt"/>
              <a:buAutoNum type="arabicPeriod"/>
            </a:pPr>
            <a:r>
              <a:rPr lang="en-US" sz="1600" kern="0" dirty="0">
                <a:solidFill>
                  <a:schemeClr val="tx2"/>
                </a:solidFill>
              </a:rPr>
              <a:t>802/Wireless Chairs SC: </a:t>
            </a:r>
            <a:r>
              <a:rPr lang="en-US" sz="1600" kern="0" dirty="0" err="1">
                <a:solidFill>
                  <a:schemeClr val="tx2"/>
                </a:solidFill>
              </a:rPr>
              <a:t>tbd</a:t>
            </a:r>
            <a:endParaRPr lang="en-US" sz="1600" kern="0" dirty="0">
              <a:solidFill>
                <a:schemeClr val="tx2"/>
              </a:solidFill>
            </a:endParaRPr>
          </a:p>
          <a:p>
            <a:pPr>
              <a:buFont typeface="+mj-lt"/>
              <a:buAutoNum type="arabicPeriod"/>
            </a:pPr>
            <a:r>
              <a:rPr lang="en-US" sz="1600" kern="0" dirty="0">
                <a:solidFill>
                  <a:schemeClr val="tx2"/>
                </a:solidFill>
              </a:rPr>
              <a:t>802 Public Visibility Standing Committee: </a:t>
            </a:r>
            <a:r>
              <a:rPr lang="en-US" sz="1600" kern="0" dirty="0" err="1">
                <a:solidFill>
                  <a:schemeClr val="tx2"/>
                </a:solidFill>
              </a:rPr>
              <a:t>tbd</a:t>
            </a:r>
            <a:endParaRPr lang="en-US" sz="1600" kern="0" dirty="0">
              <a:solidFill>
                <a:schemeClr val="tx2"/>
              </a:solidFill>
            </a:endParaRPr>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p:txBody>
      </p:sp>
    </p:spTree>
    <p:extLst>
      <p:ext uri="{BB962C8B-B14F-4D97-AF65-F5344CB8AC3E}">
        <p14:creationId xmlns:p14="http://schemas.microsoft.com/office/powerpoint/2010/main" val="32026562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p:txBody>
          <a:bodyPr/>
          <a:lstStyle/>
          <a:p>
            <a:pPr>
              <a:defRPr/>
            </a:pPr>
            <a:fld id="{F665C3D3-DD34-4FB6-9F0B-F1D195A23707}" type="slidenum">
              <a:rPr lang="en-US" smtClean="0"/>
              <a:pPr>
                <a:defRPr/>
              </a:pPr>
              <a:t>21</a:t>
            </a:fld>
            <a:endParaRPr lang="en-US"/>
          </a:p>
        </p:txBody>
      </p:sp>
      <p:sp>
        <p:nvSpPr>
          <p:cNvPr id="7171" name="Rectangle 2"/>
          <p:cNvSpPr>
            <a:spLocks noGrp="1" noChangeArrowheads="1"/>
          </p:cNvSpPr>
          <p:nvPr>
            <p:ph type="title"/>
          </p:nvPr>
        </p:nvSpPr>
        <p:spPr>
          <a:xfrm>
            <a:off x="685800" y="0"/>
            <a:ext cx="7772400" cy="1143000"/>
          </a:xfrm>
        </p:spPr>
        <p:txBody>
          <a:bodyPr/>
          <a:lstStyle/>
          <a:p>
            <a:pPr eaLnBrk="1" hangingPunct="1"/>
            <a:r>
              <a:rPr lang="en-US" dirty="0"/>
              <a:t>5.09 Draft PARs to </a:t>
            </a:r>
            <a:r>
              <a:rPr lang="en-US" dirty="0" err="1"/>
              <a:t>NesCom</a:t>
            </a:r>
            <a:endParaRPr lang="en-US" dirty="0"/>
          </a:p>
        </p:txBody>
      </p:sp>
      <p:sp>
        <p:nvSpPr>
          <p:cNvPr id="7172" name="Rectangle 5"/>
          <p:cNvSpPr>
            <a:spLocks noGrp="1" noChangeArrowheads="1"/>
          </p:cNvSpPr>
          <p:nvPr>
            <p:ph type="body" idx="1"/>
          </p:nvPr>
        </p:nvSpPr>
        <p:spPr>
          <a:xfrm>
            <a:off x="685800" y="1371600"/>
            <a:ext cx="7696200" cy="4114800"/>
          </a:xfrm>
        </p:spPr>
        <p:txBody>
          <a:bodyPr/>
          <a:lstStyle/>
          <a:p>
            <a:pPr>
              <a:buFont typeface="+mj-lt"/>
              <a:buAutoNum type="arabicPeriod"/>
            </a:pPr>
            <a:r>
              <a:rPr lang="en-US" sz="1400" dirty="0"/>
              <a:t>P802.1ASdn Amendment: YANG Data Model, PAR and CSD</a:t>
            </a:r>
          </a:p>
          <a:p>
            <a:pPr>
              <a:buFont typeface="+mj-lt"/>
              <a:buAutoNum type="arabicPeriod"/>
            </a:pPr>
            <a:r>
              <a:rPr lang="en-US" sz="1400" dirty="0"/>
              <a:t>P802.3 Industry Connections - New Ethernet Applications, Endorsement Letter &amp; ICAID</a:t>
            </a:r>
          </a:p>
          <a:p>
            <a:pPr>
              <a:buFont typeface="+mj-lt"/>
              <a:buAutoNum type="arabicPeriod"/>
            </a:pPr>
            <a:r>
              <a:rPr lang="en-US" sz="1400" dirty="0"/>
              <a:t>P802.11ax Amendment: High Efficiency WLAN, PAR Extension</a:t>
            </a:r>
          </a:p>
          <a:p>
            <a:pPr>
              <a:buFont typeface="+mj-lt"/>
              <a:buAutoNum type="arabicPeriod"/>
            </a:pPr>
            <a:r>
              <a:rPr lang="en-US" sz="1400" dirty="0"/>
              <a:t>P802.11ba Amendment: Low-power wake-up radio operation, PAR Extension</a:t>
            </a:r>
          </a:p>
          <a:p>
            <a:pPr>
              <a:buFont typeface="+mj-lt"/>
              <a:buAutoNum type="arabicPeriod"/>
            </a:pPr>
            <a:r>
              <a:rPr lang="en-US" sz="1400" dirty="0"/>
              <a:t>P802.11bf Wireless Local Area Sensing (SENS), PAR and CSD</a:t>
            </a:r>
          </a:p>
          <a:p>
            <a:pPr marL="0" indent="0">
              <a:buNone/>
            </a:pPr>
            <a:endParaRPr lang="en-US" sz="1400" dirty="0"/>
          </a:p>
          <a:p>
            <a:pPr marL="0" indent="0">
              <a:buNone/>
            </a:pPr>
            <a:r>
              <a:rPr lang="en-US" sz="1400" dirty="0"/>
              <a:t>PAR withdrawal requests: </a:t>
            </a:r>
          </a:p>
          <a:p>
            <a:pPr>
              <a:buFont typeface="+mj-lt"/>
              <a:buAutoNum type="arabicPeriod"/>
            </a:pPr>
            <a:r>
              <a:rPr lang="en-US" sz="1400" dirty="0"/>
              <a:t>P802.19.2 Wireless Automotive Coexistence </a:t>
            </a:r>
            <a:endParaRPr lang="en-US" sz="2800" dirty="0"/>
          </a:p>
          <a:p>
            <a:pPr eaLnBrk="1" hangingPunct="1">
              <a:buFont typeface="+mj-lt"/>
              <a:buAutoNum type="arabicPeriod"/>
            </a:pPr>
            <a:endParaRPr lang="en-US"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685800"/>
          </a:xfrm>
        </p:spPr>
        <p:txBody>
          <a:bodyPr/>
          <a:lstStyle/>
          <a:p>
            <a:r>
              <a:rPr lang="en-US" dirty="0"/>
              <a:t>5.10 Pre-PAR activity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43846659"/>
              </p:ext>
            </p:extLst>
          </p:nvPr>
        </p:nvGraphicFramePr>
        <p:xfrm>
          <a:off x="381000" y="990600"/>
          <a:ext cx="8382000" cy="5229620"/>
        </p:xfrm>
        <a:graphic>
          <a:graphicData uri="http://schemas.openxmlformats.org/drawingml/2006/table">
            <a:tbl>
              <a:tblPr>
                <a:tableStyleId>{073A0DAA-6AF3-43AB-8588-CEC1D06C72B9}</a:tableStyleId>
              </a:tblPr>
              <a:tblGrid>
                <a:gridCol w="903942">
                  <a:extLst>
                    <a:ext uri="{9D8B030D-6E8A-4147-A177-3AD203B41FA5}">
                      <a16:colId xmlns:a16="http://schemas.microsoft.com/office/drawing/2014/main" val="20000"/>
                    </a:ext>
                  </a:extLst>
                </a:gridCol>
                <a:gridCol w="3287058">
                  <a:extLst>
                    <a:ext uri="{9D8B030D-6E8A-4147-A177-3AD203B41FA5}">
                      <a16:colId xmlns:a16="http://schemas.microsoft.com/office/drawing/2014/main" val="20001"/>
                    </a:ext>
                  </a:extLst>
                </a:gridCol>
                <a:gridCol w="4191000">
                  <a:extLst>
                    <a:ext uri="{9D8B030D-6E8A-4147-A177-3AD203B41FA5}">
                      <a16:colId xmlns:a16="http://schemas.microsoft.com/office/drawing/2014/main" val="20002"/>
                    </a:ext>
                  </a:extLst>
                </a:gridCol>
              </a:tblGrid>
              <a:tr h="692701">
                <a:tc>
                  <a:txBody>
                    <a:bodyPr/>
                    <a:lstStyle/>
                    <a:p>
                      <a:pPr algn="ctr"/>
                      <a:r>
                        <a:rPr lang="en-US" sz="16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92701">
                <a:tc>
                  <a:txBody>
                    <a:bodyPr/>
                    <a:lstStyle/>
                    <a:p>
                      <a:pPr algn="ctr"/>
                      <a:r>
                        <a:rPr lang="en-US" sz="1600" dirty="0"/>
                        <a:t>dot01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Industries Connections deliberations on IEEE 802 network enhancements for the next decade..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110220">
                <a:tc>
                  <a:txBody>
                    <a:bodyPr/>
                    <a:lstStyle/>
                    <a:p>
                      <a:pPr algn="ctr"/>
                      <a:r>
                        <a:rPr lang="en-US" sz="1600" dirty="0"/>
                        <a:t>dot03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ICAID: </a:t>
                      </a:r>
                      <a:r>
                        <a:rPr lang="en-US" sz="1600" baseline="0" dirty="0"/>
                        <a:t>New Ethernet Applications ad hoc</a:t>
                      </a:r>
                      <a:endParaRPr lang="en-US" sz="16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423358">
                <a:tc>
                  <a:txBody>
                    <a:bodyPr/>
                    <a:lstStyle/>
                    <a:p>
                      <a:pPr algn="ctr"/>
                      <a:r>
                        <a:rPr lang="en-US" sz="1600" dirty="0"/>
                        <a:t>dot11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 Wireless Sensing (SENS) SG</a:t>
                      </a:r>
                      <a:br>
                        <a:rPr lang="en-US" sz="1600" dirty="0">
                          <a:solidFill>
                            <a:schemeClr val="tx1"/>
                          </a:solidFill>
                        </a:rPr>
                      </a:br>
                      <a:r>
                        <a:rPr lang="en-US" sz="1600" dirty="0">
                          <a:solidFill>
                            <a:schemeClr val="tx1"/>
                          </a:solidFill>
                        </a:rPr>
                        <a:t>- </a:t>
                      </a:r>
                      <a:r>
                        <a:rPr lang="en-US" sz="1600" baseline="0" dirty="0">
                          <a:solidFill>
                            <a:schemeClr val="tx1"/>
                          </a:solidFill>
                        </a:rPr>
                        <a:t>Advanced Access Network Interface (AANI) Standing Committee</a:t>
                      </a:r>
                      <a:br>
                        <a:rPr lang="en-US" sz="1600" baseline="0" dirty="0">
                          <a:solidFill>
                            <a:schemeClr val="tx1"/>
                          </a:solidFill>
                        </a:rPr>
                      </a:br>
                      <a:r>
                        <a:rPr lang="en-US" sz="1600" baseline="0" dirty="0">
                          <a:solidFill>
                            <a:schemeClr val="tx1"/>
                          </a:solidFill>
                        </a:rPr>
                        <a:t>- </a:t>
                      </a:r>
                      <a:r>
                        <a:rPr lang="en-US" sz="1600" dirty="0">
                          <a:solidFill>
                            <a:schemeClr val="tx1"/>
                          </a:solidFill>
                        </a:rPr>
                        <a:t>Wireless Next Generation Standing Committee.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110220">
                <a:tc>
                  <a:txBody>
                    <a:bodyPr/>
                    <a:lstStyle/>
                    <a:p>
                      <a:pPr algn="ctr"/>
                      <a:r>
                        <a:rPr lang="en-US" sz="1600" dirty="0"/>
                        <a:t>dot15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SG none.</a:t>
                      </a:r>
                      <a:br>
                        <a:rPr lang="en-US" sz="1600" baseline="0" dirty="0">
                          <a:solidFill>
                            <a:schemeClr val="tx1"/>
                          </a:solidFill>
                        </a:rPr>
                      </a:br>
                      <a:r>
                        <a:rPr lang="en-US" sz="1600" baseline="0" dirty="0">
                          <a:solidFill>
                            <a:schemeClr val="tx1"/>
                          </a:solidFill>
                        </a:rPr>
                        <a:t>Interest Groups: </a:t>
                      </a:r>
                      <a:r>
                        <a:rPr lang="en-US" sz="1600" baseline="0" dirty="0" err="1">
                          <a:solidFill>
                            <a:schemeClr val="tx1"/>
                          </a:solidFill>
                        </a:rPr>
                        <a:t>TeraHertz</a:t>
                      </a:r>
                      <a:r>
                        <a:rPr lang="en-US" sz="1600" baseline="0" dirty="0">
                          <a:solidFill>
                            <a:schemeClr val="tx1"/>
                          </a:solidFill>
                        </a:rPr>
                        <a:t>, High Rate Rail Communications, Vehicle Assisted Technology, Link Dependability</a:t>
                      </a:r>
                      <a:br>
                        <a:rPr lang="en-US" sz="1600" baseline="0" dirty="0">
                          <a:solidFill>
                            <a:schemeClr val="tx1"/>
                          </a:solidFill>
                        </a:rPr>
                      </a:br>
                      <a:r>
                        <a:rPr lang="en-US" sz="1600" baseline="0" dirty="0">
                          <a:solidFill>
                            <a:schemeClr val="tx1"/>
                          </a:solidFill>
                        </a:rPr>
                        <a:t>SC: IETF/6tisch. </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22</a:t>
            </a:fld>
            <a:endParaRPr lang="en-US" dirty="0"/>
          </a:p>
        </p:txBody>
      </p:sp>
    </p:spTree>
    <p:extLst>
      <p:ext uri="{BB962C8B-B14F-4D97-AF65-F5344CB8AC3E}">
        <p14:creationId xmlns:p14="http://schemas.microsoft.com/office/powerpoint/2010/main" val="17837360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340182963"/>
              </p:ext>
            </p:extLst>
          </p:nvPr>
        </p:nvGraphicFramePr>
        <p:xfrm>
          <a:off x="685800" y="1981200"/>
          <a:ext cx="8382000" cy="1899920"/>
        </p:xfrm>
        <a:graphic>
          <a:graphicData uri="http://schemas.openxmlformats.org/drawingml/2006/table">
            <a:tbl>
              <a:tblPr>
                <a:tableStyleId>{073A0DAA-6AF3-43AB-8588-CEC1D06C72B9}</a:tableStyleId>
              </a:tblPr>
              <a:tblGrid>
                <a:gridCol w="903942">
                  <a:extLst>
                    <a:ext uri="{9D8B030D-6E8A-4147-A177-3AD203B41FA5}">
                      <a16:colId xmlns:a16="http://schemas.microsoft.com/office/drawing/2014/main" val="4270207754"/>
                    </a:ext>
                  </a:extLst>
                </a:gridCol>
                <a:gridCol w="3287058">
                  <a:extLst>
                    <a:ext uri="{9D8B030D-6E8A-4147-A177-3AD203B41FA5}">
                      <a16:colId xmlns:a16="http://schemas.microsoft.com/office/drawing/2014/main" val="603295769"/>
                    </a:ext>
                  </a:extLst>
                </a:gridCol>
                <a:gridCol w="4191000">
                  <a:extLst>
                    <a:ext uri="{9D8B030D-6E8A-4147-A177-3AD203B41FA5}">
                      <a16:colId xmlns:a16="http://schemas.microsoft.com/office/drawing/2014/main" val="2349136630"/>
                    </a:ext>
                  </a:extLst>
                </a:gridCol>
              </a:tblGrid>
              <a:tr h="370840">
                <a:tc>
                  <a:txBody>
                    <a:bodyPr/>
                    <a:lstStyle/>
                    <a:p>
                      <a:pPr algn="ctr"/>
                      <a:r>
                        <a:rPr lang="en-US" sz="1600" baseline="0" dirty="0"/>
                        <a:t>dot18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p>
                      <a:endParaRPr lang="en-US" sz="16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3836734"/>
                  </a:ext>
                </a:extLst>
              </a:tr>
              <a:tr h="370840">
                <a:tc>
                  <a:txBody>
                    <a:bodyPr/>
                    <a:lstStyle/>
                    <a:p>
                      <a:pPr algn="ctr"/>
                      <a:r>
                        <a:rPr lang="en-US" sz="1600" baseline="0" dirty="0"/>
                        <a:t>dot19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0273738"/>
                  </a:ext>
                </a:extLst>
              </a:tr>
              <a:tr h="370840">
                <a:tc>
                  <a:txBody>
                    <a:bodyPr/>
                    <a:lstStyle/>
                    <a:p>
                      <a:pPr algn="ctr"/>
                      <a:r>
                        <a:rPr lang="en-US" sz="1600" baseline="0" dirty="0"/>
                        <a:t>dot24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0692350"/>
                  </a:ext>
                </a:extLst>
              </a:tr>
              <a:tr h="370840">
                <a:tc>
                  <a:txBody>
                    <a:bodyPr/>
                    <a:lstStyle/>
                    <a:p>
                      <a:pPr algn="ctr"/>
                      <a:r>
                        <a:rPr lang="en-US" sz="1600" baseline="0" dirty="0"/>
                        <a:t>dot</a:t>
                      </a:r>
                      <a:br>
                        <a:rPr lang="en-US" sz="1600" baseline="0" dirty="0"/>
                      </a:br>
                      <a:r>
                        <a:rPr lang="en-US" sz="1600" baseline="0" dirty="0"/>
                        <a:t>ECSG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3377240"/>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23</a:t>
            </a:fld>
            <a:endParaRPr lang="en-US"/>
          </a:p>
        </p:txBody>
      </p:sp>
      <p:sp>
        <p:nvSpPr>
          <p:cNvPr id="5" name="Title 1"/>
          <p:cNvSpPr>
            <a:spLocks noGrp="1"/>
          </p:cNvSpPr>
          <p:nvPr>
            <p:ph type="title"/>
          </p:nvPr>
        </p:nvSpPr>
        <p:spPr/>
        <p:txBody>
          <a:bodyPr/>
          <a:lstStyle/>
          <a:p>
            <a:r>
              <a:rPr lang="en-US" dirty="0"/>
              <a:t>5.10 Pre-PAR activity</a:t>
            </a:r>
          </a:p>
        </p:txBody>
      </p:sp>
    </p:spTree>
    <p:extLst>
      <p:ext uri="{BB962C8B-B14F-4D97-AF65-F5344CB8AC3E}">
        <p14:creationId xmlns:p14="http://schemas.microsoft.com/office/powerpoint/2010/main" val="30012729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47800"/>
            <a:ext cx="8610600" cy="5181600"/>
          </a:xfrm>
        </p:spPr>
        <p:txBody>
          <a:bodyPr/>
          <a:lstStyle/>
          <a:p>
            <a:r>
              <a:rPr lang="en-US" sz="2400" dirty="0"/>
              <a:t>Review Recording Secretary’s list of Open Action Items</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24</a:t>
            </a:fld>
            <a:endParaRPr lang="en-US" dirty="0"/>
          </a:p>
        </p:txBody>
      </p:sp>
      <p:sp>
        <p:nvSpPr>
          <p:cNvPr id="5" name="Rectangle 2"/>
          <p:cNvSpPr txBox="1">
            <a:spLocks noGrp="1" noChangeArrowheads="1"/>
          </p:cNvSpPr>
          <p:nvPr>
            <p:ph type="title"/>
          </p:nvPr>
        </p:nvSpPr>
        <p:spPr bwMode="auto">
          <a:xfrm>
            <a:off x="685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5.11 EC Action Item recap</a:t>
            </a:r>
          </a:p>
        </p:txBody>
      </p:sp>
    </p:spTree>
    <p:extLst>
      <p:ext uri="{BB962C8B-B14F-4D97-AF65-F5344CB8AC3E}">
        <p14:creationId xmlns:p14="http://schemas.microsoft.com/office/powerpoint/2010/main" val="23779375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p:txBody>
          <a:bodyPr/>
          <a:lstStyle/>
          <a:p>
            <a:pPr>
              <a:defRPr/>
            </a:pPr>
            <a:fld id="{2F8BFD41-4FBB-4B2A-B8EA-25FA07AA2DC6}" type="slidenum">
              <a:rPr lang="en-US" smtClean="0"/>
              <a:pPr>
                <a:defRPr/>
              </a:pPr>
              <a:t>25</a:t>
            </a:fld>
            <a:endParaRPr lang="en-US"/>
          </a:p>
        </p:txBody>
      </p:sp>
      <p:sp>
        <p:nvSpPr>
          <p:cNvPr id="13315" name="Rectangle 2"/>
          <p:cNvSpPr>
            <a:spLocks noGrp="1" noChangeArrowheads="1"/>
          </p:cNvSpPr>
          <p:nvPr>
            <p:ph type="title"/>
          </p:nvPr>
        </p:nvSpPr>
        <p:spPr>
          <a:xfrm>
            <a:off x="685800" y="76200"/>
            <a:ext cx="7772400" cy="1143000"/>
          </a:xfrm>
        </p:spPr>
        <p:txBody>
          <a:bodyPr/>
          <a:lstStyle/>
          <a:p>
            <a:pPr eaLnBrk="1" hangingPunct="1"/>
            <a:r>
              <a:rPr lang="en-US" sz="4000" dirty="0"/>
              <a:t>5.12 Identify 802 Task Force Topics </a:t>
            </a:r>
          </a:p>
        </p:txBody>
      </p:sp>
      <p:sp>
        <p:nvSpPr>
          <p:cNvPr id="14340" name="Rectangle 3"/>
          <p:cNvSpPr>
            <a:spLocks noGrp="1" noChangeArrowheads="1"/>
          </p:cNvSpPr>
          <p:nvPr>
            <p:ph type="body" idx="1"/>
          </p:nvPr>
        </p:nvSpPr>
        <p:spPr>
          <a:xfrm>
            <a:off x="457200" y="1143000"/>
            <a:ext cx="8305800" cy="4724400"/>
          </a:xfrm>
        </p:spPr>
        <p:txBody>
          <a:bodyPr/>
          <a:lstStyle/>
          <a:p>
            <a:pPr eaLnBrk="1" hangingPunct="1">
              <a:defRPr/>
            </a:pPr>
            <a:r>
              <a:rPr lang="en-US" sz="2000" dirty="0"/>
              <a:t>802 Task Force Electronic Meeting Monday17 August 2020 2-3pm ET</a:t>
            </a:r>
            <a:endParaRPr lang="en-US" sz="2400" dirty="0"/>
          </a:p>
          <a:p>
            <a:pPr marL="457200" lvl="1" indent="0">
              <a:buNone/>
              <a:defRPr/>
            </a:pPr>
            <a:br>
              <a:rPr lang="en-US" sz="2400" dirty="0"/>
            </a:br>
            <a:r>
              <a:rPr lang="en-US" sz="2400" dirty="0"/>
              <a:t>Possible Topics</a:t>
            </a:r>
            <a:r>
              <a:rPr lang="en-US" sz="2400" dirty="0">
                <a:solidFill>
                  <a:schemeClr val="tx2"/>
                </a:solidFill>
              </a:rPr>
              <a:t> </a:t>
            </a:r>
          </a:p>
          <a:p>
            <a:pPr marL="800100" lvl="1" indent="-342900">
              <a:buFont typeface="+mj-lt"/>
              <a:buAutoNum type="arabicPeriod"/>
              <a:defRPr/>
            </a:pPr>
            <a:r>
              <a:rPr lang="en-US" sz="2400" dirty="0"/>
              <a:t>Open portion of meeting:</a:t>
            </a:r>
            <a:endParaRPr lang="en-US" sz="1600" dirty="0">
              <a:solidFill>
                <a:schemeClr val="tx2"/>
              </a:solidFill>
            </a:endParaRPr>
          </a:p>
          <a:p>
            <a:pPr marL="1200150" lvl="2" indent="-342900">
              <a:buFont typeface="+mj-lt"/>
              <a:buAutoNum type="arabicPeriod"/>
              <a:defRPr/>
            </a:pPr>
            <a:r>
              <a:rPr lang="en-US" sz="1600" dirty="0">
                <a:solidFill>
                  <a:schemeClr val="tx2"/>
                </a:solidFill>
              </a:rPr>
              <a:t>IEEE SA tools update &amp; discussion</a:t>
            </a:r>
          </a:p>
          <a:p>
            <a:pPr marL="1657350" lvl="3" indent="-342900">
              <a:buFont typeface="+mj-lt"/>
              <a:buAutoNum type="arabicPeriod"/>
              <a:defRPr/>
            </a:pPr>
            <a:r>
              <a:rPr lang="en-US" sz="1200" dirty="0">
                <a:solidFill>
                  <a:schemeClr val="tx2"/>
                </a:solidFill>
              </a:rPr>
              <a:t>Remote meeting tools: web conferencing, remote voting, etc.</a:t>
            </a:r>
          </a:p>
          <a:p>
            <a:pPr marL="1657350" lvl="3" indent="-342900">
              <a:buFont typeface="+mj-lt"/>
              <a:buAutoNum type="arabicPeriod"/>
              <a:defRPr/>
            </a:pPr>
            <a:r>
              <a:rPr lang="en-US" sz="1200" dirty="0">
                <a:solidFill>
                  <a:schemeClr val="tx2"/>
                </a:solidFill>
              </a:rPr>
              <a:t>Mentor replacement investigation – status update</a:t>
            </a:r>
          </a:p>
          <a:p>
            <a:pPr marL="1200150" lvl="2" indent="-342900">
              <a:buFont typeface="+mj-lt"/>
              <a:buAutoNum type="arabicPeriod"/>
              <a:defRPr/>
            </a:pPr>
            <a:r>
              <a:rPr lang="en-US" sz="1600" dirty="0">
                <a:solidFill>
                  <a:schemeClr val="tx2"/>
                </a:solidFill>
              </a:rPr>
              <a:t>Schedule next meeting (possibly 21 DEC 2020)</a:t>
            </a:r>
          </a:p>
          <a:p>
            <a:pPr marL="1200150" lvl="2" indent="-342900">
              <a:buFont typeface="+mj-lt"/>
              <a:buAutoNum type="arabicPeriod"/>
              <a:defRPr/>
            </a:pPr>
            <a:r>
              <a:rPr lang="en-US" sz="1600" dirty="0">
                <a:solidFill>
                  <a:schemeClr val="tx2"/>
                </a:solidFill>
              </a:rPr>
              <a:t>Any other business, 5 min, all?</a:t>
            </a:r>
          </a:p>
          <a:p>
            <a:pPr marL="1200150" lvl="2" indent="-342900">
              <a:buFont typeface="+mj-lt"/>
              <a:buAutoNum type="arabicPeriod"/>
              <a:defRPr/>
            </a:pPr>
            <a:r>
              <a:rPr lang="en-US" sz="1600" dirty="0">
                <a:solidFill>
                  <a:schemeClr val="tx2"/>
                </a:solidFill>
              </a:rPr>
              <a:t>Action item review, 5 min, </a:t>
            </a:r>
            <a:r>
              <a:rPr lang="en-US" sz="1600" dirty="0" err="1">
                <a:solidFill>
                  <a:schemeClr val="tx2"/>
                </a:solidFill>
              </a:rPr>
              <a:t>Nikolich</a:t>
            </a:r>
            <a:endParaRPr lang="en-US" sz="2000" dirty="0">
              <a:solidFill>
                <a:schemeClr val="tx2"/>
              </a:solidFill>
            </a:endParaRPr>
          </a:p>
          <a:p>
            <a:pPr marL="800100" lvl="1" indent="-342900">
              <a:buFont typeface="+mj-lt"/>
              <a:buAutoNum type="arabicPeriod"/>
              <a:defRPr/>
            </a:pPr>
            <a:r>
              <a:rPr lang="en-US" sz="2400" dirty="0">
                <a:solidFill>
                  <a:schemeClr val="tx2"/>
                </a:solidFill>
              </a:rPr>
              <a:t>Closed portion of meeting: </a:t>
            </a:r>
          </a:p>
          <a:p>
            <a:pPr marL="1200150" lvl="2" indent="-342900">
              <a:buFont typeface="+mj-lt"/>
              <a:buAutoNum type="arabicPeriod"/>
              <a:defRPr/>
            </a:pPr>
            <a:r>
              <a:rPr lang="en-US" sz="2000" dirty="0">
                <a:solidFill>
                  <a:schemeClr val="tx2"/>
                </a:solidFill>
              </a:rPr>
              <a:t>None at this time </a:t>
            </a:r>
            <a:endParaRPr lang="en-US" sz="2000" dirty="0"/>
          </a:p>
          <a:p>
            <a:pPr marL="800100" lvl="1" indent="-342900">
              <a:buFont typeface="+mj-lt"/>
              <a:buAutoNum type="arabicPeriod"/>
              <a:defRPr/>
            </a:pPr>
            <a:r>
              <a:rPr lang="en-US" sz="2400" dirty="0">
                <a:solidFill>
                  <a:schemeClr val="tx2"/>
                </a:solidFill>
              </a:rPr>
              <a:t>Adjourn</a:t>
            </a:r>
            <a:endParaRPr lang="en-US" sz="1600" dirty="0">
              <a:solidFill>
                <a:schemeClr val="tx2"/>
              </a:solidFill>
            </a:endParaRPr>
          </a:p>
          <a:p>
            <a:pPr lvl="1" eaLnBrk="1" hangingPunct="1">
              <a:defRPr/>
            </a:pPr>
            <a:endParaRPr lang="en-US" sz="1600" dirty="0"/>
          </a:p>
          <a:p>
            <a:pPr lvl="2" eaLnBrk="1" hangingPunct="1">
              <a:defRPr/>
            </a:pPr>
            <a:endParaRPr lang="en-US" sz="2000" dirty="0"/>
          </a:p>
          <a:p>
            <a:pPr lvl="2" eaLnBrk="1" hangingPunct="1">
              <a:defRPr/>
            </a:pPr>
            <a:endParaRPr lang="en-US" sz="2000" dirty="0"/>
          </a:p>
        </p:txBody>
      </p:sp>
    </p:spTree>
    <p:extLst>
      <p:ext uri="{BB962C8B-B14F-4D97-AF65-F5344CB8AC3E}">
        <p14:creationId xmlns:p14="http://schemas.microsoft.com/office/powerpoint/2010/main" val="42944343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26</a:t>
            </a:fld>
            <a:endParaRPr lang="en-US"/>
          </a:p>
        </p:txBody>
      </p:sp>
      <p:sp>
        <p:nvSpPr>
          <p:cNvPr id="21507" name="Rectangle 2"/>
          <p:cNvSpPr>
            <a:spLocks noGrp="1" noChangeArrowheads="1"/>
          </p:cNvSpPr>
          <p:nvPr>
            <p:ph type="title"/>
          </p:nvPr>
        </p:nvSpPr>
        <p:spPr/>
        <p:txBody>
          <a:bodyPr/>
          <a:lstStyle/>
          <a:p>
            <a:pPr eaLnBrk="1" hangingPunct="1"/>
            <a:r>
              <a:rPr lang="en-US" sz="4000" dirty="0"/>
              <a:t>End of Opening EC Meeting</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8CBB0-7305-42D1-8B49-CC9E0B539FC7}"/>
              </a:ext>
            </a:extLst>
          </p:cNvPr>
          <p:cNvSpPr>
            <a:spLocks noGrp="1"/>
          </p:cNvSpPr>
          <p:nvPr>
            <p:ph type="title"/>
          </p:nvPr>
        </p:nvSpPr>
        <p:spPr/>
        <p:txBody>
          <a:bodyPr/>
          <a:lstStyle/>
          <a:p>
            <a:r>
              <a:rPr lang="en-US" dirty="0"/>
              <a:t>Chair’s Closing Remark</a:t>
            </a:r>
          </a:p>
        </p:txBody>
      </p:sp>
      <p:sp>
        <p:nvSpPr>
          <p:cNvPr id="4" name="Slide Number Placeholder 3">
            <a:extLst>
              <a:ext uri="{FF2B5EF4-FFF2-40B4-BE49-F238E27FC236}">
                <a16:creationId xmlns:a16="http://schemas.microsoft.com/office/drawing/2014/main" id="{602C0307-3124-4CDB-B2D3-DA6F49CB4EA3}"/>
              </a:ext>
            </a:extLst>
          </p:cNvPr>
          <p:cNvSpPr>
            <a:spLocks noGrp="1"/>
          </p:cNvSpPr>
          <p:nvPr>
            <p:ph type="sldNum" sz="quarter" idx="12"/>
          </p:nvPr>
        </p:nvSpPr>
        <p:spPr/>
        <p:txBody>
          <a:bodyPr/>
          <a:lstStyle/>
          <a:p>
            <a:pPr>
              <a:defRPr/>
            </a:pPr>
            <a:fld id="{C8910AE4-85DC-4894-8AA6-C2187499416B}" type="slidenum">
              <a:rPr lang="en-US" smtClean="0"/>
              <a:pPr>
                <a:defRPr/>
              </a:pPr>
              <a:t>27</a:t>
            </a:fld>
            <a:endParaRPr lang="en-US"/>
          </a:p>
        </p:txBody>
      </p:sp>
      <p:pic>
        <p:nvPicPr>
          <p:cNvPr id="5" name="Picture 4">
            <a:extLst>
              <a:ext uri="{FF2B5EF4-FFF2-40B4-BE49-F238E27FC236}">
                <a16:creationId xmlns:a16="http://schemas.microsoft.com/office/drawing/2014/main" id="{79CB31E9-A15E-4AA0-AD34-CEB673C47455}"/>
              </a:ext>
            </a:extLst>
          </p:cNvPr>
          <p:cNvPicPr>
            <a:picLocks noChangeAspect="1"/>
          </p:cNvPicPr>
          <p:nvPr/>
        </p:nvPicPr>
        <p:blipFill>
          <a:blip r:embed="rId2"/>
          <a:stretch>
            <a:fillRect/>
          </a:stretch>
        </p:blipFill>
        <p:spPr>
          <a:xfrm>
            <a:off x="685800" y="2006952"/>
            <a:ext cx="1943250" cy="3327048"/>
          </a:xfrm>
          <a:prstGeom prst="rect">
            <a:avLst/>
          </a:prstGeom>
        </p:spPr>
      </p:pic>
      <p:pic>
        <p:nvPicPr>
          <p:cNvPr id="7" name="Picture 6">
            <a:extLst>
              <a:ext uri="{FF2B5EF4-FFF2-40B4-BE49-F238E27FC236}">
                <a16:creationId xmlns:a16="http://schemas.microsoft.com/office/drawing/2014/main" id="{01D03DDF-982F-4A22-B391-22E28BEE1C4B}"/>
              </a:ext>
            </a:extLst>
          </p:cNvPr>
          <p:cNvPicPr>
            <a:picLocks noChangeAspect="1"/>
          </p:cNvPicPr>
          <p:nvPr/>
        </p:nvPicPr>
        <p:blipFill>
          <a:blip r:embed="rId3"/>
          <a:stretch>
            <a:fillRect/>
          </a:stretch>
        </p:blipFill>
        <p:spPr>
          <a:xfrm>
            <a:off x="2743200" y="2057400"/>
            <a:ext cx="5535265" cy="3327048"/>
          </a:xfrm>
          <a:prstGeom prst="rect">
            <a:avLst/>
          </a:prstGeom>
        </p:spPr>
      </p:pic>
      <p:sp>
        <p:nvSpPr>
          <p:cNvPr id="8" name="TextBox 7">
            <a:extLst>
              <a:ext uri="{FF2B5EF4-FFF2-40B4-BE49-F238E27FC236}">
                <a16:creationId xmlns:a16="http://schemas.microsoft.com/office/drawing/2014/main" id="{9FB45FB1-D1A6-4E1B-BC47-B7BF88FA85C1}"/>
              </a:ext>
            </a:extLst>
          </p:cNvPr>
          <p:cNvSpPr txBox="1"/>
          <p:nvPr/>
        </p:nvSpPr>
        <p:spPr>
          <a:xfrm>
            <a:off x="371202" y="5911152"/>
            <a:ext cx="8401595" cy="369332"/>
          </a:xfrm>
          <a:prstGeom prst="rect">
            <a:avLst/>
          </a:prstGeom>
          <a:noFill/>
        </p:spPr>
        <p:txBody>
          <a:bodyPr wrap="none" rtlCol="0">
            <a:spAutoFit/>
          </a:bodyPr>
          <a:lstStyle/>
          <a:p>
            <a:r>
              <a:rPr lang="en-US" dirty="0"/>
              <a:t>To everyone that has contributed to 802 Standards over almost four decades – well done!</a:t>
            </a:r>
          </a:p>
        </p:txBody>
      </p:sp>
    </p:spTree>
    <p:extLst>
      <p:ext uri="{BB962C8B-B14F-4D97-AF65-F5344CB8AC3E}">
        <p14:creationId xmlns:p14="http://schemas.microsoft.com/office/powerpoint/2010/main" val="229902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685802"/>
            <a:ext cx="7999414" cy="1065213"/>
          </a:xfrm>
        </p:spPr>
        <p:txBody>
          <a:bodyPr/>
          <a:lstStyle/>
          <a:p>
            <a:r>
              <a:rPr lang="en-US" dirty="0"/>
              <a:t>3.0 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pPr marL="0" marR="0" lvl="0" indent="0" algn="ctr" defTabSz="336947" rtl="0" eaLnBrk="0" fontAlgn="base" latinLnBrk="0" hangingPunct="0">
              <a:lnSpc>
                <a:spcPct val="100000"/>
              </a:lnSpc>
              <a:spcBef>
                <a:spcPct val="0"/>
              </a:spcBef>
              <a:spcAft>
                <a:spcPct val="0"/>
              </a:spcAft>
              <a:buClr>
                <a:srgbClr val="000000"/>
              </a:buClr>
              <a:buSzPct val="100000"/>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9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900" b="0" i="0" u="none" strike="noStrike" kern="1200" cap="none" spc="0" normalizeH="0" baseline="0" noProof="0">
                <a:ln>
                  <a:noFill/>
                </a:ln>
                <a:solidFill>
                  <a:srgbClr val="000000"/>
                </a:solidFill>
                <a:effectLst/>
                <a:uLnTx/>
                <a:uFillTx/>
                <a:latin typeface="Times New Roman" pitchFamily="16" charset="0"/>
                <a:ea typeface="MS Gothic" charset="-128"/>
              </a:rPr>
              <a:pPr marL="0" marR="0" lvl="0" indent="0" algn="ctr" defTabSz="336947" rtl="0" eaLnBrk="0" fontAlgn="base" latinLnBrk="0" hangingPunct="0">
                <a:lnSpc>
                  <a:spcPct val="100000"/>
                </a:lnSpc>
                <a:spcBef>
                  <a:spcPct val="0"/>
                </a:spcBef>
                <a:spcAft>
                  <a:spcPct val="0"/>
                </a:spcAft>
                <a:buClr>
                  <a:srgbClr val="000000"/>
                </a:buClr>
                <a:buSzPct val="100000"/>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t>3</a:t>
            </a:fld>
            <a:endParaRPr kumimoji="0" lang="en-GB" sz="9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p:cNvSpPr>
            <a:spLocks noGrp="1"/>
          </p:cNvSpPr>
          <p:nvPr>
            <p:ph type="ftr" idx="14"/>
          </p:nvPr>
        </p:nvSpPr>
        <p:spPr/>
        <p:txBody>
          <a:bodyPr/>
          <a:lstStyle/>
          <a:p>
            <a:pPr marL="0" marR="0" lvl="0" indent="0" algn="r" defTabSz="336947" rtl="0" eaLnBrk="0" fontAlgn="base" latinLnBrk="0" hangingPunct="0">
              <a:lnSpc>
                <a:spcPct val="100000"/>
              </a:lnSpc>
              <a:spcBef>
                <a:spcPct val="0"/>
              </a:spcBef>
              <a:spcAft>
                <a:spcPct val="0"/>
              </a:spcAft>
              <a:buClr>
                <a:srgbClr val="000000"/>
              </a:buClr>
              <a:buSzPct val="100000"/>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900" b="0" i="0" u="none" strike="noStrike" kern="1200" cap="none" spc="0" normalizeH="0" baseline="0" noProof="0" dirty="0">
                <a:ln>
                  <a:noFill/>
                </a:ln>
                <a:solidFill>
                  <a:srgbClr val="000000"/>
                </a:solidFill>
                <a:effectLst/>
                <a:uLnTx/>
                <a:uFillTx/>
                <a:latin typeface="Times New Roman" pitchFamily="16" charset="0"/>
                <a:ea typeface="MS Gothic" charset="-128"/>
              </a:rPr>
              <a:t> </a:t>
            </a:r>
          </a:p>
        </p:txBody>
      </p:sp>
      <p:sp>
        <p:nvSpPr>
          <p:cNvPr id="6" name="Date Placeholder 5"/>
          <p:cNvSpPr>
            <a:spLocks noGrp="1"/>
          </p:cNvSpPr>
          <p:nvPr>
            <p:ph type="dt" idx="15"/>
          </p:nvPr>
        </p:nvSpPr>
        <p:spPr/>
        <p:txBody>
          <a:bodyPr/>
          <a:lstStyle/>
          <a:p>
            <a:pPr marL="0" marR="0" lvl="0" indent="0" algn="l" defTabSz="336947" rtl="0" eaLnBrk="0" fontAlgn="base" latinLnBrk="0" hangingPunct="0">
              <a:lnSpc>
                <a:spcPct val="100000"/>
              </a:lnSpc>
              <a:spcBef>
                <a:spcPct val="0"/>
              </a:spcBef>
              <a:spcAft>
                <a:spcPct val="0"/>
              </a:spcAft>
              <a:buClr>
                <a:srgbClr val="000000"/>
              </a:buClr>
              <a:buSzPct val="100000"/>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350" b="1" i="0" u="none" strike="noStrike" kern="1200" cap="none" spc="0" normalizeH="0" baseline="0" noProof="0">
                <a:ln>
                  <a:noFill/>
                </a:ln>
                <a:solidFill>
                  <a:srgbClr val="000000"/>
                </a:solidFill>
                <a:effectLst/>
                <a:uLnTx/>
                <a:uFillTx/>
                <a:latin typeface="Times New Roman" pitchFamily="16" charset="0"/>
                <a:ea typeface="MS Gothic" charset="-128"/>
              </a:rPr>
              <a:t>November 2019</a:t>
            </a:r>
            <a:endPar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343705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pPr marL="0" marR="0" lvl="0" indent="0" algn="ctr" defTabSz="336947" rtl="0" eaLnBrk="0" fontAlgn="base" latinLnBrk="0" hangingPunct="0">
              <a:lnSpc>
                <a:spcPct val="100000"/>
              </a:lnSpc>
              <a:spcBef>
                <a:spcPct val="0"/>
              </a:spcBef>
              <a:spcAft>
                <a:spcPct val="0"/>
              </a:spcAft>
              <a:buClr>
                <a:srgbClr val="000000"/>
              </a:buClr>
              <a:buSzPct val="100000"/>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9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900" b="0" i="0" u="none" strike="noStrike" kern="1200" cap="none" spc="0" normalizeH="0" baseline="0" noProof="0">
                <a:ln>
                  <a:noFill/>
                </a:ln>
                <a:solidFill>
                  <a:srgbClr val="000000"/>
                </a:solidFill>
                <a:effectLst/>
                <a:uLnTx/>
                <a:uFillTx/>
                <a:latin typeface="Times New Roman" pitchFamily="16" charset="0"/>
                <a:ea typeface="MS Gothic" charset="-128"/>
              </a:rPr>
              <a:pPr marL="0" marR="0" lvl="0" indent="0" algn="ctr" defTabSz="336947" rtl="0" eaLnBrk="0" fontAlgn="base" latinLnBrk="0" hangingPunct="0">
                <a:lnSpc>
                  <a:spcPct val="100000"/>
                </a:lnSpc>
                <a:spcBef>
                  <a:spcPct val="0"/>
                </a:spcBef>
                <a:spcAft>
                  <a:spcPct val="0"/>
                </a:spcAft>
                <a:buClr>
                  <a:srgbClr val="000000"/>
                </a:buClr>
                <a:buSzPct val="100000"/>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t>4</a:t>
            </a:fld>
            <a:endParaRPr kumimoji="0" lang="en-GB" sz="9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p:cNvSpPr>
            <a:spLocks noGrp="1"/>
          </p:cNvSpPr>
          <p:nvPr>
            <p:ph type="ftr" idx="14"/>
          </p:nvPr>
        </p:nvSpPr>
        <p:spPr/>
        <p:txBody>
          <a:bodyPr/>
          <a:lstStyle/>
          <a:p>
            <a:pPr marL="0" marR="0" lvl="0" indent="0" algn="r" defTabSz="336947" rtl="0" eaLnBrk="0" fontAlgn="base" latinLnBrk="0" hangingPunct="0">
              <a:lnSpc>
                <a:spcPct val="100000"/>
              </a:lnSpc>
              <a:spcBef>
                <a:spcPct val="0"/>
              </a:spcBef>
              <a:spcAft>
                <a:spcPct val="0"/>
              </a:spcAft>
              <a:buClr>
                <a:srgbClr val="000000"/>
              </a:buClr>
              <a:buSzPct val="100000"/>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900" b="0" i="0" u="none" strike="noStrike" kern="1200" cap="none" spc="0" normalizeH="0" baseline="0" noProof="0" dirty="0">
                <a:ln>
                  <a:noFill/>
                </a:ln>
                <a:solidFill>
                  <a:srgbClr val="000000"/>
                </a:solidFill>
                <a:effectLst/>
                <a:uLnTx/>
                <a:uFillTx/>
                <a:latin typeface="Times New Roman" pitchFamily="16" charset="0"/>
                <a:ea typeface="MS Gothic" charset="-128"/>
              </a:rPr>
              <a:t> </a:t>
            </a:r>
          </a:p>
        </p:txBody>
      </p:sp>
      <p:sp>
        <p:nvSpPr>
          <p:cNvPr id="6" name="Date Placeholder 5"/>
          <p:cNvSpPr>
            <a:spLocks noGrp="1"/>
          </p:cNvSpPr>
          <p:nvPr>
            <p:ph type="dt" idx="15"/>
          </p:nvPr>
        </p:nvSpPr>
        <p:spPr/>
        <p:txBody>
          <a:bodyPr/>
          <a:lstStyle/>
          <a:p>
            <a:pPr marL="0" marR="0" lvl="0" indent="0" algn="l" defTabSz="336947" rtl="0" eaLnBrk="0" fontAlgn="base" latinLnBrk="0" hangingPunct="0">
              <a:lnSpc>
                <a:spcPct val="100000"/>
              </a:lnSpc>
              <a:spcBef>
                <a:spcPct val="0"/>
              </a:spcBef>
              <a:spcAft>
                <a:spcPct val="0"/>
              </a:spcAft>
              <a:buClr>
                <a:srgbClr val="000000"/>
              </a:buClr>
              <a:buSzPct val="100000"/>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350" b="1" i="0" u="none" strike="noStrike" kern="1200" cap="none" spc="0" normalizeH="0" baseline="0" noProof="0">
                <a:ln>
                  <a:noFill/>
                </a:ln>
                <a:solidFill>
                  <a:srgbClr val="000000"/>
                </a:solidFill>
                <a:effectLst/>
                <a:uLnTx/>
                <a:uFillTx/>
                <a:latin typeface="Times New Roman" pitchFamily="16" charset="0"/>
                <a:ea typeface="MS Gothic" charset="-128"/>
              </a:rPr>
              <a:t>November 2019</a:t>
            </a:r>
            <a:endPar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969542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5</a:t>
            </a:fld>
            <a:endParaRPr lang="en-US"/>
          </a:p>
        </p:txBody>
      </p:sp>
      <p:sp>
        <p:nvSpPr>
          <p:cNvPr id="12291" name="Rectangle 2"/>
          <p:cNvSpPr>
            <a:spLocks noGrp="1" noChangeArrowheads="1"/>
          </p:cNvSpPr>
          <p:nvPr>
            <p:ph type="title"/>
          </p:nvPr>
        </p:nvSpPr>
        <p:spPr>
          <a:xfrm>
            <a:off x="685800" y="0"/>
            <a:ext cx="7772400" cy="1143000"/>
          </a:xfrm>
        </p:spPr>
        <p:txBody>
          <a:bodyPr/>
          <a:lstStyle/>
          <a:p>
            <a:pPr eaLnBrk="1" hangingPunct="1"/>
            <a:r>
              <a:rPr lang="en-US" dirty="0"/>
              <a:t>4.00 IEEE Staff</a:t>
            </a:r>
          </a:p>
        </p:txBody>
      </p:sp>
      <p:sp>
        <p:nvSpPr>
          <p:cNvPr id="12292" name="Rectangle 3"/>
          <p:cNvSpPr>
            <a:spLocks noGrp="1" noChangeArrowheads="1"/>
          </p:cNvSpPr>
          <p:nvPr>
            <p:ph type="body" idx="1"/>
          </p:nvPr>
        </p:nvSpPr>
        <p:spPr>
          <a:xfrm>
            <a:off x="381000" y="1524000"/>
            <a:ext cx="8534400" cy="1905000"/>
          </a:xfrm>
        </p:spPr>
        <p:txBody>
          <a:bodyPr/>
          <a:lstStyle/>
          <a:p>
            <a:pPr marL="227013" indent="-227013" defTabSz="1371600" eaLnBrk="1" hangingPunct="1">
              <a:lnSpc>
                <a:spcPct val="80000"/>
              </a:lnSpc>
              <a:buFont typeface="Times New Roman" pitchFamily="18" charset="0"/>
              <a:buAutoNum type="arabicPeriod"/>
              <a:tabLst>
                <a:tab pos="2228850" algn="l"/>
                <a:tab pos="6862763" algn="l"/>
              </a:tabLst>
            </a:pPr>
            <a:r>
              <a:rPr lang="en-US" sz="1400" dirty="0"/>
              <a:t>Michelle Turner	role: 802 lead editorial support</a:t>
            </a:r>
            <a:br>
              <a:rPr lang="en-US" sz="1400" dirty="0"/>
            </a:br>
            <a:r>
              <a:rPr lang="en-US" sz="1400" dirty="0"/>
              <a:t>	title: Managing Editor, Content Production Management</a:t>
            </a:r>
            <a:br>
              <a:rPr lang="en-US" sz="1400" dirty="0"/>
            </a:br>
            <a:endParaRPr lang="en-US" sz="14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400" dirty="0"/>
              <a:t>Jonathan Goldberg 	role: 802 lead</a:t>
            </a:r>
            <a:br>
              <a:rPr lang="en-US" sz="1400" dirty="0"/>
            </a:br>
            <a:r>
              <a:rPr lang="en-US" sz="1400" dirty="0"/>
              <a:t>	supports dot11, dot15, dot18, dot19, dot21, dot22 groups</a:t>
            </a:r>
            <a:br>
              <a:rPr lang="en-US" sz="1400" dirty="0"/>
            </a:br>
            <a:r>
              <a:rPr lang="en-US" sz="1400" dirty="0"/>
              <a:t>	title: Operational Program Management Manager</a:t>
            </a:r>
            <a:br>
              <a:rPr lang="en-US" sz="1400" dirty="0"/>
            </a:br>
            <a:endParaRPr lang="en-US" sz="14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400" dirty="0"/>
              <a:t>Jodi </a:t>
            </a:r>
            <a:r>
              <a:rPr lang="en-US" sz="1400" dirty="0" err="1"/>
              <a:t>Haasz</a:t>
            </a:r>
            <a:r>
              <a:rPr lang="en-US" sz="1400" dirty="0"/>
              <a:t>	role: 802 support</a:t>
            </a:r>
            <a:br>
              <a:rPr lang="en-US" sz="1400" dirty="0"/>
            </a:br>
            <a:r>
              <a:rPr lang="en-US" sz="1400" dirty="0"/>
              <a:t>	supports: dot01, dot03, dot24, dot16 groups</a:t>
            </a:r>
            <a:br>
              <a:rPr lang="en-US" sz="1400" dirty="0"/>
            </a:br>
            <a:r>
              <a:rPr lang="en-US" sz="1400" dirty="0"/>
              <a:t>	title: Operational Program Management Manager</a:t>
            </a:r>
          </a:p>
          <a:p>
            <a:pPr marL="0" indent="0" defTabSz="1371600" eaLnBrk="1" hangingPunct="1">
              <a:lnSpc>
                <a:spcPct val="80000"/>
              </a:lnSpc>
              <a:buNone/>
              <a:tabLst>
                <a:tab pos="2228850" algn="l"/>
                <a:tab pos="6862763" algn="l"/>
              </a:tabLst>
            </a:pPr>
            <a:endParaRPr lang="en-US" sz="14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4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797FA-4349-4FFA-8969-F3DDF5BC0743}"/>
              </a:ext>
            </a:extLst>
          </p:cNvPr>
          <p:cNvSpPr>
            <a:spLocks noGrp="1"/>
          </p:cNvSpPr>
          <p:nvPr>
            <p:ph type="title"/>
          </p:nvPr>
        </p:nvSpPr>
        <p:spPr/>
        <p:txBody>
          <a:bodyPr/>
          <a:lstStyle/>
          <a:p>
            <a:r>
              <a:rPr lang="en-US" dirty="0"/>
              <a:t>5.01 Chair’s Announcements</a:t>
            </a:r>
          </a:p>
        </p:txBody>
      </p:sp>
      <p:sp>
        <p:nvSpPr>
          <p:cNvPr id="3" name="Content Placeholder 2">
            <a:extLst>
              <a:ext uri="{FF2B5EF4-FFF2-40B4-BE49-F238E27FC236}">
                <a16:creationId xmlns:a16="http://schemas.microsoft.com/office/drawing/2014/main" id="{2520ECA6-24EB-421E-9B8C-7B9073026E51}"/>
              </a:ext>
            </a:extLst>
          </p:cNvPr>
          <p:cNvSpPr>
            <a:spLocks noGrp="1"/>
          </p:cNvSpPr>
          <p:nvPr>
            <p:ph idx="1"/>
          </p:nvPr>
        </p:nvSpPr>
        <p:spPr/>
        <p:txBody>
          <a:bodyPr/>
          <a:lstStyle/>
          <a:p>
            <a:r>
              <a:rPr lang="en-US" dirty="0"/>
              <a:t>Seems like we just met a few days ago…</a:t>
            </a:r>
          </a:p>
        </p:txBody>
      </p:sp>
      <p:sp>
        <p:nvSpPr>
          <p:cNvPr id="4" name="Slide Number Placeholder 3">
            <a:extLst>
              <a:ext uri="{FF2B5EF4-FFF2-40B4-BE49-F238E27FC236}">
                <a16:creationId xmlns:a16="http://schemas.microsoft.com/office/drawing/2014/main" id="{176C5EFF-860A-43B9-8CAA-487FCCBF0A69}"/>
              </a:ext>
            </a:extLst>
          </p:cNvPr>
          <p:cNvSpPr>
            <a:spLocks noGrp="1"/>
          </p:cNvSpPr>
          <p:nvPr>
            <p:ph type="sldNum" sz="quarter" idx="12"/>
          </p:nvPr>
        </p:nvSpPr>
        <p:spPr/>
        <p:txBody>
          <a:bodyPr/>
          <a:lstStyle/>
          <a:p>
            <a:pPr>
              <a:defRPr/>
            </a:pPr>
            <a:fld id="{C8910AE4-85DC-4894-8AA6-C2187499416B}" type="slidenum">
              <a:rPr lang="en-US" smtClean="0"/>
              <a:pPr>
                <a:defRPr/>
              </a:pPr>
              <a:t>6</a:t>
            </a:fld>
            <a:endParaRPr lang="en-US"/>
          </a:p>
        </p:txBody>
      </p:sp>
    </p:spTree>
    <p:extLst>
      <p:ext uri="{BB962C8B-B14F-4D97-AF65-F5344CB8AC3E}">
        <p14:creationId xmlns:p14="http://schemas.microsoft.com/office/powerpoint/2010/main" val="1086000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20947416-8B1E-4D20-BAA1-FD27552CFF35}"/>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rot="5400000">
            <a:off x="2832100" y="952500"/>
            <a:ext cx="6299200" cy="4953000"/>
          </a:xfrm>
        </p:spPr>
      </p:pic>
      <p:sp>
        <p:nvSpPr>
          <p:cNvPr id="4" name="Slide Number Placeholder 3">
            <a:extLst>
              <a:ext uri="{FF2B5EF4-FFF2-40B4-BE49-F238E27FC236}">
                <a16:creationId xmlns:a16="http://schemas.microsoft.com/office/drawing/2014/main" id="{1D5A422E-2AFD-4A0A-A049-B96C4F6B0705}"/>
              </a:ext>
            </a:extLst>
          </p:cNvPr>
          <p:cNvSpPr>
            <a:spLocks noGrp="1"/>
          </p:cNvSpPr>
          <p:nvPr>
            <p:ph type="sldNum" sz="quarter" idx="12"/>
          </p:nvPr>
        </p:nvSpPr>
        <p:spPr/>
        <p:txBody>
          <a:bodyPr/>
          <a:lstStyle/>
          <a:p>
            <a:pPr>
              <a:defRPr/>
            </a:pPr>
            <a:fld id="{C8910AE4-85DC-4894-8AA6-C2187499416B}" type="slidenum">
              <a:rPr lang="en-US" smtClean="0"/>
              <a:pPr>
                <a:defRPr/>
              </a:pPr>
              <a:t>7</a:t>
            </a:fld>
            <a:endParaRPr lang="en-US"/>
          </a:p>
        </p:txBody>
      </p:sp>
      <p:sp>
        <p:nvSpPr>
          <p:cNvPr id="7" name="TextBox 6">
            <a:extLst>
              <a:ext uri="{FF2B5EF4-FFF2-40B4-BE49-F238E27FC236}">
                <a16:creationId xmlns:a16="http://schemas.microsoft.com/office/drawing/2014/main" id="{D4E500DD-2305-4784-BBFB-2A35E60AE571}"/>
              </a:ext>
            </a:extLst>
          </p:cNvPr>
          <p:cNvSpPr txBox="1"/>
          <p:nvPr/>
        </p:nvSpPr>
        <p:spPr>
          <a:xfrm>
            <a:off x="518376" y="1295400"/>
            <a:ext cx="2416046" cy="1754326"/>
          </a:xfrm>
          <a:prstGeom prst="rect">
            <a:avLst/>
          </a:prstGeom>
          <a:noFill/>
          <a:ln>
            <a:solidFill>
              <a:schemeClr val="tx1"/>
            </a:solidFill>
          </a:ln>
        </p:spPr>
        <p:txBody>
          <a:bodyPr wrap="none" rtlCol="0">
            <a:spAutoFit/>
          </a:bodyPr>
          <a:lstStyle/>
          <a:p>
            <a:pPr algn="ctr"/>
            <a:r>
              <a:rPr lang="en-US" dirty="0"/>
              <a:t>IEEE Computer Society</a:t>
            </a:r>
          </a:p>
          <a:p>
            <a:pPr algn="ctr"/>
            <a:r>
              <a:rPr lang="en-US" dirty="0"/>
              <a:t>plaque</a:t>
            </a:r>
          </a:p>
          <a:p>
            <a:pPr algn="ctr"/>
            <a:r>
              <a:rPr lang="en-US" dirty="0"/>
              <a:t>in recognition of</a:t>
            </a:r>
            <a:br>
              <a:rPr lang="en-US" dirty="0"/>
            </a:br>
            <a:endParaRPr lang="en-US" dirty="0"/>
          </a:p>
          <a:p>
            <a:pPr algn="ctr"/>
            <a:r>
              <a:rPr lang="en-US" dirty="0"/>
              <a:t>IEEE 802 LMSC’s</a:t>
            </a:r>
          </a:p>
          <a:p>
            <a:pPr algn="ctr"/>
            <a:r>
              <a:rPr lang="en-US" dirty="0"/>
              <a:t>40</a:t>
            </a:r>
            <a:r>
              <a:rPr lang="en-US" baseline="30000" dirty="0"/>
              <a:t>th</a:t>
            </a:r>
            <a:r>
              <a:rPr lang="en-US" dirty="0"/>
              <a:t> Anniversary</a:t>
            </a:r>
          </a:p>
        </p:txBody>
      </p:sp>
    </p:spTree>
    <p:extLst>
      <p:ext uri="{BB962C8B-B14F-4D97-AF65-F5344CB8AC3E}">
        <p14:creationId xmlns:p14="http://schemas.microsoft.com/office/powerpoint/2010/main" val="1916573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701842" y="1600200"/>
            <a:ext cx="7772400" cy="4114800"/>
          </a:xfrm>
        </p:spPr>
        <p:txBody>
          <a:bodyPr/>
          <a:lstStyle/>
          <a:p>
            <a:r>
              <a:rPr lang="en-US" dirty="0"/>
              <a:t>Chair’s opening remarks</a:t>
            </a:r>
            <a:endParaRPr lang="en-US" sz="1600" dirty="0"/>
          </a:p>
          <a:p>
            <a:pPr lvl="1"/>
            <a:endParaRPr lang="en-US" sz="1600" dirty="0"/>
          </a:p>
          <a:p>
            <a:pPr lvl="1"/>
            <a:r>
              <a:rPr lang="en-US" sz="1600" dirty="0"/>
              <a:t>Reminder #1: Use IMAT to log your attendance</a:t>
            </a:r>
          </a:p>
          <a:p>
            <a:pPr lvl="1"/>
            <a:endParaRPr lang="en-US" sz="1600" dirty="0"/>
          </a:p>
          <a:p>
            <a:pPr lvl="1"/>
            <a:r>
              <a:rPr lang="en-US" sz="1600" dirty="0"/>
              <a:t>Reminder #2: 2020 802 leadership elections/appointments</a:t>
            </a:r>
          </a:p>
          <a:p>
            <a:pPr lvl="1"/>
            <a:endParaRPr lang="en-US" sz="1600" dirty="0"/>
          </a:p>
          <a:p>
            <a:pPr lvl="1"/>
            <a:r>
              <a:rPr lang="en-US" sz="1600" dirty="0"/>
              <a:t>Reminder #3 Interim EC meeting be scheduled for 04 August 1-3PM ET</a:t>
            </a:r>
            <a:br>
              <a:rPr lang="en-US" sz="1600" dirty="0"/>
            </a:br>
            <a:endParaRPr lang="en-US" sz="1600" dirty="0"/>
          </a:p>
          <a:p>
            <a:pPr marL="457200" lvl="1" indent="0">
              <a:buNone/>
            </a:pPr>
            <a:br>
              <a:rPr lang="en-US" sz="1600" dirty="0"/>
            </a:br>
            <a:br>
              <a:rPr lang="en-US" sz="1600" dirty="0"/>
            </a:br>
            <a:endParaRPr lang="en-US" sz="2400" dirty="0"/>
          </a:p>
          <a:p>
            <a:pPr lvl="1"/>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8</a:t>
            </a:fld>
            <a:endParaRPr lang="en-US"/>
          </a:p>
        </p:txBody>
      </p:sp>
    </p:spTree>
    <p:extLst>
      <p:ext uri="{BB962C8B-B14F-4D97-AF65-F5344CB8AC3E}">
        <p14:creationId xmlns:p14="http://schemas.microsoft.com/office/powerpoint/2010/main" val="3542983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E19F9-450C-40DA-A41E-37DC5994B91E}"/>
              </a:ext>
            </a:extLst>
          </p:cNvPr>
          <p:cNvSpPr>
            <a:spLocks noGrp="1"/>
          </p:cNvSpPr>
          <p:nvPr>
            <p:ph type="title"/>
          </p:nvPr>
        </p:nvSpPr>
        <p:spPr/>
        <p:txBody>
          <a:bodyPr/>
          <a:lstStyle/>
          <a:p>
            <a:r>
              <a:rPr lang="en-US" dirty="0"/>
              <a:t>5.01 Chair’s Announcements</a:t>
            </a:r>
          </a:p>
        </p:txBody>
      </p:sp>
      <p:sp>
        <p:nvSpPr>
          <p:cNvPr id="3" name="Content Placeholder 2">
            <a:extLst>
              <a:ext uri="{FF2B5EF4-FFF2-40B4-BE49-F238E27FC236}">
                <a16:creationId xmlns:a16="http://schemas.microsoft.com/office/drawing/2014/main" id="{FFA74004-597A-43B2-B6C4-BE6897939251}"/>
              </a:ext>
            </a:extLst>
          </p:cNvPr>
          <p:cNvSpPr>
            <a:spLocks noGrp="1"/>
          </p:cNvSpPr>
          <p:nvPr>
            <p:ph idx="1"/>
          </p:nvPr>
        </p:nvSpPr>
        <p:spPr>
          <a:xfrm>
            <a:off x="690113" y="1600200"/>
            <a:ext cx="8153400" cy="4114800"/>
          </a:xfrm>
        </p:spPr>
        <p:txBody>
          <a:bodyPr/>
          <a:lstStyle/>
          <a:p>
            <a:r>
              <a:rPr lang="en-US" sz="1200" dirty="0"/>
              <a:t>Leadership Elections: Each WG/TAG to conduct election and report results at closing EC meeting</a:t>
            </a:r>
          </a:p>
          <a:p>
            <a:endParaRPr lang="en-US" sz="1200" dirty="0"/>
          </a:p>
          <a:p>
            <a:r>
              <a:rPr lang="en-US" sz="1200" dirty="0" err="1"/>
              <a:t>Nikolich</a:t>
            </a:r>
            <a:r>
              <a:rPr lang="en-US" sz="1200" dirty="0"/>
              <a:t> will stand for 802 EC Chair and plans on the following appointments</a:t>
            </a:r>
            <a:endParaRPr lang="en-US" sz="800" dirty="0"/>
          </a:p>
          <a:p>
            <a:r>
              <a:rPr lang="en-US" sz="1200" dirty="0"/>
              <a:t>Potential appointed voting members of 802 Executive Committee</a:t>
            </a:r>
            <a:br>
              <a:rPr lang="en-US" sz="1200" dirty="0"/>
            </a:br>
            <a:r>
              <a:rPr lang="en-US" sz="1200" dirty="0"/>
              <a:t>	1</a:t>
            </a:r>
            <a:r>
              <a:rPr lang="en-US" sz="1200" baseline="30000" dirty="0"/>
              <a:t>st</a:t>
            </a:r>
            <a:r>
              <a:rPr lang="en-US" sz="1200" dirty="0"/>
              <a:t> Vice Chair: 			James </a:t>
            </a:r>
            <a:r>
              <a:rPr lang="en-US" sz="1200" dirty="0" err="1"/>
              <a:t>Gilb</a:t>
            </a:r>
            <a:br>
              <a:rPr lang="en-US" sz="1200" dirty="0"/>
            </a:br>
            <a:r>
              <a:rPr lang="en-US" sz="1200" dirty="0"/>
              <a:t>	2</a:t>
            </a:r>
            <a:r>
              <a:rPr lang="en-US" sz="1200" baseline="30000" dirty="0"/>
              <a:t>nd</a:t>
            </a:r>
            <a:r>
              <a:rPr lang="en-US" sz="1200" dirty="0"/>
              <a:t> Vice Chair: 			Roger Marks</a:t>
            </a:r>
            <a:br>
              <a:rPr lang="en-US" sz="1200" dirty="0"/>
            </a:br>
            <a:r>
              <a:rPr lang="en-US" sz="1200" dirty="0"/>
              <a:t>	Executive Secretary: 			Jon </a:t>
            </a:r>
            <a:r>
              <a:rPr lang="en-US" sz="1200" dirty="0" err="1"/>
              <a:t>Rosdahl</a:t>
            </a:r>
            <a:br>
              <a:rPr lang="en-US" sz="1200" dirty="0"/>
            </a:br>
            <a:r>
              <a:rPr lang="en-US" sz="1200" dirty="0"/>
              <a:t>	Recording Secretary: 			John </a:t>
            </a:r>
            <a:r>
              <a:rPr lang="en-US" sz="1200" dirty="0" err="1"/>
              <a:t>D’Ambrosia</a:t>
            </a:r>
            <a:br>
              <a:rPr lang="en-US" sz="1200" dirty="0"/>
            </a:br>
            <a:r>
              <a:rPr lang="en-US" sz="1200" dirty="0"/>
              <a:t>	Treasurer: 				George Zimmerman</a:t>
            </a:r>
          </a:p>
          <a:p>
            <a:r>
              <a:rPr lang="en-US" sz="1200" dirty="0"/>
              <a:t>Potential appointed non-voting members of the 802 Executive Committee</a:t>
            </a:r>
            <a:br>
              <a:rPr lang="en-US" sz="1200" dirty="0"/>
            </a:br>
            <a:r>
              <a:rPr lang="en-US" sz="1200" dirty="0"/>
              <a:t>	Hibernating 802.16 WG Ch			Roger Marks</a:t>
            </a:r>
            <a:br>
              <a:rPr lang="en-US" sz="1200" dirty="0"/>
            </a:br>
            <a:r>
              <a:rPr lang="en-US" sz="1200" dirty="0"/>
              <a:t>	Hibernating 802.21 WG Ch			</a:t>
            </a:r>
            <a:r>
              <a:rPr lang="en-US" sz="1200" dirty="0" err="1"/>
              <a:t>Subir</a:t>
            </a:r>
            <a:r>
              <a:rPr lang="en-US" sz="1200" dirty="0"/>
              <a:t> Das</a:t>
            </a:r>
            <a:br>
              <a:rPr lang="en-US" sz="1200" dirty="0"/>
            </a:br>
            <a:r>
              <a:rPr lang="en-US" sz="1200" dirty="0"/>
              <a:t>	Hibernating 802.22 WG Ch			Apurva </a:t>
            </a:r>
            <a:r>
              <a:rPr lang="en-US" sz="1200" dirty="0" err="1"/>
              <a:t>Mody</a:t>
            </a:r>
            <a:br>
              <a:rPr lang="en-US" sz="1200" dirty="0"/>
            </a:br>
            <a:r>
              <a:rPr lang="en-US" sz="1200" dirty="0"/>
              <a:t>	Member Emeritus: 			Geoff Thompson</a:t>
            </a:r>
            <a:br>
              <a:rPr lang="en-US" sz="1200" dirty="0"/>
            </a:br>
            <a:r>
              <a:rPr lang="en-US" sz="1200" dirty="0"/>
              <a:t>	Member Emeritus Treasurer:			Clint Chaplin</a:t>
            </a:r>
            <a:br>
              <a:rPr lang="en-US" sz="1200" dirty="0"/>
            </a:br>
            <a:r>
              <a:rPr lang="en-US" sz="1200" dirty="0"/>
              <a:t>	802/Wireless Chairs Standing </a:t>
            </a:r>
            <a:r>
              <a:rPr lang="en-US" sz="1200" dirty="0" err="1"/>
              <a:t>Cmte</a:t>
            </a:r>
            <a:r>
              <a:rPr lang="en-US" sz="1200" dirty="0"/>
              <a:t>: 		Bob </a:t>
            </a:r>
            <a:r>
              <a:rPr lang="en-US" sz="1200" dirty="0" err="1"/>
              <a:t>Heile</a:t>
            </a:r>
            <a:br>
              <a:rPr lang="en-US" sz="1200" dirty="0"/>
            </a:br>
            <a:r>
              <a:rPr lang="en-US" sz="1200" dirty="0"/>
              <a:t>	802/JTC1 Standing Committee:		Andrew Myles</a:t>
            </a:r>
            <a:br>
              <a:rPr lang="en-US" sz="1200" dirty="0"/>
            </a:br>
            <a:r>
              <a:rPr lang="en-US" sz="1200" dirty="0"/>
              <a:t>	802/ITU Standing Committee: 		Glenn Parsons</a:t>
            </a:r>
            <a:br>
              <a:rPr lang="en-US" sz="1200" dirty="0"/>
            </a:br>
            <a:r>
              <a:rPr lang="en-US" sz="1200" dirty="0"/>
              <a:t>	802/IETF Standing Committee:		Dorothy Stanley</a:t>
            </a:r>
            <a:br>
              <a:rPr lang="en-US" sz="1200" dirty="0"/>
            </a:br>
            <a:r>
              <a:rPr lang="en-US" sz="1200" dirty="0"/>
              <a:t>	802 Ombudsman:			Guido </a:t>
            </a:r>
            <a:r>
              <a:rPr lang="en-US" sz="1200" dirty="0" err="1"/>
              <a:t>Hiertz</a:t>
            </a:r>
            <a:br>
              <a:rPr lang="en-US" sz="1200" dirty="0"/>
            </a:br>
            <a:r>
              <a:rPr lang="en-US" sz="1200" dirty="0"/>
              <a:t>	802 Public Visibility Standing </a:t>
            </a:r>
            <a:r>
              <a:rPr lang="en-US" sz="1200" dirty="0" err="1"/>
              <a:t>Cmte</a:t>
            </a:r>
            <a:r>
              <a:rPr lang="en-US" sz="1200" dirty="0"/>
              <a:t>:		John </a:t>
            </a:r>
            <a:r>
              <a:rPr lang="en-US" sz="1200" dirty="0" err="1"/>
              <a:t>D’Ambrosia</a:t>
            </a:r>
            <a:endParaRPr lang="en-US" sz="1200" dirty="0"/>
          </a:p>
        </p:txBody>
      </p:sp>
      <p:sp>
        <p:nvSpPr>
          <p:cNvPr id="4" name="Slide Number Placeholder 3">
            <a:extLst>
              <a:ext uri="{FF2B5EF4-FFF2-40B4-BE49-F238E27FC236}">
                <a16:creationId xmlns:a16="http://schemas.microsoft.com/office/drawing/2014/main" id="{E4C601F7-EE94-41A4-BC76-3AE70708F724}"/>
              </a:ext>
            </a:extLst>
          </p:cNvPr>
          <p:cNvSpPr>
            <a:spLocks noGrp="1"/>
          </p:cNvSpPr>
          <p:nvPr>
            <p:ph type="sldNum" sz="quarter" idx="12"/>
          </p:nvPr>
        </p:nvSpPr>
        <p:spPr/>
        <p:txBody>
          <a:bodyPr/>
          <a:lstStyle/>
          <a:p>
            <a:pPr>
              <a:defRPr/>
            </a:pPr>
            <a:fld id="{C8910AE4-85DC-4894-8AA6-C2187499416B}" type="slidenum">
              <a:rPr lang="en-US" smtClean="0"/>
              <a:pPr>
                <a:defRPr/>
              </a:pPr>
              <a:t>9</a:t>
            </a:fld>
            <a:endParaRPr lang="en-US" dirty="0"/>
          </a:p>
        </p:txBody>
      </p:sp>
    </p:spTree>
    <p:extLst>
      <p:ext uri="{BB962C8B-B14F-4D97-AF65-F5344CB8AC3E}">
        <p14:creationId xmlns:p14="http://schemas.microsoft.com/office/powerpoint/2010/main" val="3291122533"/>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232580</TotalTime>
  <Words>1343</Words>
  <Application>Microsoft Office PowerPoint</Application>
  <PresentationFormat>On-screen Show (4:3)</PresentationFormat>
  <Paragraphs>319</Paragraphs>
  <Slides>27</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27</vt:i4>
      </vt:variant>
    </vt:vector>
  </HeadingPairs>
  <TitlesOfParts>
    <vt:vector size="33" baseType="lpstr">
      <vt:lpstr>Arial</vt:lpstr>
      <vt:lpstr>Calibri</vt:lpstr>
      <vt:lpstr>Lucida Grande</vt:lpstr>
      <vt:lpstr>Times New Roman</vt:lpstr>
      <vt:lpstr>Default Design</vt:lpstr>
      <vt:lpstr>Office Theme</vt:lpstr>
      <vt:lpstr>IEEE 802 LMSC   July 2020  124th Plenary Session (1st virtual Plenary Session)  </vt:lpstr>
      <vt:lpstr>3.0 Participant behavior in IEEE-SA activities is guided by the IEEE Codes of Ethics &amp; Conduct</vt:lpstr>
      <vt:lpstr>3.0 Participants in the IEEE-SA “individual process” shall act independently of others, including employers</vt:lpstr>
      <vt:lpstr>3.0 IEEE-SA standards activities shall allow the fair &amp; equitable consideration of all viewpoints</vt:lpstr>
      <vt:lpstr>4.00 IEEE Staff</vt:lpstr>
      <vt:lpstr>5.01 Chair’s Announcements</vt:lpstr>
      <vt:lpstr>PowerPoint Presentation</vt:lpstr>
      <vt:lpstr>5.01 Chair’s Announcements</vt:lpstr>
      <vt:lpstr>5.01 Chair’s Announcements</vt:lpstr>
      <vt:lpstr>5.01 Chair’s Announcements EC meetings for the week</vt:lpstr>
      <vt:lpstr>PowerPoint Presentation</vt:lpstr>
      <vt:lpstr>5.03 SA Standards Board Actions</vt:lpstr>
      <vt:lpstr>5.03 SA Standards Board Actions</vt:lpstr>
      <vt:lpstr>5.04  LMSC Email Ballot Recap</vt:lpstr>
      <vt:lpstr>5.04  LMSC Email Ballot Recap</vt:lpstr>
      <vt:lpstr>5.05 EC Affiliation Update</vt:lpstr>
      <vt:lpstr>5.05 EC Affiliation Update</vt:lpstr>
      <vt:lpstr>5.06 Drafts to Sponsor Ballot</vt:lpstr>
      <vt:lpstr>5.07 Drafts to RevCom</vt:lpstr>
      <vt:lpstr>5.08 Draft Documents  for EC to consider</vt:lpstr>
      <vt:lpstr>5.09 Draft PARs to NesCom</vt:lpstr>
      <vt:lpstr>5.10 Pre-PAR activity</vt:lpstr>
      <vt:lpstr>5.10 Pre-PAR activity</vt:lpstr>
      <vt:lpstr>5.11 EC Action Item recap</vt:lpstr>
      <vt:lpstr>5.12 Identify 802 Task Force Topics </vt:lpstr>
      <vt:lpstr>End of Opening EC Meeting</vt:lpstr>
      <vt:lpstr>Chair’s Closing Remark</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paulnikolich paulnikolich</cp:lastModifiedBy>
  <cp:revision>3625</cp:revision>
  <cp:lastPrinted>2017-11-04T17:30:55Z</cp:lastPrinted>
  <dcterms:created xsi:type="dcterms:W3CDTF">2002-03-10T15:43:16Z</dcterms:created>
  <dcterms:modified xsi:type="dcterms:W3CDTF">2020-07-10T14:43:11Z</dcterms:modified>
</cp:coreProperties>
</file>