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8"/>
  </p:notesMasterIdLst>
  <p:handoutMasterIdLst>
    <p:handoutMasterId r:id="rId9"/>
  </p:handoutMasterIdLst>
  <p:sldIdLst>
    <p:sldId id="361" r:id="rId3"/>
    <p:sldId id="287" r:id="rId4"/>
    <p:sldId id="288" r:id="rId5"/>
    <p:sldId id="289" r:id="rId6"/>
    <p:sldId id="685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716" autoAdjust="0"/>
    <p:restoredTop sz="95437" autoAdjust="0"/>
  </p:normalViewPr>
  <p:slideViewPr>
    <p:cSldViewPr>
      <p:cViewPr varScale="1">
        <p:scale>
          <a:sx n="111" d="100"/>
          <a:sy n="111" d="100"/>
        </p:scale>
        <p:origin x="1230" y="7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6468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006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6846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1"/>
            <a:ext cx="3808413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1"/>
            <a:ext cx="3810000" cy="411321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69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5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716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9413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4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32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85802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2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Robert Stacey,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865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line Bluebar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F87ABBB-8493-4657-AF76-3FB0E8D54470}"/>
              </a:ext>
            </a:extLst>
          </p:cNvPr>
          <p:cNvSpPr/>
          <p:nvPr/>
        </p:nvSpPr>
        <p:spPr>
          <a:xfrm>
            <a:off x="461964" y="823387"/>
            <a:ext cx="1206500" cy="80433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cap="none" baseline="0">
                <a:solidFill>
                  <a:schemeClr val="tx1"/>
                </a:solidFill>
              </a:defRPr>
            </a:lvl1pPr>
            <a:lvl2pPr>
              <a:spcBef>
                <a:spcPts val="450"/>
              </a:spcBef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 marL="214308" indent="-128585">
              <a:buFont typeface="Lucida Grande"/>
              <a:buChar char="﹣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 marL="298840" indent="-82152" defTabSz="513147">
              <a:buFont typeface="Lucida Grande"/>
              <a:buChar char="･"/>
              <a:tabLst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6">
            <a:extLst>
              <a:ext uri="{FF2B5EF4-FFF2-40B4-BE49-F238E27FC236}">
                <a16:creationId xmlns:a16="http://schemas.microsoft.com/office/drawing/2014/main" id="{ED3407E6-7882-40C3-8350-8BC5F1D49C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606877" y="6241965"/>
            <a:ext cx="734483" cy="2143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077763-78F2-4310-9E3D-B9E137BE33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79A82-1A5E-4C7B-AFC0-111CA6C3130A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DDB1747-FC43-43A9-9309-44FED6084D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57201" y="6267258"/>
            <a:ext cx="1569513" cy="2882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8651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31418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802.11-19/1753r0</a:t>
            </a:r>
          </a:p>
        </p:txBody>
      </p:sp>
    </p:spTree>
    <p:extLst>
      <p:ext uri="{BB962C8B-B14F-4D97-AF65-F5344CB8AC3E}">
        <p14:creationId xmlns:p14="http://schemas.microsoft.com/office/powerpoint/2010/main" val="392920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www.ieee.org/about/corporate/governance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4676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02 June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802 Executive Committee 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ec-20-0099-00-00EC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Participant behavior in IEEE-SA activities is guided</a:t>
            </a:r>
            <a:br>
              <a:rPr lang="en-US" dirty="0"/>
            </a:br>
            <a:r>
              <a:rPr lang="en-US" dirty="0"/>
              <a:t>by the IEEE Codes of Ethics &amp; Conduct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2"/>
              </a:rPr>
              <a:t>IEEE Code of Ethics</a:t>
            </a:r>
            <a:endParaRPr lang="en-US" sz="135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3"/>
              </a:rPr>
              <a:t>IEEE Code of Conduct</a:t>
            </a:r>
            <a:endParaRPr lang="en-US" sz="135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Avoid injuring others, their property, reputation, or employment by false or malicious action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>
                <a:hlinkClick r:id="rId4"/>
              </a:rPr>
              <a:t>http://www.ieee.org/about/corporate/governance</a:t>
            </a:r>
            <a:endParaRPr lang="en-US" sz="13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2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3308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85802"/>
            <a:ext cx="7999414" cy="1065213"/>
          </a:xfrm>
        </p:spPr>
        <p:txBody>
          <a:bodyPr/>
          <a:lstStyle/>
          <a:p>
            <a:r>
              <a:rPr lang="en-US" dirty="0"/>
              <a:t>3.0 Participants in the IEEE-SA “individual process” shall</a:t>
            </a:r>
            <a:br>
              <a:rPr lang="en-US" dirty="0"/>
            </a:br>
            <a:r>
              <a:rPr lang="en-US" dirty="0"/>
              <a:t>act independently of others, including employers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The </a:t>
            </a:r>
            <a:r>
              <a:rPr lang="en-US" sz="1500" dirty="0">
                <a:hlinkClick r:id="rId2"/>
              </a:rPr>
              <a:t>IEEE-SA Standards Board Bylaws </a:t>
            </a:r>
            <a:r>
              <a:rPr lang="en-US" sz="1500" dirty="0"/>
              <a:t>require that “participants in the IEEE standards development individual process shall act based on their qualifications and experience”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00B050"/>
                </a:solidFill>
              </a:rPr>
              <a:t>Shall act &amp; vote </a:t>
            </a:r>
            <a:r>
              <a:rPr lang="en-US" sz="1350" dirty="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act or vote </a:t>
            </a:r>
            <a:r>
              <a:rPr lang="en-US" sz="1350" dirty="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b="1" dirty="0">
                <a:solidFill>
                  <a:srgbClr val="FF0000"/>
                </a:solidFill>
              </a:rPr>
              <a:t>Shall not direct </a:t>
            </a:r>
            <a:r>
              <a:rPr lang="en-US" sz="1350" dirty="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500" dirty="0"/>
              <a:t>By participating in standards activities using the “</a:t>
            </a:r>
            <a:r>
              <a:rPr lang="en-US" sz="1500" i="1" dirty="0"/>
              <a:t>individual process</a:t>
            </a:r>
            <a:r>
              <a:rPr lang="en-US" sz="1500" dirty="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3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3705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 IEEE-SA standards activities shall allow the fair &amp;</a:t>
            </a:r>
            <a:br>
              <a:rPr lang="en-US" dirty="0"/>
            </a:br>
            <a:r>
              <a:rPr lang="en-US" dirty="0"/>
              <a:t>equitable consideration of all viewpoints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hlinkClick r:id="rId2"/>
              </a:rPr>
              <a:t>IEEE-SA Standards Board Bylaws </a:t>
            </a:r>
            <a:r>
              <a:rPr lang="en-US" dirty="0"/>
              <a:t>(clause 5.2.1.3) specifies that “</a:t>
            </a:r>
            <a:r>
              <a:rPr lang="en-US" i="1" dirty="0"/>
              <a:t>the standards development process shall not be dominated by any single interest category, individual, or organization</a:t>
            </a:r>
            <a:r>
              <a:rPr lang="en-US" dirty="0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350" dirty="0"/>
              <a:t>This means no participant may exercise “</a:t>
            </a:r>
            <a:r>
              <a:rPr lang="en-US" sz="1350" i="1" dirty="0"/>
              <a:t>authority, leadership, or influence by reason of superior leverage, strength, or representation to the exclusion of fair and equitable consideration of other viewpoints</a:t>
            </a:r>
            <a:r>
              <a:rPr lang="en-US" sz="1350" dirty="0"/>
              <a:t>” or “</a:t>
            </a:r>
            <a:r>
              <a:rPr lang="en-US" sz="1350" i="1" dirty="0"/>
              <a:t>to hinder the progress of the standards development activity</a:t>
            </a:r>
            <a:r>
              <a:rPr lang="en-US" sz="1350" dirty="0"/>
              <a:t>”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rule applies equally to those participating in a standards development project and to that project’s leadership group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lang="en-GB">
                <a:latin typeface="Times New Roman" pitchFamily="16" charset="0"/>
                <a:ea typeface="MS Gothic" charset="-128"/>
              </a:rPr>
              <a:pPr defTabSz="336947" eaLnBrk="0" hangingPunct="0">
                <a:buClr>
                  <a:srgbClr val="000000"/>
                </a:buClr>
                <a:buSzPct val="100000"/>
              </a:pPr>
              <a:t>4</a:t>
            </a:fld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GB">
                <a:latin typeface="Times New Roman" pitchFamily="16" charset="0"/>
                <a:ea typeface="MS Gothic" charset="-128"/>
              </a:rPr>
              <a:t>Robert Stacey, Intel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defTabSz="336947" eaLnBrk="0" hangingPunct="0">
              <a:buClr>
                <a:srgbClr val="000000"/>
              </a:buClr>
              <a:buSzPct val="100000"/>
            </a:pPr>
            <a:r>
              <a:rPr lang="en-US">
                <a:latin typeface="Times New Roman" pitchFamily="16" charset="0"/>
                <a:ea typeface="MS Gothic" charset="-128"/>
              </a:rPr>
              <a:t>November 2019</a:t>
            </a:r>
            <a:endParaRPr lang="en-GB" dirty="0"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95427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Chair’s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940842" cy="4114800"/>
          </a:xfrm>
        </p:spPr>
        <p:txBody>
          <a:bodyPr/>
          <a:lstStyle/>
          <a:p>
            <a:r>
              <a:rPr lang="en-US" sz="2000" dirty="0"/>
              <a:t>pending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08127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00B0F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291503</TotalTime>
  <Words>463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Lucida Grande</vt:lpstr>
      <vt:lpstr>Times New Roman</vt:lpstr>
      <vt:lpstr>Default Design</vt:lpstr>
      <vt:lpstr>Office Theme</vt:lpstr>
      <vt:lpstr>IEEE 802 LMSC 02 June 2020  802 Executive Committee  Electronic Meeting  </vt:lpstr>
      <vt:lpstr>3.0 Participant behavior in IEEE-SA activities is guided by the IEEE Codes of Ethics &amp; Conduct</vt:lpstr>
      <vt:lpstr>3.0 Participants in the IEEE-SA “individual process” shall act independently of others, including employers</vt:lpstr>
      <vt:lpstr>3.0 IEEE-SA standards activities shall allow the fair &amp; equitable consideration of all viewpoints</vt:lpstr>
      <vt:lpstr>3.00 Chair’s Announcements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4074</cp:revision>
  <cp:lastPrinted>2020-03-16T11:24:54Z</cp:lastPrinted>
  <dcterms:created xsi:type="dcterms:W3CDTF">2002-03-10T15:43:16Z</dcterms:created>
  <dcterms:modified xsi:type="dcterms:W3CDTF">2020-06-02T12:44:59Z</dcterms:modified>
</cp:coreProperties>
</file>