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8"/>
  </p:notesMasterIdLst>
  <p:handoutMasterIdLst>
    <p:handoutMasterId r:id="rId9"/>
  </p:handoutMasterIdLst>
  <p:sldIdLst>
    <p:sldId id="361" r:id="rId3"/>
    <p:sldId id="287" r:id="rId4"/>
    <p:sldId id="288" r:id="rId5"/>
    <p:sldId id="289" r:id="rId6"/>
    <p:sldId id="685" r:id="rId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16" autoAdjust="0"/>
    <p:restoredTop sz="95437" autoAdjust="0"/>
  </p:normalViewPr>
  <p:slideViewPr>
    <p:cSldViewPr>
      <p:cViewPr varScale="1">
        <p:scale>
          <a:sx n="111" d="100"/>
          <a:sy n="111" d="100"/>
        </p:scale>
        <p:origin x="1230" y="78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t" anchorCtr="0" compatLnSpc="1">
            <a:prstTxWarp prst="textNoShape">
              <a:avLst/>
            </a:prstTxWarp>
          </a:bodyPr>
          <a:lstStyle>
            <a:lvl1pPr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t" anchorCtr="0" compatLnSpc="1">
            <a:prstTxWarp prst="textNoShape">
              <a:avLst/>
            </a:prstTxWarp>
          </a:bodyPr>
          <a:lstStyle>
            <a:lvl1pPr algn="r"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b" anchorCtr="0" compatLnSpc="1">
            <a:prstTxWarp prst="textNoShape">
              <a:avLst/>
            </a:prstTxWarp>
          </a:bodyPr>
          <a:lstStyle>
            <a:lvl1pPr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b" anchorCtr="0" compatLnSpc="1">
            <a:prstTxWarp prst="textNoShape">
              <a:avLst/>
            </a:prstTxWarp>
          </a:bodyPr>
          <a:lstStyle>
            <a:lvl1pPr algn="r"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t" anchorCtr="0" compatLnSpc="1">
            <a:prstTxWarp prst="textNoShape">
              <a:avLst/>
            </a:prstTxWarp>
          </a:bodyPr>
          <a:lstStyle>
            <a:lvl1pPr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t" anchorCtr="0" compatLnSpc="1">
            <a:prstTxWarp prst="textNoShape">
              <a:avLst/>
            </a:prstTxWarp>
          </a:bodyPr>
          <a:lstStyle>
            <a:lvl1pPr algn="r"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b" anchorCtr="0" compatLnSpc="1">
            <a:prstTxWarp prst="textNoShape">
              <a:avLst/>
            </a:prstTxWarp>
          </a:bodyPr>
          <a:lstStyle>
            <a:lvl1pPr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b" anchorCtr="0" compatLnSpc="1">
            <a:prstTxWarp prst="textNoShape">
              <a:avLst/>
            </a:prstTxWarp>
          </a:bodyPr>
          <a:lstStyle>
            <a:lvl1pPr algn="r"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6468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80068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6846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1"/>
            <a:ext cx="3808413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1"/>
            <a:ext cx="381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8696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5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7160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9413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647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5329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8650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461964" y="823387"/>
            <a:ext cx="1206500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45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14308" indent="-128585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98840" indent="-82152" defTabSz="513147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606877" y="6241965"/>
            <a:ext cx="734483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57201" y="6267258"/>
            <a:ext cx="1569513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8651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1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6475415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6475414"/>
            <a:ext cx="31418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9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802.11-19/1753r0</a:t>
            </a:r>
          </a:p>
        </p:txBody>
      </p:sp>
    </p:spTree>
    <p:extLst>
      <p:ext uri="{BB962C8B-B14F-4D97-AF65-F5344CB8AC3E}">
        <p14:creationId xmlns:p14="http://schemas.microsoft.com/office/powerpoint/2010/main" val="3929207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://www.ieee.org/about/corporate/governance/p7-8.html" TargetMode="Externa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ieee.org/about/corporate/governance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00200"/>
            <a:ext cx="7467600" cy="39624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 28 May 2020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802 Executive Committee </a:t>
            </a:r>
            <a:br>
              <a:rPr lang="en-US" sz="4000" dirty="0"/>
            </a:br>
            <a:r>
              <a:rPr lang="en-US" sz="4000" dirty="0"/>
              <a:t>Electronic Meeting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4038600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DCN ec-20-0092-00-00EC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 Participant behavior in IEEE-SA activities is guided</a:t>
            </a:r>
            <a:br>
              <a:rPr lang="en-US" dirty="0"/>
            </a:br>
            <a:r>
              <a:rPr lang="en-US" dirty="0"/>
              <a:t>by the IEEE Codes of Ethics &amp; Conduct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 participants in IEEE-SA activities are expected to adhere to the core principles underlying the: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2"/>
              </a:rPr>
              <a:t>IEEE Code of Ethics</a:t>
            </a:r>
            <a:endParaRPr lang="en-US" sz="135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3"/>
              </a:rPr>
              <a:t>IEEE Code of Conduct</a:t>
            </a:r>
            <a:endParaRPr lang="en-US" sz="135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core principles of the IEEE Codes of Ethics &amp; Conduct are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Uphold the highest standards of integrity, responsible behavior, and ethical and professional conduct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Treat people fairly and with respect, to not engage in harassment, discrimination, or retaliation, and to protect people's privacy.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Avoid injuring others, their property, reputation, or employment by false or malicious action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most recent versions of these Codes are available 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4"/>
              </a:rPr>
              <a:t>http://www.ieee.org/about/corporate/governance</a:t>
            </a:r>
            <a:endParaRPr lang="en-US" sz="13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</a:pPr>
              <a:t>2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GB">
                <a:latin typeface="Times New Roman" pitchFamily="16" charset="0"/>
                <a:ea typeface="MS Gothic" charset="-128"/>
              </a:rPr>
              <a:t>Robert Stacey, Intel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US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308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85802"/>
            <a:ext cx="7999414" cy="1065213"/>
          </a:xfrm>
        </p:spPr>
        <p:txBody>
          <a:bodyPr/>
          <a:lstStyle/>
          <a:p>
            <a:r>
              <a:rPr lang="en-US" dirty="0"/>
              <a:t>3.0 Participants in the IEEE-SA “individual process” shall</a:t>
            </a:r>
            <a:br>
              <a:rPr lang="en-US" dirty="0"/>
            </a:br>
            <a:r>
              <a:rPr lang="en-US" dirty="0"/>
              <a:t>act independently of others, including employers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The </a:t>
            </a:r>
            <a:r>
              <a:rPr lang="en-US" sz="1500" dirty="0">
                <a:hlinkClick r:id="rId2"/>
              </a:rPr>
              <a:t>IEEE-SA Standards Board Bylaws </a:t>
            </a:r>
            <a:r>
              <a:rPr lang="en-US" sz="1500" dirty="0"/>
              <a:t>require that “participants in the IEEE standards development individual process shall act based on their qualifications and experience”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This means participants: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00B050"/>
                </a:solidFill>
              </a:rPr>
              <a:t>Shall act &amp; vote </a:t>
            </a:r>
            <a:r>
              <a:rPr lang="en-US" sz="1350" dirty="0"/>
              <a:t>based on their personal &amp; independent opinions derived from their expertise, knowledge, and qualifications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FF0000"/>
                </a:solidFill>
              </a:rPr>
              <a:t>Shall not act or vote </a:t>
            </a:r>
            <a:r>
              <a:rPr lang="en-US" sz="1350" dirty="0"/>
              <a:t>based on any obligation to or any direction from any other person or organization, including an employer or client, regardless of any external commitments, agreements, contracts, or orders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FF0000"/>
                </a:solidFill>
              </a:rPr>
              <a:t>Shall not direct </a:t>
            </a:r>
            <a:r>
              <a:rPr lang="en-US" sz="1350" dirty="0"/>
              <a:t>the actions or votes of other participants or retaliate against other participants for fulfilling their responsibility to act &amp; vote based on their personal &amp; independently developed opinions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By participating in standards activities using the “</a:t>
            </a:r>
            <a:r>
              <a:rPr lang="en-US" sz="1500" i="1" dirty="0"/>
              <a:t>individual process</a:t>
            </a:r>
            <a:r>
              <a:rPr lang="en-US" sz="1500" dirty="0"/>
              <a:t>”, you are deemed to accept these requirements; if you are unable to satisfy these requirements then you shall immediately cease any participation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</a:pPr>
              <a:t>3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GB">
                <a:latin typeface="Times New Roman" pitchFamily="16" charset="0"/>
                <a:ea typeface="MS Gothic" charset="-128"/>
              </a:rPr>
              <a:t>Robert Stacey, Intel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US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3705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 IEEE-SA standards activities shall allow the fair &amp;</a:t>
            </a:r>
            <a:br>
              <a:rPr lang="en-US" dirty="0"/>
            </a:br>
            <a:r>
              <a:rPr lang="en-US" dirty="0"/>
              <a:t>equitable consideration of all viewpoints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>
                <a:hlinkClick r:id="rId2"/>
              </a:rPr>
              <a:t>IEEE-SA Standards Board Bylaws </a:t>
            </a:r>
            <a:r>
              <a:rPr lang="en-US" dirty="0"/>
              <a:t>(clause 5.2.1.3) specifies that “</a:t>
            </a:r>
            <a:r>
              <a:rPr lang="en-US" i="1" dirty="0"/>
              <a:t>the standards development process shall not be dominated by any single interest category, individual, or organization</a:t>
            </a:r>
            <a:r>
              <a:rPr lang="en-US" dirty="0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This means no participant may exercise “</a:t>
            </a:r>
            <a:r>
              <a:rPr lang="en-US" sz="1350" i="1" dirty="0"/>
              <a:t>authority, leadership, or influence by reason of superior leverage, strength, or representation to the exclusion of fair and equitable consideration of other viewpoints</a:t>
            </a:r>
            <a:r>
              <a:rPr lang="en-US" sz="1350" dirty="0"/>
              <a:t>” or “</a:t>
            </a:r>
            <a:r>
              <a:rPr lang="en-US" sz="1350" i="1" dirty="0"/>
              <a:t>to hinder the progress of the standards development activity</a:t>
            </a:r>
            <a:r>
              <a:rPr lang="en-US" sz="1350" dirty="0"/>
              <a:t>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rule applies equally to those participating in a standards development project and to that project’s leadership group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Any person who reasonably suspects that dominance is occurring in a standards development project is encouraged to bring the issue to the attention of the Standards Committee or the project’s IEEE-SA Program Manager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</a:pPr>
              <a:t>4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GB">
                <a:latin typeface="Times New Roman" pitchFamily="16" charset="0"/>
                <a:ea typeface="MS Gothic" charset="-128"/>
              </a:rPr>
              <a:t>Robert Stacey, Intel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US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9542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3.00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940842" cy="4114800"/>
          </a:xfrm>
        </p:spPr>
        <p:txBody>
          <a:bodyPr/>
          <a:lstStyle/>
          <a:p>
            <a:r>
              <a:rPr lang="en-US" sz="2000" dirty="0"/>
              <a:t>none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08127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284462</TotalTime>
  <Words>463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Lucida Grande</vt:lpstr>
      <vt:lpstr>Times New Roman</vt:lpstr>
      <vt:lpstr>Default Design</vt:lpstr>
      <vt:lpstr>Office Theme</vt:lpstr>
      <vt:lpstr>IEEE 802 LMSC 28 May 2020  802 Executive Committee  Electronic Meeting  </vt:lpstr>
      <vt:lpstr>3.0 Participant behavior in IEEE-SA activities is guided by the IEEE Codes of Ethics &amp; Conduct</vt:lpstr>
      <vt:lpstr>3.0 Participants in the IEEE-SA “individual process” shall act independently of others, including employers</vt:lpstr>
      <vt:lpstr>3.0 IEEE-SA standards activities shall allow the fair &amp; equitable consideration of all viewpoints</vt:lpstr>
      <vt:lpstr>3.00 Chair’s Announcements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paulnikolich paulnikolich</cp:lastModifiedBy>
  <cp:revision>4072</cp:revision>
  <cp:lastPrinted>2020-03-16T11:24:54Z</cp:lastPrinted>
  <dcterms:created xsi:type="dcterms:W3CDTF">2002-03-10T15:43:16Z</dcterms:created>
  <dcterms:modified xsi:type="dcterms:W3CDTF">2020-05-28T15:24:39Z</dcterms:modified>
</cp:coreProperties>
</file>