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342" r:id="rId7"/>
    <p:sldId id="323" r:id="rId8"/>
    <p:sldId id="263" r:id="rId9"/>
    <p:sldId id="326" r:id="rId10"/>
    <p:sldId id="338" r:id="rId11"/>
    <p:sldId id="337" r:id="rId12"/>
    <p:sldId id="333" r:id="rId13"/>
    <p:sldId id="339" r:id="rId14"/>
    <p:sldId id="340" r:id="rId15"/>
    <p:sldId id="341" r:id="rId16"/>
    <p:sldId id="332" r:id="rId17"/>
    <p:sldId id="325" r:id="rId18"/>
    <p:sldId id="328" r:id="rId19"/>
    <p:sldId id="312" r:id="rId20"/>
    <p:sldId id="308" r:id="rId21"/>
    <p:sldId id="304" r:id="rId22"/>
    <p:sldId id="303" r:id="rId23"/>
    <p:sldId id="291" r:id="rId24"/>
    <p:sldId id="269" r:id="rId25"/>
    <p:sldId id="330" r:id="rId26"/>
    <p:sldId id="331" r:id="rId27"/>
    <p:sldId id="329"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2"/>
            <p14:sldId id="323"/>
            <p14:sldId id="263"/>
            <p14:sldId id="326"/>
            <p14:sldId id="338"/>
            <p14:sldId id="337"/>
            <p14:sldId id="333"/>
            <p14:sldId id="339"/>
            <p14:sldId id="340"/>
            <p14:sldId id="341"/>
            <p14:sldId id="332"/>
          </p14:sldIdLst>
        </p14:section>
        <p14:section name="Meeting Income Report Record" id="{90888863-D814-48AF-89AB-7EB609E9FF5C}">
          <p14:sldIdLst>
            <p14:sldId id="325"/>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DB641C-26BC-4018-A1C4-7B5C47AF1755}" v="13" dt="2020-05-26T22:24:15.0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6983" autoAdjust="0"/>
  </p:normalViewPr>
  <p:slideViewPr>
    <p:cSldViewPr>
      <p:cViewPr varScale="1">
        <p:scale>
          <a:sx n="83" d="100"/>
          <a:sy n="83" d="100"/>
        </p:scale>
        <p:origin x="102" y="22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BEDB641C-26BC-4018-A1C4-7B5C47AF1755}"/>
    <pc:docChg chg="undo custSel addSld modSld">
      <pc:chgData name="Jon Rosdahl" userId="2820f357-2dd4-4127-8713-e0bfde0fd756" providerId="ADAL" clId="{BEDB641C-26BC-4018-A1C4-7B5C47AF1755}" dt="2020-05-26T22:29:16.087" v="884" actId="20577"/>
      <pc:docMkLst>
        <pc:docMk/>
      </pc:docMkLst>
      <pc:sldChg chg="modSp">
        <pc:chgData name="Jon Rosdahl" userId="2820f357-2dd4-4127-8713-e0bfde0fd756" providerId="ADAL" clId="{BEDB641C-26BC-4018-A1C4-7B5C47AF1755}" dt="2020-05-26T22:29:16.087" v="884" actId="20577"/>
        <pc:sldMkLst>
          <pc:docMk/>
          <pc:sldMk cId="0" sldId="256"/>
        </pc:sldMkLst>
        <pc:spChg chg="mod">
          <ac:chgData name="Jon Rosdahl" userId="2820f357-2dd4-4127-8713-e0bfde0fd756" providerId="ADAL" clId="{BEDB641C-26BC-4018-A1C4-7B5C47AF1755}" dt="2020-05-26T22:29:16.087" v="884" actId="20577"/>
          <ac:spMkLst>
            <pc:docMk/>
            <pc:sldMk cId="0" sldId="256"/>
            <ac:spMk id="3074" creationId="{00000000-0000-0000-0000-000000000000}"/>
          </ac:spMkLst>
        </pc:spChg>
      </pc:sldChg>
      <pc:sldChg chg="modSp">
        <pc:chgData name="Jon Rosdahl" userId="2820f357-2dd4-4127-8713-e0bfde0fd756" providerId="ADAL" clId="{BEDB641C-26BC-4018-A1C4-7B5C47AF1755}" dt="2020-05-01T22:58:42.354" v="90" actId="20577"/>
        <pc:sldMkLst>
          <pc:docMk/>
          <pc:sldMk cId="0" sldId="257"/>
        </pc:sldMkLst>
        <pc:spChg chg="mod">
          <ac:chgData name="Jon Rosdahl" userId="2820f357-2dd4-4127-8713-e0bfde0fd756" providerId="ADAL" clId="{BEDB641C-26BC-4018-A1C4-7B5C47AF1755}" dt="2020-05-01T22:58:42.354" v="90" actId="20577"/>
          <ac:spMkLst>
            <pc:docMk/>
            <pc:sldMk cId="0" sldId="257"/>
            <ac:spMk id="4098" creationId="{00000000-0000-0000-0000-000000000000}"/>
          </ac:spMkLst>
        </pc:spChg>
      </pc:sldChg>
      <pc:sldChg chg="addSp delSp modSp">
        <pc:chgData name="Jon Rosdahl" userId="2820f357-2dd4-4127-8713-e0bfde0fd756" providerId="ADAL" clId="{BEDB641C-26BC-4018-A1C4-7B5C47AF1755}" dt="2020-05-26T21:22:47.885" v="247" actId="14100"/>
        <pc:sldMkLst>
          <pc:docMk/>
          <pc:sldMk cId="0" sldId="263"/>
        </pc:sldMkLst>
        <pc:spChg chg="del">
          <ac:chgData name="Jon Rosdahl" userId="2820f357-2dd4-4127-8713-e0bfde0fd756" providerId="ADAL" clId="{BEDB641C-26BC-4018-A1C4-7B5C47AF1755}" dt="2020-05-26T21:21:57.181" v="235" actId="478"/>
          <ac:spMkLst>
            <pc:docMk/>
            <pc:sldMk cId="0" sldId="263"/>
            <ac:spMk id="7" creationId="{34386693-D4AF-4548-9ECD-80FB98269123}"/>
          </ac:spMkLst>
        </pc:spChg>
        <pc:graphicFrameChg chg="del">
          <ac:chgData name="Jon Rosdahl" userId="2820f357-2dd4-4127-8713-e0bfde0fd756" providerId="ADAL" clId="{BEDB641C-26BC-4018-A1C4-7B5C47AF1755}" dt="2020-05-26T21:21:53.955" v="234" actId="478"/>
          <ac:graphicFrameMkLst>
            <pc:docMk/>
            <pc:sldMk cId="0" sldId="263"/>
            <ac:graphicFrameMk id="2" creationId="{59EACD2B-1BEB-49A7-9ED4-A56246FD1BCF}"/>
          </ac:graphicFrameMkLst>
        </pc:graphicFrameChg>
        <pc:graphicFrameChg chg="add mod modGraphic">
          <ac:chgData name="Jon Rosdahl" userId="2820f357-2dd4-4127-8713-e0bfde0fd756" providerId="ADAL" clId="{BEDB641C-26BC-4018-A1C4-7B5C47AF1755}" dt="2020-05-26T21:22:47.885" v="247" actId="14100"/>
          <ac:graphicFrameMkLst>
            <pc:docMk/>
            <pc:sldMk cId="0" sldId="263"/>
            <ac:graphicFrameMk id="3" creationId="{B180D1BA-19C1-4992-80EE-1049C7DD6AF4}"/>
          </ac:graphicFrameMkLst>
        </pc:graphicFrameChg>
      </pc:sldChg>
      <pc:sldChg chg="addSp delSp modSp">
        <pc:chgData name="Jon Rosdahl" userId="2820f357-2dd4-4127-8713-e0bfde0fd756" providerId="ADAL" clId="{BEDB641C-26BC-4018-A1C4-7B5C47AF1755}" dt="2020-05-26T21:25:41.277" v="257" actId="14100"/>
        <pc:sldMkLst>
          <pc:docMk/>
          <pc:sldMk cId="4178967725" sldId="323"/>
        </pc:sldMkLst>
        <pc:spChg chg="del">
          <ac:chgData name="Jon Rosdahl" userId="2820f357-2dd4-4127-8713-e0bfde0fd756" providerId="ADAL" clId="{BEDB641C-26BC-4018-A1C4-7B5C47AF1755}" dt="2020-05-26T21:25:04.158" v="250" actId="478"/>
          <ac:spMkLst>
            <pc:docMk/>
            <pc:sldMk cId="4178967725" sldId="323"/>
            <ac:spMk id="2" creationId="{FEF9E179-642A-4F90-A61C-FAC5D8AA4782}"/>
          </ac:spMkLst>
        </pc:spChg>
        <pc:graphicFrameChg chg="del modGraphic">
          <ac:chgData name="Jon Rosdahl" userId="2820f357-2dd4-4127-8713-e0bfde0fd756" providerId="ADAL" clId="{BEDB641C-26BC-4018-A1C4-7B5C47AF1755}" dt="2020-05-26T21:25:02.294" v="249" actId="478"/>
          <ac:graphicFrameMkLst>
            <pc:docMk/>
            <pc:sldMk cId="4178967725" sldId="323"/>
            <ac:graphicFrameMk id="3" creationId="{3977B910-878E-4EB5-9598-17BD766A0B39}"/>
          </ac:graphicFrameMkLst>
        </pc:graphicFrameChg>
        <pc:graphicFrameChg chg="add mod modGraphic">
          <ac:chgData name="Jon Rosdahl" userId="2820f357-2dd4-4127-8713-e0bfde0fd756" providerId="ADAL" clId="{BEDB641C-26BC-4018-A1C4-7B5C47AF1755}" dt="2020-05-26T21:25:41.277" v="257" actId="14100"/>
          <ac:graphicFrameMkLst>
            <pc:docMk/>
            <pc:sldMk cId="4178967725" sldId="323"/>
            <ac:graphicFrameMk id="7" creationId="{7DDDBD25-B8CD-4952-AAC4-793052B562EB}"/>
          </ac:graphicFrameMkLst>
        </pc:graphicFrameChg>
      </pc:sldChg>
      <pc:sldChg chg="addSp delSp modSp modNotesTx">
        <pc:chgData name="Jon Rosdahl" userId="2820f357-2dd4-4127-8713-e0bfde0fd756" providerId="ADAL" clId="{BEDB641C-26BC-4018-A1C4-7B5C47AF1755}" dt="2020-05-26T22:26:42.367" v="806" actId="20577"/>
        <pc:sldMkLst>
          <pc:docMk/>
          <pc:sldMk cId="1102668648" sldId="325"/>
        </pc:sldMkLst>
        <pc:spChg chg="del mod">
          <ac:chgData name="Jon Rosdahl" userId="2820f357-2dd4-4127-8713-e0bfde0fd756" providerId="ADAL" clId="{BEDB641C-26BC-4018-A1C4-7B5C47AF1755}" dt="2020-05-26T22:08:04.579" v="290" actId="478"/>
          <ac:spMkLst>
            <pc:docMk/>
            <pc:sldMk cId="1102668648" sldId="325"/>
            <ac:spMk id="6" creationId="{E4678C96-6DA0-4B00-A9B6-DD3E1466FB25}"/>
          </ac:spMkLst>
        </pc:spChg>
        <pc:graphicFrameChg chg="del">
          <ac:chgData name="Jon Rosdahl" userId="2820f357-2dd4-4127-8713-e0bfde0fd756" providerId="ADAL" clId="{BEDB641C-26BC-4018-A1C4-7B5C47AF1755}" dt="2020-05-26T22:08:02.519" v="288" actId="478"/>
          <ac:graphicFrameMkLst>
            <pc:docMk/>
            <pc:sldMk cId="1102668648" sldId="325"/>
            <ac:graphicFrameMk id="5" creationId="{85FA1EF1-5661-4C43-844E-5776079B3947}"/>
          </ac:graphicFrameMkLst>
        </pc:graphicFrameChg>
        <pc:graphicFrameChg chg="add del mod modGraphic">
          <ac:chgData name="Jon Rosdahl" userId="2820f357-2dd4-4127-8713-e0bfde0fd756" providerId="ADAL" clId="{BEDB641C-26BC-4018-A1C4-7B5C47AF1755}" dt="2020-05-26T22:09:58.490" v="299" actId="478"/>
          <ac:graphicFrameMkLst>
            <pc:docMk/>
            <pc:sldMk cId="1102668648" sldId="325"/>
            <ac:graphicFrameMk id="7" creationId="{16187AE5-426A-4838-9E70-75AC58AD601C}"/>
          </ac:graphicFrameMkLst>
        </pc:graphicFrameChg>
        <pc:graphicFrameChg chg="add mod modGraphic">
          <ac:chgData name="Jon Rosdahl" userId="2820f357-2dd4-4127-8713-e0bfde0fd756" providerId="ADAL" clId="{BEDB641C-26BC-4018-A1C4-7B5C47AF1755}" dt="2020-05-26T22:10:57.322" v="313" actId="404"/>
          <ac:graphicFrameMkLst>
            <pc:docMk/>
            <pc:sldMk cId="1102668648" sldId="325"/>
            <ac:graphicFrameMk id="8" creationId="{E9D5AB97-3C7A-4B37-A966-64C27DBBEBD6}"/>
          </ac:graphicFrameMkLst>
        </pc:graphicFrameChg>
      </pc:sldChg>
      <pc:sldChg chg="addSp delSp modSp modNotesTx">
        <pc:chgData name="Jon Rosdahl" userId="2820f357-2dd4-4127-8713-e0bfde0fd756" providerId="ADAL" clId="{BEDB641C-26BC-4018-A1C4-7B5C47AF1755}" dt="2020-05-26T22:22:45.394" v="603" actId="121"/>
        <pc:sldMkLst>
          <pc:docMk/>
          <pc:sldMk cId="2928584094" sldId="332"/>
        </pc:sldMkLst>
        <pc:spChg chg="mod">
          <ac:chgData name="Jon Rosdahl" userId="2820f357-2dd4-4127-8713-e0bfde0fd756" providerId="ADAL" clId="{BEDB641C-26BC-4018-A1C4-7B5C47AF1755}" dt="2020-05-26T22:21:59.570" v="597" actId="20577"/>
          <ac:spMkLst>
            <pc:docMk/>
            <pc:sldMk cId="2928584094" sldId="332"/>
            <ac:spMk id="2" creationId="{00000000-0000-0000-0000-000000000000}"/>
          </ac:spMkLst>
        </pc:spChg>
        <pc:spChg chg="del">
          <ac:chgData name="Jon Rosdahl" userId="2820f357-2dd4-4127-8713-e0bfde0fd756" providerId="ADAL" clId="{BEDB641C-26BC-4018-A1C4-7B5C47AF1755}" dt="2020-05-26T22:11:38.021" v="314" actId="478"/>
          <ac:spMkLst>
            <pc:docMk/>
            <pc:sldMk cId="2928584094" sldId="332"/>
            <ac:spMk id="7" creationId="{385DEA8C-2E8C-478A-8734-3D7399D36498}"/>
          </ac:spMkLst>
        </pc:spChg>
        <pc:spChg chg="add del mod">
          <ac:chgData name="Jon Rosdahl" userId="2820f357-2dd4-4127-8713-e0bfde0fd756" providerId="ADAL" clId="{BEDB641C-26BC-4018-A1C4-7B5C47AF1755}" dt="2020-05-26T22:21:15.400" v="576" actId="478"/>
          <ac:spMkLst>
            <pc:docMk/>
            <pc:sldMk cId="2928584094" sldId="332"/>
            <ac:spMk id="8" creationId="{2567B284-7F32-4C11-9B20-ED915484C3C9}"/>
          </ac:spMkLst>
        </pc:spChg>
        <pc:graphicFrameChg chg="del mod modGraphic">
          <ac:chgData name="Jon Rosdahl" userId="2820f357-2dd4-4127-8713-e0bfde0fd756" providerId="ADAL" clId="{BEDB641C-26BC-4018-A1C4-7B5C47AF1755}" dt="2020-05-26T22:21:08.919" v="575" actId="478"/>
          <ac:graphicFrameMkLst>
            <pc:docMk/>
            <pc:sldMk cId="2928584094" sldId="332"/>
            <ac:graphicFrameMk id="9" creationId="{1A59AC5E-8353-4F7D-8F9E-C781DF271DEC}"/>
          </ac:graphicFrameMkLst>
        </pc:graphicFrameChg>
        <pc:graphicFrameChg chg="add mod modGraphic">
          <ac:chgData name="Jon Rosdahl" userId="2820f357-2dd4-4127-8713-e0bfde0fd756" providerId="ADAL" clId="{BEDB641C-26BC-4018-A1C4-7B5C47AF1755}" dt="2020-05-26T22:22:45.394" v="603" actId="121"/>
          <ac:graphicFrameMkLst>
            <pc:docMk/>
            <pc:sldMk cId="2928584094" sldId="332"/>
            <ac:graphicFrameMk id="10" creationId="{3BEB3C1E-B494-491B-B8C9-91883EA05B21}"/>
          </ac:graphicFrameMkLst>
        </pc:graphicFrameChg>
      </pc:sldChg>
      <pc:sldChg chg="modSp">
        <pc:chgData name="Jon Rosdahl" userId="2820f357-2dd4-4127-8713-e0bfde0fd756" providerId="ADAL" clId="{BEDB641C-26BC-4018-A1C4-7B5C47AF1755}" dt="2020-05-26T22:28:11.152" v="882" actId="20577"/>
        <pc:sldMkLst>
          <pc:docMk/>
          <pc:sldMk cId="1215483035" sldId="341"/>
        </pc:sldMkLst>
        <pc:spChg chg="mod">
          <ac:chgData name="Jon Rosdahl" userId="2820f357-2dd4-4127-8713-e0bfde0fd756" providerId="ADAL" clId="{BEDB641C-26BC-4018-A1C4-7B5C47AF1755}" dt="2020-05-26T22:28:11.152" v="882" actId="20577"/>
          <ac:spMkLst>
            <pc:docMk/>
            <pc:sldMk cId="1215483035" sldId="341"/>
            <ac:spMk id="3" creationId="{303C6FBD-055D-4C55-9614-8B1156C76404}"/>
          </ac:spMkLst>
        </pc:spChg>
      </pc:sldChg>
      <pc:sldChg chg="modSp add">
        <pc:chgData name="Jon Rosdahl" userId="2820f357-2dd4-4127-8713-e0bfde0fd756" providerId="ADAL" clId="{BEDB641C-26BC-4018-A1C4-7B5C47AF1755}" dt="2020-05-05T20:58:44.816" v="233" actId="14100"/>
        <pc:sldMkLst>
          <pc:docMk/>
          <pc:sldMk cId="2105144780" sldId="342"/>
        </pc:sldMkLst>
        <pc:spChg chg="mod">
          <ac:chgData name="Jon Rosdahl" userId="2820f357-2dd4-4127-8713-e0bfde0fd756" providerId="ADAL" clId="{BEDB641C-26BC-4018-A1C4-7B5C47AF1755}" dt="2020-05-01T22:57:57.307" v="88" actId="6549"/>
          <ac:spMkLst>
            <pc:docMk/>
            <pc:sldMk cId="2105144780" sldId="342"/>
            <ac:spMk id="2" creationId="{19D6176D-D4BB-4E9E-A253-F737F2A43BB2}"/>
          </ac:spMkLst>
        </pc:spChg>
        <pc:spChg chg="mod">
          <ac:chgData name="Jon Rosdahl" userId="2820f357-2dd4-4127-8713-e0bfde0fd756" providerId="ADAL" clId="{BEDB641C-26BC-4018-A1C4-7B5C47AF1755}" dt="2020-05-05T20:58:44.816" v="233" actId="14100"/>
          <ac:spMkLst>
            <pc:docMk/>
            <pc:sldMk cId="2105144780" sldId="342"/>
            <ac:spMk id="3" creationId="{50208A90-CCC1-4509-A45C-8FB9A8FD2433}"/>
          </ac:spMkLst>
        </pc:spChg>
      </pc:sldChg>
    </pc:docChg>
  </pc:docChgLst>
  <pc:docChgLst>
    <pc:chgData name="Jon Rosdahl" userId="2820f357-2dd4-4127-8713-e0bfde0fd756" providerId="ADAL" clId="{18ECCAD7-6E69-44F3-815F-F61096104282}"/>
    <pc:docChg chg="custSel addSld delSld modSld modMainMaster modSection">
      <pc:chgData name="Jon Rosdahl" userId="2820f357-2dd4-4127-8713-e0bfde0fd756" providerId="ADAL" clId="{18ECCAD7-6E69-44F3-815F-F61096104282}" dt="2020-04-09T13:28:32.675" v="526" actId="20577"/>
      <pc:docMkLst>
        <pc:docMk/>
      </pc:docMkLst>
      <pc:sldChg chg="modSp">
        <pc:chgData name="Jon Rosdahl" userId="2820f357-2dd4-4127-8713-e0bfde0fd756" providerId="ADAL" clId="{18ECCAD7-6E69-44F3-815F-F61096104282}" dt="2020-04-09T12:59:34.166" v="18" actId="20577"/>
        <pc:sldMkLst>
          <pc:docMk/>
          <pc:sldMk cId="0" sldId="256"/>
        </pc:sldMkLst>
        <pc:spChg chg="mod">
          <ac:chgData name="Jon Rosdahl" userId="2820f357-2dd4-4127-8713-e0bfde0fd756" providerId="ADAL" clId="{18ECCAD7-6E69-44F3-815F-F61096104282}" dt="2020-04-09T12:59:34.166" v="18" actId="20577"/>
          <ac:spMkLst>
            <pc:docMk/>
            <pc:sldMk cId="0" sldId="256"/>
            <ac:spMk id="3073" creationId="{00000000-0000-0000-0000-000000000000}"/>
          </ac:spMkLst>
        </pc:spChg>
        <pc:spChg chg="mod">
          <ac:chgData name="Jon Rosdahl" userId="2820f357-2dd4-4127-8713-e0bfde0fd756" providerId="ADAL" clId="{18ECCAD7-6E69-44F3-815F-F61096104282}" dt="2020-04-09T12:59:23.103" v="11" actId="6549"/>
          <ac:spMkLst>
            <pc:docMk/>
            <pc:sldMk cId="0" sldId="256"/>
            <ac:spMk id="3074" creationId="{00000000-0000-0000-0000-000000000000}"/>
          </ac:spMkLst>
        </pc:spChg>
      </pc:sldChg>
      <pc:sldChg chg="modSp">
        <pc:chgData name="Jon Rosdahl" userId="2820f357-2dd4-4127-8713-e0bfde0fd756" providerId="ADAL" clId="{18ECCAD7-6E69-44F3-815F-F61096104282}" dt="2020-04-09T12:59:55.550" v="21" actId="20577"/>
        <pc:sldMkLst>
          <pc:docMk/>
          <pc:sldMk cId="0" sldId="257"/>
        </pc:sldMkLst>
        <pc:spChg chg="mod">
          <ac:chgData name="Jon Rosdahl" userId="2820f357-2dd4-4127-8713-e0bfde0fd756" providerId="ADAL" clId="{18ECCAD7-6E69-44F3-815F-F61096104282}" dt="2020-04-09T12:59:55.550" v="21" actId="20577"/>
          <ac:spMkLst>
            <pc:docMk/>
            <pc:sldMk cId="0" sldId="257"/>
            <ac:spMk id="4098" creationId="{00000000-0000-0000-0000-000000000000}"/>
          </ac:spMkLst>
        </pc:spChg>
      </pc:sldChg>
      <pc:sldChg chg="addSp">
        <pc:chgData name="Jon Rosdahl" userId="2820f357-2dd4-4127-8713-e0bfde0fd756" providerId="ADAL" clId="{18ECCAD7-6E69-44F3-815F-F61096104282}" dt="2020-04-09T13:06:21.095" v="76"/>
        <pc:sldMkLst>
          <pc:docMk/>
          <pc:sldMk cId="0" sldId="263"/>
        </pc:sldMkLst>
        <pc:spChg chg="add">
          <ac:chgData name="Jon Rosdahl" userId="2820f357-2dd4-4127-8713-e0bfde0fd756" providerId="ADAL" clId="{18ECCAD7-6E69-44F3-815F-F61096104282}" dt="2020-04-09T13:06:21.095" v="76"/>
          <ac:spMkLst>
            <pc:docMk/>
            <pc:sldMk cId="0" sldId="263"/>
            <ac:spMk id="7" creationId="{34386693-D4AF-4548-9ECD-80FB98269123}"/>
          </ac:spMkLst>
        </pc:spChg>
      </pc:sldChg>
      <pc:sldChg chg="addSp modSp">
        <pc:chgData name="Jon Rosdahl" userId="2820f357-2dd4-4127-8713-e0bfde0fd756" providerId="ADAL" clId="{18ECCAD7-6E69-44F3-815F-F61096104282}" dt="2020-04-09T13:06:01.570" v="75" actId="20577"/>
        <pc:sldMkLst>
          <pc:docMk/>
          <pc:sldMk cId="4178967725" sldId="323"/>
        </pc:sldMkLst>
        <pc:spChg chg="add mod">
          <ac:chgData name="Jon Rosdahl" userId="2820f357-2dd4-4127-8713-e0bfde0fd756" providerId="ADAL" clId="{18ECCAD7-6E69-44F3-815F-F61096104282}" dt="2020-04-09T13:06:01.570" v="75" actId="20577"/>
          <ac:spMkLst>
            <pc:docMk/>
            <pc:sldMk cId="4178967725" sldId="323"/>
            <ac:spMk id="2" creationId="{FEF9E179-642A-4F90-A61C-FAC5D8AA4782}"/>
          </ac:spMkLst>
        </pc:spChg>
      </pc:sldChg>
      <pc:sldChg chg="addSp">
        <pc:chgData name="Jon Rosdahl" userId="2820f357-2dd4-4127-8713-e0bfde0fd756" providerId="ADAL" clId="{18ECCAD7-6E69-44F3-815F-F61096104282}" dt="2020-04-09T13:17:52.984" v="238"/>
        <pc:sldMkLst>
          <pc:docMk/>
          <pc:sldMk cId="1102668648" sldId="325"/>
        </pc:sldMkLst>
        <pc:spChg chg="add">
          <ac:chgData name="Jon Rosdahl" userId="2820f357-2dd4-4127-8713-e0bfde0fd756" providerId="ADAL" clId="{18ECCAD7-6E69-44F3-815F-F61096104282}" dt="2020-04-09T13:17:52.984" v="238"/>
          <ac:spMkLst>
            <pc:docMk/>
            <pc:sldMk cId="1102668648" sldId="325"/>
            <ac:spMk id="6" creationId="{E4678C96-6DA0-4B00-A9B6-DD3E1466FB25}"/>
          </ac:spMkLst>
        </pc:spChg>
      </pc:sldChg>
      <pc:sldChg chg="modSp modNotesTx">
        <pc:chgData name="Jon Rosdahl" userId="2820f357-2dd4-4127-8713-e0bfde0fd756" providerId="ADAL" clId="{18ECCAD7-6E69-44F3-815F-F61096104282}" dt="2020-04-09T13:28:32.675" v="526" actId="20577"/>
        <pc:sldMkLst>
          <pc:docMk/>
          <pc:sldMk cId="3623937125" sldId="326"/>
        </pc:sldMkLst>
        <pc:graphicFrameChg chg="modGraphic">
          <ac:chgData name="Jon Rosdahl" userId="2820f357-2dd4-4127-8713-e0bfde0fd756" providerId="ADAL" clId="{18ECCAD7-6E69-44F3-815F-F61096104282}" dt="2020-04-09T13:10:47.972" v="134" actId="6549"/>
          <ac:graphicFrameMkLst>
            <pc:docMk/>
            <pc:sldMk cId="3623937125" sldId="326"/>
            <ac:graphicFrameMk id="9" creationId="{1A59AC5E-8353-4F7D-8F9E-C781DF271DEC}"/>
          </ac:graphicFrameMkLst>
        </pc:graphicFrameChg>
      </pc:sldChg>
      <pc:sldChg chg="addSp modSp del">
        <pc:chgData name="Jon Rosdahl" userId="2820f357-2dd4-4127-8713-e0bfde0fd756" providerId="ADAL" clId="{18ECCAD7-6E69-44F3-815F-F61096104282}" dt="2020-04-09T13:25:50.181" v="517" actId="2696"/>
        <pc:sldMkLst>
          <pc:docMk/>
          <pc:sldMk cId="3927485272" sldId="332"/>
        </pc:sldMkLst>
        <pc:spChg chg="add">
          <ac:chgData name="Jon Rosdahl" userId="2820f357-2dd4-4127-8713-e0bfde0fd756" providerId="ADAL" clId="{18ECCAD7-6E69-44F3-815F-F61096104282}" dt="2020-04-09T13:17:43.456" v="237"/>
          <ac:spMkLst>
            <pc:docMk/>
            <pc:sldMk cId="3927485272" sldId="332"/>
            <ac:spMk id="7" creationId="{385DEA8C-2E8C-478A-8734-3D7399D36498}"/>
          </ac:spMkLst>
        </pc:spChg>
        <pc:graphicFrameChg chg="modGraphic">
          <ac:chgData name="Jon Rosdahl" userId="2820f357-2dd4-4127-8713-e0bfde0fd756" providerId="ADAL" clId="{18ECCAD7-6E69-44F3-815F-F61096104282}" dt="2020-04-09T13:15:25.528" v="235" actId="122"/>
          <ac:graphicFrameMkLst>
            <pc:docMk/>
            <pc:sldMk cId="3927485272" sldId="332"/>
            <ac:graphicFrameMk id="9" creationId="{1A59AC5E-8353-4F7D-8F9E-C781DF271DEC}"/>
          </ac:graphicFrameMkLst>
        </pc:graphicFrameChg>
      </pc:sldChg>
      <pc:sldChg chg="del">
        <pc:chgData name="Jon Rosdahl" userId="2820f357-2dd4-4127-8713-e0bfde0fd756" providerId="ADAL" clId="{18ECCAD7-6E69-44F3-815F-F61096104282}" dt="2020-04-09T13:19:05.229" v="239" actId="2696"/>
        <pc:sldMkLst>
          <pc:docMk/>
          <pc:sldMk cId="1496020677" sldId="334"/>
        </pc:sldMkLst>
      </pc:sldChg>
      <pc:sldChg chg="del">
        <pc:chgData name="Jon Rosdahl" userId="2820f357-2dd4-4127-8713-e0bfde0fd756" providerId="ADAL" clId="{18ECCAD7-6E69-44F3-815F-F61096104282}" dt="2020-04-09T13:19:09.278" v="240" actId="2696"/>
        <pc:sldMkLst>
          <pc:docMk/>
          <pc:sldMk cId="3209424378" sldId="335"/>
        </pc:sldMkLst>
      </pc:sldChg>
      <pc:sldChg chg="del">
        <pc:chgData name="Jon Rosdahl" userId="2820f357-2dd4-4127-8713-e0bfde0fd756" providerId="ADAL" clId="{18ECCAD7-6E69-44F3-815F-F61096104282}" dt="2020-04-09T13:19:28.936" v="241" actId="2696"/>
        <pc:sldMkLst>
          <pc:docMk/>
          <pc:sldMk cId="445935303" sldId="336"/>
        </pc:sldMkLst>
      </pc:sldChg>
      <pc:sldChg chg="modSp">
        <pc:chgData name="Jon Rosdahl" userId="2820f357-2dd4-4127-8713-e0bfde0fd756" providerId="ADAL" clId="{18ECCAD7-6E69-44F3-815F-F61096104282}" dt="2020-04-09T13:20:30.432" v="268" actId="20577"/>
        <pc:sldMkLst>
          <pc:docMk/>
          <pc:sldMk cId="4246873323" sldId="337"/>
        </pc:sldMkLst>
        <pc:spChg chg="mod">
          <ac:chgData name="Jon Rosdahl" userId="2820f357-2dd4-4127-8713-e0bfde0fd756" providerId="ADAL" clId="{18ECCAD7-6E69-44F3-815F-F61096104282}" dt="2020-04-09T13:20:30.432" v="268" actId="20577"/>
          <ac:spMkLst>
            <pc:docMk/>
            <pc:sldMk cId="4246873323" sldId="337"/>
            <ac:spMk id="2" creationId="{6494E54E-D174-4D4F-8E33-F9AF7150D8E4}"/>
          </ac:spMkLst>
        </pc:spChg>
      </pc:sldChg>
      <pc:sldChg chg="modSp">
        <pc:chgData name="Jon Rosdahl" userId="2820f357-2dd4-4127-8713-e0bfde0fd756" providerId="ADAL" clId="{18ECCAD7-6E69-44F3-815F-F61096104282}" dt="2020-04-09T13:20:21.159" v="251" actId="20577"/>
        <pc:sldMkLst>
          <pc:docMk/>
          <pc:sldMk cId="527118461" sldId="339"/>
        </pc:sldMkLst>
        <pc:spChg chg="mod">
          <ac:chgData name="Jon Rosdahl" userId="2820f357-2dd4-4127-8713-e0bfde0fd756" providerId="ADAL" clId="{18ECCAD7-6E69-44F3-815F-F61096104282}" dt="2020-04-09T13:20:21.159" v="251" actId="20577"/>
          <ac:spMkLst>
            <pc:docMk/>
            <pc:sldMk cId="527118461" sldId="339"/>
            <ac:spMk id="2" creationId="{857792BA-B91C-4A24-9335-E2EA45A4C10E}"/>
          </ac:spMkLst>
        </pc:spChg>
      </pc:sldChg>
      <pc:sldChg chg="delSp modSp">
        <pc:chgData name="Jon Rosdahl" userId="2820f357-2dd4-4127-8713-e0bfde0fd756" providerId="ADAL" clId="{18ECCAD7-6E69-44F3-815F-F61096104282}" dt="2020-04-09T13:21:47.858" v="329"/>
        <pc:sldMkLst>
          <pc:docMk/>
          <pc:sldMk cId="2247120541" sldId="340"/>
        </pc:sldMkLst>
        <pc:spChg chg="mod">
          <ac:chgData name="Jon Rosdahl" userId="2820f357-2dd4-4127-8713-e0bfde0fd756" providerId="ADAL" clId="{18ECCAD7-6E69-44F3-815F-F61096104282}" dt="2020-04-09T13:21:04.306" v="281" actId="404"/>
          <ac:spMkLst>
            <pc:docMk/>
            <pc:sldMk cId="2247120541" sldId="340"/>
            <ac:spMk id="2" creationId="{8B367543-DBED-45B5-904B-6129A8DE045C}"/>
          </ac:spMkLst>
        </pc:spChg>
        <pc:spChg chg="mod">
          <ac:chgData name="Jon Rosdahl" userId="2820f357-2dd4-4127-8713-e0bfde0fd756" providerId="ADAL" clId="{18ECCAD7-6E69-44F3-815F-F61096104282}" dt="2020-04-09T13:21:35.360" v="328" actId="20577"/>
          <ac:spMkLst>
            <pc:docMk/>
            <pc:sldMk cId="2247120541" sldId="340"/>
            <ac:spMk id="3" creationId="{98A6A6A3-B938-4363-98DB-580CF74F98EF}"/>
          </ac:spMkLst>
        </pc:spChg>
        <pc:spChg chg="del">
          <ac:chgData name="Jon Rosdahl" userId="2820f357-2dd4-4127-8713-e0bfde0fd756" providerId="ADAL" clId="{18ECCAD7-6E69-44F3-815F-F61096104282}" dt="2020-04-09T13:21:47.858" v="329"/>
          <ac:spMkLst>
            <pc:docMk/>
            <pc:sldMk cId="2247120541" sldId="340"/>
            <ac:spMk id="7" creationId="{A6AD4A11-F0FC-4076-B724-6F672931D1E4}"/>
          </ac:spMkLst>
        </pc:spChg>
      </pc:sldChg>
      <pc:sldChg chg="modSp add">
        <pc:chgData name="Jon Rosdahl" userId="2820f357-2dd4-4127-8713-e0bfde0fd756" providerId="ADAL" clId="{18ECCAD7-6E69-44F3-815F-F61096104282}" dt="2020-04-09T13:27:33.418" v="520" actId="6549"/>
        <pc:sldMkLst>
          <pc:docMk/>
          <pc:sldMk cId="1215483035" sldId="341"/>
        </pc:sldMkLst>
        <pc:spChg chg="mod">
          <ac:chgData name="Jon Rosdahl" userId="2820f357-2dd4-4127-8713-e0bfde0fd756" providerId="ADAL" clId="{18ECCAD7-6E69-44F3-815F-F61096104282}" dt="2020-04-09T13:22:03.232" v="357" actId="20577"/>
          <ac:spMkLst>
            <pc:docMk/>
            <pc:sldMk cId="1215483035" sldId="341"/>
            <ac:spMk id="2" creationId="{557070C6-D047-4288-A8EE-91245468B750}"/>
          </ac:spMkLst>
        </pc:spChg>
        <pc:spChg chg="mod">
          <ac:chgData name="Jon Rosdahl" userId="2820f357-2dd4-4127-8713-e0bfde0fd756" providerId="ADAL" clId="{18ECCAD7-6E69-44F3-815F-F61096104282}" dt="2020-04-09T13:27:33.418" v="520" actId="6549"/>
          <ac:spMkLst>
            <pc:docMk/>
            <pc:sldMk cId="1215483035" sldId="341"/>
            <ac:spMk id="3" creationId="{303C6FBD-055D-4C55-9614-8B1156C76404}"/>
          </ac:spMkLst>
        </pc:spChg>
      </pc:sldChg>
      <pc:sldChg chg="addSp delSp modSp add del">
        <pc:chgData name="Jon Rosdahl" userId="2820f357-2dd4-4127-8713-e0bfde0fd756" providerId="ADAL" clId="{18ECCAD7-6E69-44F3-815F-F61096104282}" dt="2020-04-09T13:15:54.766" v="236" actId="2696"/>
        <pc:sldMkLst>
          <pc:docMk/>
          <pc:sldMk cId="1292391589" sldId="341"/>
        </pc:sldMkLst>
        <pc:spChg chg="del">
          <ac:chgData name="Jon Rosdahl" userId="2820f357-2dd4-4127-8713-e0bfde0fd756" providerId="ADAL" clId="{18ECCAD7-6E69-44F3-815F-F61096104282}" dt="2020-04-09T13:12:39.099" v="167"/>
          <ac:spMkLst>
            <pc:docMk/>
            <pc:sldMk cId="1292391589" sldId="341"/>
            <ac:spMk id="3" creationId="{AE5C2844-EB05-44AA-B42A-391E8E74587F}"/>
          </ac:spMkLst>
        </pc:spChg>
        <pc:spChg chg="add mod">
          <ac:chgData name="Jon Rosdahl" userId="2820f357-2dd4-4127-8713-e0bfde0fd756" providerId="ADAL" clId="{18ECCAD7-6E69-44F3-815F-F61096104282}" dt="2020-04-09T13:12:45.744" v="169" actId="14100"/>
          <ac:spMkLst>
            <pc:docMk/>
            <pc:sldMk cId="1292391589" sldId="341"/>
            <ac:spMk id="8" creationId="{5435D33E-A075-49BC-BDEA-00C71B99EB0B}"/>
          </ac:spMkLst>
        </pc:spChg>
        <pc:graphicFrameChg chg="add mod">
          <ac:chgData name="Jon Rosdahl" userId="2820f357-2dd4-4127-8713-e0bfde0fd756" providerId="ADAL" clId="{18ECCAD7-6E69-44F3-815F-F61096104282}" dt="2020-04-09T13:12:45.744" v="169" actId="14100"/>
          <ac:graphicFrameMkLst>
            <pc:docMk/>
            <pc:sldMk cId="1292391589" sldId="341"/>
            <ac:graphicFrameMk id="7" creationId="{13005306-D85A-4C8E-A2A8-93B04A54C445}"/>
          </ac:graphicFrameMkLst>
        </pc:graphicFrameChg>
      </pc:sldChg>
      <pc:sldMasterChg chg="modSp">
        <pc:chgData name="Jon Rosdahl" userId="2820f357-2dd4-4127-8713-e0bfde0fd756" providerId="ADAL" clId="{18ECCAD7-6E69-44F3-815F-F61096104282}" dt="2020-04-09T12:59:03.009" v="5" actId="6549"/>
        <pc:sldMasterMkLst>
          <pc:docMk/>
          <pc:sldMasterMk cId="0" sldId="2147483648"/>
        </pc:sldMasterMkLst>
        <pc:spChg chg="mod">
          <ac:chgData name="Jon Rosdahl" userId="2820f357-2dd4-4127-8713-e0bfde0fd756" providerId="ADAL" clId="{18ECCAD7-6E69-44F3-815F-F61096104282}" dt="2020-04-09T12:59:03.009" v="5"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808264600"/>
        <c:axId val="808264272"/>
        <c:extLst/>
      </c:lineChart>
      <c:catAx>
        <c:axId val="808264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272"/>
        <c:crosses val="autoZero"/>
        <c:auto val="1"/>
        <c:lblAlgn val="ctr"/>
        <c:lblOffset val="100"/>
        <c:noMultiLvlLbl val="0"/>
      </c:catAx>
      <c:valAx>
        <c:axId val="808264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08264600"/>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EC-20/0065r0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EC-20/0065r0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2020</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EC-20/0065r0</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18</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EC-20/0065r0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EC-20/0065r0</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EC-20/0065r0</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Requirement for all IEEE CB Accounts to be current each quarter.</a:t>
            </a:r>
          </a:p>
          <a:p>
            <a:r>
              <a:rPr lang="en-US" dirty="0"/>
              <a:t>Reconciling the account proves compliance with being current through the reconcile period.</a:t>
            </a:r>
          </a:p>
          <a:p>
            <a:r>
              <a:rPr lang="en-US" dirty="0"/>
              <a:t>Unreconciled amounts include 2018 Audit Fees and Dec Authorize.net and </a:t>
            </a:r>
            <a:r>
              <a:rPr lang="en-US" dirty="0" err="1"/>
              <a:t>RegOnline</a:t>
            </a:r>
            <a:r>
              <a:rPr lang="en-US" dirty="0"/>
              <a:t> finance fees.</a:t>
            </a:r>
          </a:p>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Average Income per attendee</a:t>
            </a:r>
            <a:r>
              <a:rPr lang="en-US" baseline="0"/>
              <a:t>: $922.16 </a:t>
            </a:r>
            <a:r>
              <a:rPr lang="en-US" baseline="0" dirty="0"/>
              <a:t>($700/$900/$1100) discounted reg rate  - including commissions and rebates)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Note: we budget conservatively. The</a:t>
            </a:r>
            <a:r>
              <a:rPr lang="en-US" baseline="0" dirty="0"/>
              <a:t> intent is to keep the meeting fees lower, by budgeting a net zero over all the interims over 2-3 years. </a:t>
            </a:r>
          </a:p>
          <a:p>
            <a:r>
              <a:rPr lang="en-US" baseline="0" dirty="0"/>
              <a:t>March 19: V1 to V2:</a:t>
            </a:r>
            <a:br>
              <a:rPr lang="en-US" baseline="0" dirty="0"/>
            </a:br>
            <a:r>
              <a:rPr lang="en-US" baseline="0" dirty="0"/>
              <a:t>Changes on Income: There is a $1300 refund transaction that failed to process in January – one incorrect fee charged and 2 cancels.</a:t>
            </a:r>
          </a:p>
          <a:p>
            <a:r>
              <a:rPr lang="en-US" baseline="0" dirty="0"/>
              <a:t>Also corrected attendance and Cost per attendee</a:t>
            </a:r>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209009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baseline="0" dirty="0"/>
              <a:t>Note that the wire Transfer to MTG-Planners had an error of $35 short of requested wire payment.</a:t>
            </a:r>
          </a:p>
          <a:p>
            <a:r>
              <a:rPr lang="en-US" baseline="0" dirty="0"/>
              <a:t>The $35 is held in Deposit until the next MTG-Planner event, and we will pay the balance then.</a:t>
            </a:r>
            <a:br>
              <a:rPr lang="en-US" baseline="0" dirty="0"/>
            </a:br>
            <a:br>
              <a:rPr lang="en-US" baseline="0" dirty="0"/>
            </a:br>
            <a:r>
              <a:rPr lang="en-US" baseline="0" dirty="0"/>
              <a:t>Budget plan was for F&amp;B Minimum is 250 persons = $68,100</a:t>
            </a:r>
          </a:p>
          <a:p>
            <a:endParaRPr lang="en-US" baseline="0" dirty="0"/>
          </a:p>
          <a:p>
            <a:endParaRPr lang="en-US" baseline="0" dirty="0"/>
          </a:p>
        </p:txBody>
      </p:sp>
      <p:sp>
        <p:nvSpPr>
          <p:cNvPr id="4" name="Header Placeholder 3"/>
          <p:cNvSpPr>
            <a:spLocks noGrp="1"/>
          </p:cNvSpPr>
          <p:nvPr>
            <p:ph type="hd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EC-20/0065r0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Date Placeholder 4"/>
          <p:cNvSpPr>
            <a:spLocks noGrp="1"/>
          </p:cNvSpPr>
          <p:nvPr>
            <p:ph type="dt" idx="11"/>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Footer Placeholder 5"/>
          <p:cNvSpPr>
            <a:spLocks noGrp="1"/>
          </p:cNvSpPr>
          <p:nvPr>
            <p:ph type="ftr" idx="12"/>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idx="13"/>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7A478400-C302-40FF-A836-EC3AD3B263C9}"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73698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p>
        </p:txBody>
      </p:sp>
      <p:sp>
        <p:nvSpPr>
          <p:cNvPr id="4" name="Header Placeholder 3"/>
          <p:cNvSpPr>
            <a:spLocks noGrp="1"/>
          </p:cNvSpPr>
          <p:nvPr>
            <p:ph type="hdr"/>
          </p:nvPr>
        </p:nvSpPr>
        <p:spPr/>
        <p:txBody>
          <a:bodyPr/>
          <a:lstStyle/>
          <a:p>
            <a:r>
              <a:rPr lang="en-US"/>
              <a:t>doc.: IEEE 802 EC-20/0065r0</a:t>
            </a:r>
          </a:p>
        </p:txBody>
      </p:sp>
      <p:sp>
        <p:nvSpPr>
          <p:cNvPr id="5" name="Date Placeholder 4"/>
          <p:cNvSpPr>
            <a:spLocks noGrp="1"/>
          </p:cNvSpPr>
          <p:nvPr>
            <p:ph type="dt"/>
          </p:nvPr>
        </p:nvSpPr>
        <p:spPr/>
        <p:txBody>
          <a:bodyPr/>
          <a:lstStyle/>
          <a:p>
            <a:r>
              <a:rPr lang="en-US"/>
              <a:t>May 2020</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EC-20/0065r0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May 2020</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EC-20/0065r0</a:t>
            </a:r>
            <a:endParaRPr lang="en-US" dirty="0"/>
          </a:p>
        </p:txBody>
      </p:sp>
      <p:sp>
        <p:nvSpPr>
          <p:cNvPr id="5" name="Date Placeholder 4"/>
          <p:cNvSpPr>
            <a:spLocks noGrp="1"/>
          </p:cNvSpPr>
          <p:nvPr>
            <p:ph type="dt" idx="11"/>
          </p:nvPr>
        </p:nvSpPr>
        <p:spPr/>
        <p:txBody>
          <a:bodyPr/>
          <a:lstStyle/>
          <a:p>
            <a:pPr>
              <a:defRPr/>
            </a:pPr>
            <a:r>
              <a:rPr lang="en-US"/>
              <a:t>May 2020</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17</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EC-20/0065</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cc01.safelinks.protection.outlook.com/?url=http%3A%2F%2Flot.com%2F&amp;data=02%7C01%7CKuneckaAE%40state.gov%7C9fa78d20ae304921307308d7cb258b19%7C66cf50745afe48d1a691a12b2121f44b%7C0%7C0%7C637201234412835383&amp;sdata=IVXVsFWjPsFKxeDHhPiU8n%2F%2FmcDAJjP4Z3D9XaQ1FAA%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Wireless Treasurer Report May 2020 Warsaw - Cancelled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spid="_x0000_s1026" name="Document" r:id="rId4" imgW="8248712" imgH="2657440" progId="Word.Document.8">
                  <p:embed/>
                </p:oleObj>
              </mc:Choice>
              <mc:Fallback>
                <p:oleObj name="Document" r:id="rId4" imgW="8248712" imgH="2657440" progId="Word.Document.8">
                  <p:embed/>
                  <p:pic>
                    <p:nvPicPr>
                      <p:cNvPr id="3075" name="Object 3"/>
                      <p:cNvPicPr>
                        <a:picLocks noChangeAspect="1" noChangeArrowheads="1"/>
                      </p:cNvPicPr>
                      <p:nvPr/>
                    </p:nvPicPr>
                    <p:blipFill>
                      <a:blip r:embed="rId5"/>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92BA-B91C-4A24-9335-E2EA45A4C10E}"/>
              </a:ext>
            </a:extLst>
          </p:cNvPr>
          <p:cNvSpPr>
            <a:spLocks noGrp="1"/>
          </p:cNvSpPr>
          <p:nvPr>
            <p:ph type="title"/>
          </p:nvPr>
        </p:nvSpPr>
        <p:spPr/>
        <p:txBody>
          <a:bodyPr/>
          <a:lstStyle/>
          <a:p>
            <a:r>
              <a:rPr lang="en-US" dirty="0"/>
              <a:t>March EERT Response</a:t>
            </a:r>
          </a:p>
        </p:txBody>
      </p:sp>
      <p:sp>
        <p:nvSpPr>
          <p:cNvPr id="3" name="Content Placeholder 2">
            <a:extLst>
              <a:ext uri="{FF2B5EF4-FFF2-40B4-BE49-F238E27FC236}">
                <a16:creationId xmlns:a16="http://schemas.microsoft.com/office/drawing/2014/main" id="{12217127-01B9-451E-85EB-FD7DDF549DC5}"/>
              </a:ext>
            </a:extLst>
          </p:cNvPr>
          <p:cNvSpPr>
            <a:spLocks noGrp="1"/>
          </p:cNvSpPr>
          <p:nvPr>
            <p:ph idx="1"/>
          </p:nvPr>
        </p:nvSpPr>
        <p:spPr>
          <a:xfrm>
            <a:off x="609600" y="1981200"/>
            <a:ext cx="8001000" cy="4419600"/>
          </a:xfrm>
        </p:spPr>
        <p:txBody>
          <a:bodyPr/>
          <a:lstStyle/>
          <a:p>
            <a:r>
              <a:rPr lang="en-US" sz="1800" dirty="0"/>
              <a:t>Hiromi Hirayama, Commercial Attorney:</a:t>
            </a:r>
          </a:p>
          <a:p>
            <a:pPr lvl="1"/>
            <a:r>
              <a:rPr lang="en-US" sz="1800" dirty="0"/>
              <a:t>1. Termination: Based on the current situations, IEEE has reasonable grounds to invoke force majeure.  </a:t>
            </a:r>
          </a:p>
          <a:p>
            <a:pPr lvl="1"/>
            <a:r>
              <a:rPr lang="en-US" sz="1800" dirty="0"/>
              <a:t>2. Room Reduction: IEEE may reduce the room block up to 30% until April 16 2020.  Please note that Section 1.4 provides that "in no case shall the minimum Room Block commitment as stipulated in this Agreement be reduced or increased except in writing signed by the Group and the Hotel" and may require the Hotel's consent.</a:t>
            </a:r>
          </a:p>
          <a:p>
            <a:pPr lvl="1"/>
            <a:r>
              <a:rPr lang="en-US" sz="1800" dirty="0"/>
              <a:t>3. F&amp;B Reduction:  IEEE may reduce F&amp;B up to 5% until April 23 2020.</a:t>
            </a:r>
          </a:p>
          <a:p>
            <a:r>
              <a:rPr lang="en-US" sz="1800" dirty="0"/>
              <a:t>Marci </a:t>
            </a:r>
            <a:r>
              <a:rPr lang="en-US" sz="1800" dirty="0" err="1"/>
              <a:t>Semel</a:t>
            </a:r>
            <a:r>
              <a:rPr lang="en-US" sz="1800" dirty="0"/>
              <a:t> (MCE):</a:t>
            </a:r>
          </a:p>
          <a:p>
            <a:pPr lvl="1"/>
            <a:r>
              <a:rPr lang="en-US" sz="1400" dirty="0"/>
              <a:t>Should you decided to use FM and still postpone or rebook a meeting, then it would be a</a:t>
            </a:r>
          </a:p>
          <a:p>
            <a:pPr lvl="1"/>
            <a:r>
              <a:rPr lang="en-US" sz="1400" dirty="0"/>
              <a:t>negotiation with the hotel.  The best option is Wave cancellation fees, move any deposits to new dates and book anther year with the same rates, terms, and obligations. </a:t>
            </a:r>
          </a:p>
          <a:p>
            <a:pPr lvl="1"/>
            <a:r>
              <a:rPr lang="en-US" sz="1400" dirty="0"/>
              <a:t>Let me know if you have any questions</a:t>
            </a:r>
          </a:p>
          <a:p>
            <a:br>
              <a:rPr lang="en-US" sz="1800" dirty="0"/>
            </a:br>
            <a:endParaRPr lang="en-US" sz="1800" dirty="0"/>
          </a:p>
          <a:p>
            <a:endParaRPr lang="en-US" sz="1800" dirty="0"/>
          </a:p>
        </p:txBody>
      </p:sp>
      <p:sp>
        <p:nvSpPr>
          <p:cNvPr id="4" name="Slide Number Placeholder 3">
            <a:extLst>
              <a:ext uri="{FF2B5EF4-FFF2-40B4-BE49-F238E27FC236}">
                <a16:creationId xmlns:a16="http://schemas.microsoft.com/office/drawing/2014/main" id="{7AB38030-DB0D-467B-8ACF-6798FA74512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DF369B4-C973-4F28-B263-469959569A55}"/>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FC5F1AF0-EAA7-40B8-B1BD-C42C6FF6217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27118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67543-DBED-45B5-904B-6129A8DE045C}"/>
              </a:ext>
            </a:extLst>
          </p:cNvPr>
          <p:cNvSpPr>
            <a:spLocks noGrp="1"/>
          </p:cNvSpPr>
          <p:nvPr>
            <p:ph type="title"/>
          </p:nvPr>
        </p:nvSpPr>
        <p:spPr>
          <a:xfrm>
            <a:off x="685800" y="685801"/>
            <a:ext cx="7770813" cy="457200"/>
          </a:xfrm>
        </p:spPr>
        <p:txBody>
          <a:bodyPr/>
          <a:lstStyle/>
          <a:p>
            <a:r>
              <a:rPr lang="en-US" sz="2400" dirty="0"/>
              <a:t>March 18 - Motions to Cancel/Postpone 2020 May Interim</a:t>
            </a:r>
          </a:p>
        </p:txBody>
      </p:sp>
      <p:sp>
        <p:nvSpPr>
          <p:cNvPr id="3" name="Content Placeholder 2">
            <a:extLst>
              <a:ext uri="{FF2B5EF4-FFF2-40B4-BE49-F238E27FC236}">
                <a16:creationId xmlns:a16="http://schemas.microsoft.com/office/drawing/2014/main" id="{98A6A6A3-B938-4363-98DB-580CF74F98EF}"/>
              </a:ext>
            </a:extLst>
          </p:cNvPr>
          <p:cNvSpPr>
            <a:spLocks noGrp="1"/>
          </p:cNvSpPr>
          <p:nvPr>
            <p:ph idx="1"/>
          </p:nvPr>
        </p:nvSpPr>
        <p:spPr>
          <a:xfrm>
            <a:off x="723899" y="1250952"/>
            <a:ext cx="7770813" cy="5073648"/>
          </a:xfrm>
        </p:spPr>
        <p:txBody>
          <a:bodyPr/>
          <a:lstStyle/>
          <a:p>
            <a:r>
              <a:rPr lang="en-US" sz="2000" dirty="0"/>
              <a:t>1. Move to Cancel the 2020 May IEEE 802 Wireless Interim in Warsaw, Poland.</a:t>
            </a:r>
          </a:p>
          <a:p>
            <a:r>
              <a:rPr lang="en-US" sz="2000" dirty="0"/>
              <a:t>Moved: Jon Rosdahl   2</a:t>
            </a:r>
            <a:r>
              <a:rPr lang="en-US" sz="2000" baseline="30000" dirty="0"/>
              <a:t>nd</a:t>
            </a:r>
            <a:r>
              <a:rPr lang="en-US" sz="2000" dirty="0"/>
              <a:t>: Rick Alfvin</a:t>
            </a:r>
          </a:p>
          <a:p>
            <a:endParaRPr lang="en-US" sz="2000" dirty="0"/>
          </a:p>
          <a:p>
            <a:r>
              <a:rPr lang="en-US" sz="2000" dirty="0"/>
              <a:t>2. Move to Direct Bob </a:t>
            </a:r>
            <a:r>
              <a:rPr lang="en-US" sz="2000" dirty="0" err="1"/>
              <a:t>Heile</a:t>
            </a:r>
            <a:r>
              <a:rPr lang="en-US" sz="2000" dirty="0"/>
              <a:t>, IEEE 802 Wireless Chair, to negotiate with the Marriott Warsaw to minimize our potential fees for canceling/postponing the 2020 May 802 Wireless Meeting in Warsaw.</a:t>
            </a:r>
            <a:br>
              <a:rPr lang="en-US" sz="2000" dirty="0"/>
            </a:br>
            <a:r>
              <a:rPr lang="en-US" sz="2000" dirty="0"/>
              <a:t>The potential Date is May 2022 with basically the same Terms and Condition.</a:t>
            </a:r>
          </a:p>
          <a:p>
            <a:r>
              <a:rPr lang="en-US" sz="2000" dirty="0"/>
              <a:t>Moved: Jon Rosdahl    2</a:t>
            </a:r>
            <a:r>
              <a:rPr lang="en-US" sz="2000" baseline="30000" dirty="0"/>
              <a:t>nd</a:t>
            </a:r>
            <a:r>
              <a:rPr lang="en-US" sz="2000" dirty="0"/>
              <a:t>: Rick Alfvin</a:t>
            </a:r>
          </a:p>
          <a:p>
            <a:endParaRPr lang="en-US" sz="2000" dirty="0"/>
          </a:p>
          <a:p>
            <a:r>
              <a:rPr lang="en-US" sz="2000" dirty="0"/>
              <a:t>Motions passed – Bob sent to negotiate</a:t>
            </a:r>
          </a:p>
          <a:p>
            <a:endParaRPr lang="en-US" dirty="0"/>
          </a:p>
        </p:txBody>
      </p:sp>
      <p:sp>
        <p:nvSpPr>
          <p:cNvPr id="4" name="Slide Number Placeholder 3">
            <a:extLst>
              <a:ext uri="{FF2B5EF4-FFF2-40B4-BE49-F238E27FC236}">
                <a16:creationId xmlns:a16="http://schemas.microsoft.com/office/drawing/2014/main" id="{ECB299AD-3AB5-4568-887C-3476FFA42CE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935309F-38A7-4BCB-98AB-F2050C6AF05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1218ED58-846E-4055-BC86-E6BD7118003D}"/>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712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70C6-D047-4288-A8EE-91245468B750}"/>
              </a:ext>
            </a:extLst>
          </p:cNvPr>
          <p:cNvSpPr>
            <a:spLocks noGrp="1"/>
          </p:cNvSpPr>
          <p:nvPr>
            <p:ph type="title"/>
          </p:nvPr>
        </p:nvSpPr>
        <p:spPr/>
        <p:txBody>
          <a:bodyPr/>
          <a:lstStyle/>
          <a:p>
            <a:r>
              <a:rPr lang="en-US" dirty="0"/>
              <a:t>Current State – April 2020</a:t>
            </a:r>
          </a:p>
        </p:txBody>
      </p:sp>
      <p:sp>
        <p:nvSpPr>
          <p:cNvPr id="3" name="Content Placeholder 2">
            <a:extLst>
              <a:ext uri="{FF2B5EF4-FFF2-40B4-BE49-F238E27FC236}">
                <a16:creationId xmlns:a16="http://schemas.microsoft.com/office/drawing/2014/main" id="{303C6FBD-055D-4C55-9614-8B1156C76404}"/>
              </a:ext>
            </a:extLst>
          </p:cNvPr>
          <p:cNvSpPr>
            <a:spLocks noGrp="1"/>
          </p:cNvSpPr>
          <p:nvPr>
            <p:ph idx="1"/>
          </p:nvPr>
        </p:nvSpPr>
        <p:spPr/>
        <p:txBody>
          <a:bodyPr/>
          <a:lstStyle/>
          <a:p>
            <a:r>
              <a:rPr lang="en-US" dirty="0"/>
              <a:t>Hotel has been Rescheduled for 2022 May:</a:t>
            </a:r>
          </a:p>
          <a:p>
            <a:r>
              <a:rPr lang="en-US" dirty="0"/>
              <a:t>	Deposits made are transferable</a:t>
            </a:r>
          </a:p>
          <a:p>
            <a:r>
              <a:rPr lang="en-US" dirty="0"/>
              <a:t>Vendors were able to cancel and rescheduled for 2022.</a:t>
            </a:r>
          </a:p>
          <a:p>
            <a:r>
              <a:rPr lang="en-US" dirty="0"/>
              <a:t>Minimal Costs incurred for May 2020.</a:t>
            </a:r>
          </a:p>
          <a:p>
            <a:pPr lvl="1"/>
            <a:r>
              <a:rPr lang="en-US" dirty="0"/>
              <a:t>$6785.00 total costs for Cancelled Meeting.</a:t>
            </a:r>
          </a:p>
          <a:p>
            <a:endParaRPr lang="en-US" dirty="0"/>
          </a:p>
          <a:p>
            <a:endParaRPr lang="en-US" dirty="0"/>
          </a:p>
        </p:txBody>
      </p:sp>
      <p:sp>
        <p:nvSpPr>
          <p:cNvPr id="4" name="Slide Number Placeholder 3">
            <a:extLst>
              <a:ext uri="{FF2B5EF4-FFF2-40B4-BE49-F238E27FC236}">
                <a16:creationId xmlns:a16="http://schemas.microsoft.com/office/drawing/2014/main" id="{63B6C101-C5AC-43F1-B208-3B102A190D5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C9950CB-ACF2-49FE-BB43-38F39297968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862592C-CE13-4792-B6B9-B1827A2BDFE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548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Warsaw, Poland May 2020 Budget Report</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E6969283-78ED-4F71-B854-48055E18A2DC}"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8" charset="0"/>
                <a:ea typeface="Arial Unicode MS" pitchFamily="34" charset="-128"/>
                <a:cs typeface="Arial Unicode MS" pitchFamily="34" charset="-128"/>
              </a:rPr>
              <a:t>May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graphicFrame>
        <p:nvGraphicFramePr>
          <p:cNvPr id="10" name="Table 9">
            <a:extLst>
              <a:ext uri="{FF2B5EF4-FFF2-40B4-BE49-F238E27FC236}">
                <a16:creationId xmlns:a16="http://schemas.microsoft.com/office/drawing/2014/main" id="{3BEB3C1E-B494-491B-B8C9-91883EA05B21}"/>
              </a:ext>
            </a:extLst>
          </p:cNvPr>
          <p:cNvGraphicFramePr>
            <a:graphicFrameLocks noGrp="1"/>
          </p:cNvGraphicFramePr>
          <p:nvPr>
            <p:extLst>
              <p:ext uri="{D42A27DB-BD31-4B8C-83A1-F6EECF244321}">
                <p14:modId xmlns:p14="http://schemas.microsoft.com/office/powerpoint/2010/main" val="3581155634"/>
              </p:ext>
            </p:extLst>
          </p:nvPr>
        </p:nvGraphicFramePr>
        <p:xfrm>
          <a:off x="685800" y="1218026"/>
          <a:ext cx="7848601" cy="5106581"/>
        </p:xfrm>
        <a:graphic>
          <a:graphicData uri="http://schemas.openxmlformats.org/drawingml/2006/table">
            <a:tbl>
              <a:tblPr/>
              <a:tblGrid>
                <a:gridCol w="475881">
                  <a:extLst>
                    <a:ext uri="{9D8B030D-6E8A-4147-A177-3AD203B41FA5}">
                      <a16:colId xmlns:a16="http://schemas.microsoft.com/office/drawing/2014/main" val="3444853849"/>
                    </a:ext>
                  </a:extLst>
                </a:gridCol>
                <a:gridCol w="1158670">
                  <a:extLst>
                    <a:ext uri="{9D8B030D-6E8A-4147-A177-3AD203B41FA5}">
                      <a16:colId xmlns:a16="http://schemas.microsoft.com/office/drawing/2014/main" val="1064700289"/>
                    </a:ext>
                  </a:extLst>
                </a:gridCol>
                <a:gridCol w="1717313">
                  <a:extLst>
                    <a:ext uri="{9D8B030D-6E8A-4147-A177-3AD203B41FA5}">
                      <a16:colId xmlns:a16="http://schemas.microsoft.com/office/drawing/2014/main" val="2347353682"/>
                    </a:ext>
                  </a:extLst>
                </a:gridCol>
                <a:gridCol w="1517303">
                  <a:extLst>
                    <a:ext uri="{9D8B030D-6E8A-4147-A177-3AD203B41FA5}">
                      <a16:colId xmlns:a16="http://schemas.microsoft.com/office/drawing/2014/main" val="3419782135"/>
                    </a:ext>
                  </a:extLst>
                </a:gridCol>
                <a:gridCol w="1489717">
                  <a:extLst>
                    <a:ext uri="{9D8B030D-6E8A-4147-A177-3AD203B41FA5}">
                      <a16:colId xmlns:a16="http://schemas.microsoft.com/office/drawing/2014/main" val="2533014888"/>
                    </a:ext>
                  </a:extLst>
                </a:gridCol>
                <a:gridCol w="1489717">
                  <a:extLst>
                    <a:ext uri="{9D8B030D-6E8A-4147-A177-3AD203B41FA5}">
                      <a16:colId xmlns:a16="http://schemas.microsoft.com/office/drawing/2014/main" val="508738628"/>
                    </a:ext>
                  </a:extLst>
                </a:gridCol>
              </a:tblGrid>
              <a:tr h="315671">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600" b="0" i="0" u="none" strike="noStrike">
                          <a:effectLst/>
                          <a:latin typeface="Arial" panose="020B0604020202020204" pitchFamily="34" charset="0"/>
                        </a:rPr>
                        <a:t>March-200</a:t>
                      </a:r>
                    </a:p>
                  </a:txBody>
                  <a:tcPr marL="9525" marR="9525" marT="9525" marB="0" anchor="b">
                    <a:lnL>
                      <a:noFill/>
                    </a:lnL>
                    <a:lnR>
                      <a:noFill/>
                    </a:lnR>
                    <a:lnT>
                      <a:noFill/>
                    </a:lnT>
                    <a:lnB>
                      <a:noFill/>
                    </a:lnB>
                  </a:tcPr>
                </a:tc>
                <a:tc>
                  <a:txBody>
                    <a:bodyPr/>
                    <a:lstStyle/>
                    <a:p>
                      <a:pPr algn="ctr" fontAlgn="b"/>
                      <a:r>
                        <a:rPr lang="en-US" sz="1600" b="0" i="0" u="none" strike="noStrike">
                          <a:effectLst/>
                          <a:latin typeface="Arial" panose="020B0604020202020204" pitchFamily="34" charset="0"/>
                        </a:rPr>
                        <a:t>March-300</a:t>
                      </a:r>
                    </a:p>
                  </a:txBody>
                  <a:tcPr marL="9525" marR="9525" marT="9525" marB="0" anchor="b">
                    <a:lnL>
                      <a:noFill/>
                    </a:lnL>
                    <a:lnR>
                      <a:noFill/>
                    </a:lnR>
                    <a:lnT>
                      <a:noFill/>
                    </a:lnT>
                    <a:lnB>
                      <a:noFill/>
                    </a:lnB>
                  </a:tcPr>
                </a:tc>
                <a:tc>
                  <a:txBody>
                    <a:bodyPr/>
                    <a:lstStyle/>
                    <a:p>
                      <a:pPr algn="ctr" fontAlgn="b"/>
                      <a:r>
                        <a:rPr lang="en-US" sz="1600" b="0" i="0" u="none" strike="noStrike">
                          <a:effectLst/>
                          <a:latin typeface="Arial" panose="020B0604020202020204" pitchFamily="34" charset="0"/>
                        </a:rPr>
                        <a:t>30-Apr</a:t>
                      </a:r>
                    </a:p>
                  </a:txBody>
                  <a:tcPr marL="9525" marR="9525" marT="9525" marB="0" anchor="b">
                    <a:lnL>
                      <a:noFill/>
                    </a:lnL>
                    <a:lnR>
                      <a:noFill/>
                    </a:lnR>
                    <a:lnT>
                      <a:noFill/>
                    </a:lnT>
                    <a:lnB>
                      <a:noFill/>
                    </a:lnB>
                  </a:tcPr>
                </a:tc>
                <a:extLst>
                  <a:ext uri="{0D108BD9-81ED-4DB2-BD59-A6C34878D82A}">
                    <a16:rowId xmlns:a16="http://schemas.microsoft.com/office/drawing/2014/main" val="573975827"/>
                  </a:ext>
                </a:extLst>
              </a:tr>
              <a:tr h="261396">
                <a:tc gridSpan="2">
                  <a:txBody>
                    <a:bodyPr/>
                    <a:lstStyle/>
                    <a:p>
                      <a:pPr algn="l" fontAlgn="b"/>
                      <a:r>
                        <a:rPr lang="en-US" sz="1600" b="0" i="0" u="none" strike="noStrike">
                          <a:effectLst/>
                          <a:latin typeface="Arial" panose="020B0604020202020204" pitchFamily="34" charset="0"/>
                        </a:rPr>
                        <a:t>Income</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1600" b="0" i="0" u="none" strike="noStrike">
                          <a:effectLst/>
                          <a:latin typeface="Arial" panose="020B0604020202020204" pitchFamily="34" charset="0"/>
                        </a:rPr>
                        <a:t>Draft Budget</a:t>
                      </a:r>
                    </a:p>
                  </a:txBody>
                  <a:tcPr marL="9525" marR="9525" marT="9525" marB="0" anchor="b">
                    <a:lnL>
                      <a:noFill/>
                    </a:lnL>
                    <a:lnR>
                      <a:noFill/>
                    </a:lnR>
                    <a:lnT>
                      <a:noFill/>
                    </a:lnT>
                    <a:lnB>
                      <a:noFill/>
                    </a:lnB>
                  </a:tcPr>
                </a:tc>
                <a:tc>
                  <a:txBody>
                    <a:bodyPr/>
                    <a:lstStyle/>
                    <a:p>
                      <a:pPr algn="ctr" fontAlgn="b"/>
                      <a:r>
                        <a:rPr lang="en-US" sz="1600" b="0" i="0" u="none" strike="noStrike" dirty="0">
                          <a:effectLst/>
                          <a:latin typeface="Arial" panose="020B0604020202020204" pitchFamily="34" charset="0"/>
                        </a:rPr>
                        <a:t>Draft Budget</a:t>
                      </a:r>
                    </a:p>
                  </a:txBody>
                  <a:tcPr marL="9525" marR="9525" marT="9525" marB="0" anchor="b">
                    <a:lnL>
                      <a:noFill/>
                    </a:lnL>
                    <a:lnR>
                      <a:noFill/>
                    </a:lnR>
                    <a:lnT>
                      <a:noFill/>
                    </a:lnT>
                    <a:lnB>
                      <a:noFill/>
                    </a:lnB>
                  </a:tcPr>
                </a:tc>
                <a:tc>
                  <a:txBody>
                    <a:bodyPr/>
                    <a:lstStyle/>
                    <a:p>
                      <a:pPr algn="ctr" fontAlgn="b"/>
                      <a:r>
                        <a:rPr lang="en-US" sz="1600" b="0" i="0" u="none" strike="noStrike">
                          <a:effectLst/>
                          <a:latin typeface="Arial" panose="020B0604020202020204" pitchFamily="34" charset="0"/>
                        </a:rPr>
                        <a:t>     Final Actual </a:t>
                      </a:r>
                    </a:p>
                  </a:txBody>
                  <a:tcPr marL="9525" marR="9525" marT="9525" marB="0" anchor="b">
                    <a:lnL>
                      <a:noFill/>
                    </a:lnL>
                    <a:lnR>
                      <a:noFill/>
                    </a:lnR>
                    <a:lnT>
                      <a:noFill/>
                    </a:lnT>
                    <a:lnB>
                      <a:noFill/>
                    </a:lnB>
                  </a:tcPr>
                </a:tc>
                <a:extLst>
                  <a:ext uri="{0D108BD9-81ED-4DB2-BD59-A6C34878D82A}">
                    <a16:rowId xmlns:a16="http://schemas.microsoft.com/office/drawing/2014/main" val="967285925"/>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2.11 - Registrations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dirty="0">
                          <a:effectLst/>
                          <a:latin typeface="Arial" panose="020B0604020202020204" pitchFamily="34" charset="0"/>
                        </a:rPr>
                        <a:t>$179,500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$290,500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1288226278"/>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2.12 - Hotel Commissions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$18,000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$18,000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1474129546"/>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Total – Income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$197,500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$308,500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2713446833"/>
                  </a:ext>
                </a:extLst>
              </a:tr>
              <a:tr h="266442">
                <a:tc gridSpan="2">
                  <a:txBody>
                    <a:bodyPr/>
                    <a:lstStyle/>
                    <a:p>
                      <a:pPr algn="l" fontAlgn="b"/>
                      <a:r>
                        <a:rPr lang="en-US" sz="1600" b="0" i="0" u="none" strike="noStrike">
                          <a:effectLst/>
                          <a:latin typeface="Arial" panose="020B0604020202020204" pitchFamily="34" charset="0"/>
                        </a:rPr>
                        <a:t>Expense</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endParaRPr lang="en-US" sz="1600" b="0" i="0" u="none" strike="noStrike" dirty="0">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endParaRPr lang="en-US" sz="16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506928041"/>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4.111 - Deposit</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$59,800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$59,800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-35.00</a:t>
                      </a:r>
                    </a:p>
                  </a:txBody>
                  <a:tcPr marL="9525" marR="9525" marT="9525" marB="0" anchor="b">
                    <a:lnL>
                      <a:noFill/>
                    </a:lnL>
                    <a:lnR>
                      <a:noFill/>
                    </a:lnR>
                    <a:lnT>
                      <a:noFill/>
                    </a:lnT>
                    <a:lnB>
                      <a:noFill/>
                    </a:lnB>
                  </a:tcPr>
                </a:tc>
                <a:extLst>
                  <a:ext uri="{0D108BD9-81ED-4DB2-BD59-A6C34878D82A}">
                    <a16:rowId xmlns:a16="http://schemas.microsoft.com/office/drawing/2014/main" val="4057417867"/>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4.113 – Venue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$59,800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$59,800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1451740267"/>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4.12 - Financial Fees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$9,315 </a:t>
                      </a:r>
                    </a:p>
                  </a:txBody>
                  <a:tcPr marL="9525" marR="9525" marT="9525" marB="0" anchor="b">
                    <a:lnL>
                      <a:noFill/>
                    </a:lnL>
                    <a:lnR>
                      <a:noFill/>
                    </a:lnR>
                    <a:lnT>
                      <a:noFill/>
                    </a:lnT>
                    <a:lnB>
                      <a:noFill/>
                    </a:lnB>
                  </a:tcPr>
                </a:tc>
                <a:tc>
                  <a:txBody>
                    <a:bodyPr/>
                    <a:lstStyle/>
                    <a:p>
                      <a:pPr algn="r" fontAlgn="b"/>
                      <a:r>
                        <a:rPr lang="en-US" sz="1600" b="0" i="0" u="none" strike="noStrike">
                          <a:effectLst/>
                          <a:latin typeface="Arial" panose="020B0604020202020204" pitchFamily="34" charset="0"/>
                        </a:rPr>
                        <a:t>$9,315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3157727803"/>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4.13 – Meeting Planner</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$33,560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$40,760 </a:t>
                      </a:r>
                    </a:p>
                  </a:txBody>
                  <a:tcPr marL="9525" marR="9525" marT="9525" marB="0" anchor="b">
                    <a:lnL>
                      <a:noFill/>
                    </a:lnL>
                    <a:lnR>
                      <a:noFill/>
                    </a:lnR>
                    <a:lnT>
                      <a:noFill/>
                    </a:lnT>
                    <a:lnB>
                      <a:noFill/>
                    </a:lnB>
                  </a:tcPr>
                </a:tc>
                <a:tc>
                  <a:txBody>
                    <a:bodyPr/>
                    <a:lstStyle/>
                    <a:p>
                      <a:pPr algn="r" fontAlgn="b"/>
                      <a:r>
                        <a:rPr lang="en-US" sz="1600" b="0" i="0" u="none" strike="noStrike">
                          <a:effectLst/>
                          <a:latin typeface="Arial" panose="020B0604020202020204" pitchFamily="34" charset="0"/>
                        </a:rPr>
                        <a:t>6,785.00</a:t>
                      </a:r>
                    </a:p>
                  </a:txBody>
                  <a:tcPr marL="9525" marR="9525" marT="9525" marB="0" anchor="b">
                    <a:lnL>
                      <a:noFill/>
                    </a:lnL>
                    <a:lnR>
                      <a:noFill/>
                    </a:lnR>
                    <a:lnT>
                      <a:noFill/>
                    </a:lnT>
                    <a:lnB>
                      <a:noFill/>
                    </a:lnB>
                  </a:tcPr>
                </a:tc>
                <a:extLst>
                  <a:ext uri="{0D108BD9-81ED-4DB2-BD59-A6C34878D82A}">
                    <a16:rowId xmlns:a16="http://schemas.microsoft.com/office/drawing/2014/main" val="3345653787"/>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4.14 - Food &amp; Beverage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$68,100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$81,300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4099893560"/>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4.15 - Network Services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$38,000 </a:t>
                      </a:r>
                    </a:p>
                  </a:txBody>
                  <a:tcPr marL="9525" marR="9525" marT="9525" marB="0" anchor="b">
                    <a:lnL>
                      <a:noFill/>
                    </a:lnL>
                    <a:lnR>
                      <a:noFill/>
                    </a:lnR>
                    <a:lnT>
                      <a:noFill/>
                    </a:lnT>
                    <a:lnB>
                      <a:noFill/>
                    </a:lnB>
                  </a:tcPr>
                </a:tc>
                <a:tc>
                  <a:txBody>
                    <a:bodyPr/>
                    <a:lstStyle/>
                    <a:p>
                      <a:pPr algn="r" fontAlgn="b"/>
                      <a:r>
                        <a:rPr lang="en-US" sz="1600" b="0" i="0" u="none" strike="noStrike">
                          <a:effectLst/>
                          <a:latin typeface="Arial" panose="020B0604020202020204" pitchFamily="34" charset="0"/>
                        </a:rPr>
                        <a:t>$38,000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2636057870"/>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4.16 - Social</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$20,000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$30,000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959982557"/>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4.17 - Shipping</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$6,000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$6,000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3965392516"/>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4.18 - Misc Expense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$7,600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$8,650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3218654752"/>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Total - Expense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$242,375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273,825</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$6,750.00 </a:t>
                      </a:r>
                    </a:p>
                  </a:txBody>
                  <a:tcPr marL="9525" marR="9525" marT="9525" marB="0" anchor="b">
                    <a:lnL>
                      <a:noFill/>
                    </a:lnL>
                    <a:lnR>
                      <a:noFill/>
                    </a:lnR>
                    <a:lnT>
                      <a:noFill/>
                    </a:lnT>
                    <a:lnB>
                      <a:noFill/>
                    </a:lnB>
                  </a:tcPr>
                </a:tc>
                <a:extLst>
                  <a:ext uri="{0D108BD9-81ED-4DB2-BD59-A6C34878D82A}">
                    <a16:rowId xmlns:a16="http://schemas.microsoft.com/office/drawing/2014/main" val="2986033489"/>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Net Ordinary Income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($44,875)</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$34,675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($6,750.00)</a:t>
                      </a:r>
                    </a:p>
                  </a:txBody>
                  <a:tcPr marL="9525" marR="9525" marT="9525" marB="0" anchor="b">
                    <a:lnL>
                      <a:noFill/>
                    </a:lnL>
                    <a:lnR>
                      <a:noFill/>
                    </a:lnR>
                    <a:lnT>
                      <a:noFill/>
                    </a:lnT>
                    <a:lnB>
                      <a:noFill/>
                    </a:lnB>
                  </a:tcPr>
                </a:tc>
                <a:extLst>
                  <a:ext uri="{0D108BD9-81ED-4DB2-BD59-A6C34878D82A}">
                    <a16:rowId xmlns:a16="http://schemas.microsoft.com/office/drawing/2014/main" val="866111887"/>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Total Attendees</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200</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300</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0</a:t>
                      </a:r>
                    </a:p>
                  </a:txBody>
                  <a:tcPr marL="9525" marR="9525" marT="9525" marB="0" anchor="b">
                    <a:lnL>
                      <a:noFill/>
                    </a:lnL>
                    <a:lnR>
                      <a:noFill/>
                    </a:lnR>
                    <a:lnT>
                      <a:noFill/>
                    </a:lnT>
                    <a:lnB>
                      <a:noFill/>
                    </a:lnB>
                  </a:tcPr>
                </a:tc>
                <a:extLst>
                  <a:ext uri="{0D108BD9-81ED-4DB2-BD59-A6C34878D82A}">
                    <a16:rowId xmlns:a16="http://schemas.microsoft.com/office/drawing/2014/main" val="825900203"/>
                  </a:ext>
                </a:extLst>
              </a:tr>
              <a:tr h="266442">
                <a:tc>
                  <a:txBody>
                    <a:bodyPr/>
                    <a:lstStyle/>
                    <a:p>
                      <a:pPr algn="l" fontAlgn="b"/>
                      <a:endParaRPr lang="en-US" sz="16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600" b="0" i="0" u="none" strike="noStrike">
                          <a:effectLst/>
                          <a:latin typeface="Arial" panose="020B0604020202020204" pitchFamily="34" charset="0"/>
                        </a:rPr>
                        <a:t>Cost per attendee</a:t>
                      </a:r>
                    </a:p>
                  </a:txBody>
                  <a:tcPr marL="9525" marR="9525" marT="9525" marB="0" anchor="b">
                    <a:lnL>
                      <a:noFill/>
                    </a:lnL>
                    <a:lnR>
                      <a:noFill/>
                    </a:lnR>
                    <a:lnT>
                      <a:noFill/>
                    </a:lnT>
                    <a:lnB>
                      <a:noFill/>
                    </a:lnB>
                  </a:tcPr>
                </a:tc>
                <a:tc hMerge="1">
                  <a:txBody>
                    <a:bodyPr/>
                    <a:lstStyle/>
                    <a:p>
                      <a:endParaRPr lang="en-US"/>
                    </a:p>
                  </a:txBody>
                  <a:tcPr/>
                </a:tc>
                <a:tc>
                  <a:txBody>
                    <a:bodyPr/>
                    <a:lstStyle/>
                    <a:p>
                      <a:pPr algn="r" fontAlgn="b"/>
                      <a:r>
                        <a:rPr lang="en-US" sz="1600" b="0" i="0" u="none" strike="noStrike">
                          <a:effectLst/>
                          <a:latin typeface="Arial" panose="020B0604020202020204" pitchFamily="34" charset="0"/>
                        </a:rPr>
                        <a:t>$1,211.88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$912.75 </a:t>
                      </a:r>
                    </a:p>
                  </a:txBody>
                  <a:tcPr marL="9525" marR="9525" marT="9525" marB="0" anchor="b">
                    <a:lnL>
                      <a:noFill/>
                    </a:lnL>
                    <a:lnR>
                      <a:noFill/>
                    </a:lnR>
                    <a:lnT>
                      <a:noFill/>
                    </a:lnT>
                    <a:lnB>
                      <a:noFill/>
                    </a:lnB>
                  </a:tcPr>
                </a:tc>
                <a:tc>
                  <a:txBody>
                    <a:bodyPr/>
                    <a:lstStyle/>
                    <a:p>
                      <a:pPr algn="r" fontAlgn="b"/>
                      <a:r>
                        <a:rPr lang="en-US" sz="1600" b="0" i="0" u="none" strike="noStrike" dirty="0">
                          <a:effectLst/>
                          <a:latin typeface="Arial" panose="020B0604020202020204" pitchFamily="34" charset="0"/>
                        </a:rPr>
                        <a:t>Cancelled Mtg</a:t>
                      </a:r>
                    </a:p>
                  </a:txBody>
                  <a:tcPr marL="9525" marR="9525" marT="9525" marB="0" anchor="b">
                    <a:lnL>
                      <a:noFill/>
                    </a:lnL>
                    <a:lnR>
                      <a:noFill/>
                    </a:lnR>
                    <a:lnT>
                      <a:noFill/>
                    </a:lnT>
                    <a:lnB>
                      <a:noFill/>
                    </a:lnB>
                  </a:tcPr>
                </a:tc>
                <a:extLst>
                  <a:ext uri="{0D108BD9-81ED-4DB2-BD59-A6C34878D82A}">
                    <a16:rowId xmlns:a16="http://schemas.microsoft.com/office/drawing/2014/main" val="3675263458"/>
                  </a:ext>
                </a:extLst>
              </a:tr>
            </a:tbl>
          </a:graphicData>
        </a:graphic>
      </p:graphicFrame>
    </p:spTree>
    <p:extLst>
      <p:ext uri="{BB962C8B-B14F-4D97-AF65-F5344CB8AC3E}">
        <p14:creationId xmlns:p14="http://schemas.microsoft.com/office/powerpoint/2010/main" val="2928584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May 2020</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graphicFrame>
        <p:nvGraphicFramePr>
          <p:cNvPr id="8" name="Table 7">
            <a:extLst>
              <a:ext uri="{FF2B5EF4-FFF2-40B4-BE49-F238E27FC236}">
                <a16:creationId xmlns:a16="http://schemas.microsoft.com/office/drawing/2014/main" id="{E9D5AB97-3C7A-4B37-A966-64C27DBBEBD6}"/>
              </a:ext>
            </a:extLst>
          </p:cNvPr>
          <p:cNvGraphicFramePr>
            <a:graphicFrameLocks noGrp="1"/>
          </p:cNvGraphicFramePr>
          <p:nvPr>
            <p:extLst>
              <p:ext uri="{D42A27DB-BD31-4B8C-83A1-F6EECF244321}">
                <p14:modId xmlns:p14="http://schemas.microsoft.com/office/powerpoint/2010/main" val="547380883"/>
              </p:ext>
            </p:extLst>
          </p:nvPr>
        </p:nvGraphicFramePr>
        <p:xfrm>
          <a:off x="696522" y="598725"/>
          <a:ext cx="7750956" cy="5876694"/>
        </p:xfrm>
        <a:graphic>
          <a:graphicData uri="http://schemas.openxmlformats.org/drawingml/2006/table">
            <a:tbl>
              <a:tblPr/>
              <a:tblGrid>
                <a:gridCol w="2664018">
                  <a:extLst>
                    <a:ext uri="{9D8B030D-6E8A-4147-A177-3AD203B41FA5}">
                      <a16:colId xmlns:a16="http://schemas.microsoft.com/office/drawing/2014/main" val="888294169"/>
                    </a:ext>
                  </a:extLst>
                </a:gridCol>
                <a:gridCol w="880845">
                  <a:extLst>
                    <a:ext uri="{9D8B030D-6E8A-4147-A177-3AD203B41FA5}">
                      <a16:colId xmlns:a16="http://schemas.microsoft.com/office/drawing/2014/main" val="1042369211"/>
                    </a:ext>
                  </a:extLst>
                </a:gridCol>
                <a:gridCol w="1081362">
                  <a:extLst>
                    <a:ext uri="{9D8B030D-6E8A-4147-A177-3AD203B41FA5}">
                      <a16:colId xmlns:a16="http://schemas.microsoft.com/office/drawing/2014/main" val="1572998749"/>
                    </a:ext>
                  </a:extLst>
                </a:gridCol>
                <a:gridCol w="945297">
                  <a:extLst>
                    <a:ext uri="{9D8B030D-6E8A-4147-A177-3AD203B41FA5}">
                      <a16:colId xmlns:a16="http://schemas.microsoft.com/office/drawing/2014/main" val="1202671392"/>
                    </a:ext>
                  </a:extLst>
                </a:gridCol>
                <a:gridCol w="1081362">
                  <a:extLst>
                    <a:ext uri="{9D8B030D-6E8A-4147-A177-3AD203B41FA5}">
                      <a16:colId xmlns:a16="http://schemas.microsoft.com/office/drawing/2014/main" val="1404413687"/>
                    </a:ext>
                  </a:extLst>
                </a:gridCol>
                <a:gridCol w="1098072">
                  <a:extLst>
                    <a:ext uri="{9D8B030D-6E8A-4147-A177-3AD203B41FA5}">
                      <a16:colId xmlns:a16="http://schemas.microsoft.com/office/drawing/2014/main" val="3396474307"/>
                    </a:ext>
                  </a:extLst>
                </a:gridCol>
              </a:tblGrid>
              <a:tr h="299502">
                <a:tc gridSpan="6">
                  <a:txBody>
                    <a:bodyPr/>
                    <a:lstStyle/>
                    <a:p>
                      <a:pPr algn="ctr" fontAlgn="b"/>
                      <a:r>
                        <a:rPr lang="en-US" sz="1800" b="1" i="0" u="none" strike="noStrike" dirty="0">
                          <a:effectLst/>
                          <a:latin typeface="Arial" panose="020B0604020202020204" pitchFamily="34" charset="0"/>
                        </a:rPr>
                        <a:t>Income Statement</a:t>
                      </a:r>
                    </a:p>
                  </a:txBody>
                  <a:tcPr marL="5666" marR="5666" marT="566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48443531"/>
                  </a:ext>
                </a:extLst>
              </a:tr>
              <a:tr h="299502">
                <a:tc gridSpan="6">
                  <a:txBody>
                    <a:bodyPr/>
                    <a:lstStyle/>
                    <a:p>
                      <a:pPr algn="ctr" fontAlgn="b"/>
                      <a:r>
                        <a:rPr lang="en-US" sz="1800" b="1" i="0" u="none" strike="noStrike" dirty="0">
                          <a:effectLst/>
                          <a:latin typeface="Arial" panose="020B0604020202020204" pitchFamily="34" charset="0"/>
                        </a:rPr>
                        <a:t>To April 30, 2020</a:t>
                      </a:r>
                    </a:p>
                  </a:txBody>
                  <a:tcPr marL="5666" marR="5666" marT="566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17848963"/>
                  </a:ext>
                </a:extLst>
              </a:tr>
              <a:tr h="760896">
                <a:tc>
                  <a:txBody>
                    <a:bodyPr/>
                    <a:lstStyle/>
                    <a:p>
                      <a:pPr algn="l" fontAlgn="b"/>
                      <a:r>
                        <a:rPr lang="en-US" sz="1600" b="1" i="0" u="none" strike="noStrike" dirty="0">
                          <a:effectLst/>
                          <a:latin typeface="Arial" panose="020B0604020202020204" pitchFamily="34" charset="0"/>
                        </a:rPr>
                        <a:t>Financial Row</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2020 -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2020-01 Irvine, CA</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2020-05 Warsaw, Poland</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2020-09 - Atlanta</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5666" marR="5666" marT="5666" marB="0" anchor="b">
                    <a:lnL>
                      <a:noFill/>
                    </a:lnL>
                    <a:lnR>
                      <a:noFill/>
                    </a:lnR>
                    <a:lnT>
                      <a:noFill/>
                    </a:lnT>
                    <a:lnB>
                      <a:noFill/>
                    </a:lnB>
                    <a:solidFill>
                      <a:srgbClr val="D0D0D0"/>
                    </a:solidFill>
                  </a:tcPr>
                </a:tc>
                <a:extLst>
                  <a:ext uri="{0D108BD9-81ED-4DB2-BD59-A6C34878D82A}">
                    <a16:rowId xmlns:a16="http://schemas.microsoft.com/office/drawing/2014/main" val="2261625849"/>
                  </a:ext>
                </a:extLst>
              </a:tr>
              <a:tr h="250933">
                <a:tc>
                  <a:txBody>
                    <a:bodyPr/>
                    <a:lstStyle/>
                    <a:p>
                      <a:pPr algn="l" fontAlgn="b"/>
                      <a:r>
                        <a:rPr lang="en-US" sz="1600" b="1" i="0" u="none" strike="noStrike">
                          <a:effectLst/>
                          <a:latin typeface="Arial" panose="020B0604020202020204" pitchFamily="34" charset="0"/>
                        </a:rPr>
                        <a:t> </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5666" marR="5666" marT="5666"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5666" marR="5666" marT="5666" marB="0" anchor="b">
                    <a:lnL>
                      <a:noFill/>
                    </a:lnL>
                    <a:lnR>
                      <a:noFill/>
                    </a:lnR>
                    <a:lnT>
                      <a:noFill/>
                    </a:lnT>
                    <a:lnB>
                      <a:noFill/>
                    </a:lnB>
                    <a:solidFill>
                      <a:srgbClr val="D0D0D0"/>
                    </a:solidFill>
                  </a:tcPr>
                </a:tc>
                <a:extLst>
                  <a:ext uri="{0D108BD9-81ED-4DB2-BD59-A6C34878D82A}">
                    <a16:rowId xmlns:a16="http://schemas.microsoft.com/office/drawing/2014/main" val="355477234"/>
                  </a:ext>
                </a:extLst>
              </a:tr>
              <a:tr h="250933">
                <a:tc>
                  <a:txBody>
                    <a:bodyPr/>
                    <a:lstStyle/>
                    <a:p>
                      <a:pPr algn="l" fontAlgn="b"/>
                      <a:r>
                        <a:rPr lang="en-US" sz="1400" b="1" i="0" u="none" strike="noStrike" dirty="0">
                          <a:solidFill>
                            <a:srgbClr val="000000"/>
                          </a:solidFill>
                          <a:effectLst/>
                          <a:latin typeface="Arial" panose="020B0604020202020204" pitchFamily="34" charset="0"/>
                        </a:rPr>
                        <a:t>Income</a:t>
                      </a:r>
                    </a:p>
                  </a:txBody>
                  <a:tcPr marL="50990" marR="5666" marT="566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extLst>
                  <a:ext uri="{0D108BD9-81ED-4DB2-BD59-A6C34878D82A}">
                    <a16:rowId xmlns:a16="http://schemas.microsoft.com/office/drawing/2014/main" val="2937055065"/>
                  </a:ext>
                </a:extLst>
              </a:tr>
              <a:tr h="250933">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01980" marR="5666" marT="5666"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$275,800.00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$275,800.00 </a:t>
                      </a:r>
                    </a:p>
                  </a:txBody>
                  <a:tcPr marL="5666" marR="5666" marT="5666" marB="0" anchor="ctr">
                    <a:lnL>
                      <a:noFill/>
                    </a:lnL>
                    <a:lnR>
                      <a:noFill/>
                    </a:lnR>
                    <a:lnT>
                      <a:noFill/>
                    </a:lnT>
                    <a:lnB>
                      <a:noFill/>
                    </a:lnB>
                  </a:tcPr>
                </a:tc>
                <a:extLst>
                  <a:ext uri="{0D108BD9-81ED-4DB2-BD59-A6C34878D82A}">
                    <a16:rowId xmlns:a16="http://schemas.microsoft.com/office/drawing/2014/main" val="3961325020"/>
                  </a:ext>
                </a:extLst>
              </a:tr>
              <a:tr h="250933">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$33,123.40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$33,123.40 </a:t>
                      </a:r>
                    </a:p>
                  </a:txBody>
                  <a:tcPr marL="5666" marR="5666" marT="5666" marB="0" anchor="ctr">
                    <a:lnL>
                      <a:noFill/>
                    </a:lnL>
                    <a:lnR>
                      <a:noFill/>
                    </a:lnR>
                    <a:lnT>
                      <a:noFill/>
                    </a:lnT>
                    <a:lnB>
                      <a:noFill/>
                    </a:lnB>
                  </a:tcPr>
                </a:tc>
                <a:extLst>
                  <a:ext uri="{0D108BD9-81ED-4DB2-BD59-A6C34878D82A}">
                    <a16:rowId xmlns:a16="http://schemas.microsoft.com/office/drawing/2014/main" val="1436853866"/>
                  </a:ext>
                </a:extLst>
              </a:tr>
              <a:tr h="250933">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01980" marR="5666" marT="566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$2,282.72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$2,282.72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73198031"/>
                  </a:ext>
                </a:extLst>
              </a:tr>
              <a:tr h="250933">
                <a:tc>
                  <a:txBody>
                    <a:bodyPr/>
                    <a:lstStyle/>
                    <a:p>
                      <a:pPr algn="l" fontAlgn="b"/>
                      <a:r>
                        <a:rPr lang="en-US" sz="1400" b="1" i="0" u="none" strike="noStrike">
                          <a:solidFill>
                            <a:srgbClr val="000000"/>
                          </a:solidFill>
                          <a:effectLst/>
                          <a:latin typeface="Arial" panose="020B0604020202020204" pitchFamily="34" charset="0"/>
                        </a:rPr>
                        <a:t>Total - Income</a:t>
                      </a:r>
                    </a:p>
                  </a:txBody>
                  <a:tcPr marL="50990" marR="5666" marT="5666"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$2,282.72 </a:t>
                      </a:r>
                    </a:p>
                  </a:txBody>
                  <a:tcPr marL="5666" marR="5666" marT="566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$308,923.40 </a:t>
                      </a:r>
                    </a:p>
                  </a:txBody>
                  <a:tcPr marL="5666" marR="5666" marT="566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5666" marR="5666" marT="566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$0.00 </a:t>
                      </a:r>
                    </a:p>
                  </a:txBody>
                  <a:tcPr marL="5666" marR="5666" marT="566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$311,206.12 </a:t>
                      </a:r>
                    </a:p>
                  </a:txBody>
                  <a:tcPr marL="5666" marR="5666" marT="5666"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2566320392"/>
                  </a:ext>
                </a:extLst>
              </a:tr>
              <a:tr h="250933">
                <a:tc>
                  <a:txBody>
                    <a:bodyPr/>
                    <a:lstStyle/>
                    <a:p>
                      <a:pPr algn="l" fontAlgn="b"/>
                      <a:r>
                        <a:rPr lang="en-US" sz="1400" b="1" i="0" u="none" strike="noStrike">
                          <a:solidFill>
                            <a:srgbClr val="000000"/>
                          </a:solidFill>
                          <a:effectLst/>
                          <a:latin typeface="Arial" panose="020B0604020202020204" pitchFamily="34" charset="0"/>
                        </a:rPr>
                        <a:t>Expense</a:t>
                      </a:r>
                    </a:p>
                  </a:txBody>
                  <a:tcPr marL="50990" marR="5666" marT="566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5666" marR="5666" marT="5666"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5666" marR="5666" marT="5666" marB="0" anchor="ctr">
                    <a:lnL>
                      <a:noFill/>
                    </a:lnL>
                    <a:lnR>
                      <a:noFill/>
                    </a:lnR>
                    <a:lnT>
                      <a:noFill/>
                    </a:lnT>
                    <a:lnB>
                      <a:noFill/>
                    </a:lnB>
                  </a:tcPr>
                </a:tc>
                <a:extLst>
                  <a:ext uri="{0D108BD9-81ED-4DB2-BD59-A6C34878D82A}">
                    <a16:rowId xmlns:a16="http://schemas.microsoft.com/office/drawing/2014/main" val="1851634062"/>
                  </a:ext>
                </a:extLst>
              </a:tr>
              <a:tr h="250933">
                <a:tc>
                  <a:txBody>
                    <a:bodyPr/>
                    <a:lstStyle/>
                    <a:p>
                      <a:pPr algn="l" fontAlgn="b"/>
                      <a:r>
                        <a:rPr lang="en-US" sz="1400" b="0" i="0" u="none" strike="noStrike">
                          <a:solidFill>
                            <a:srgbClr val="000000"/>
                          </a:solidFill>
                          <a:effectLst/>
                          <a:latin typeface="Arial" panose="020B0604020202020204" pitchFamily="34" charset="0"/>
                        </a:rPr>
                        <a:t>4.111 - Deposit</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($35.00)</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($35.00)</a:t>
                      </a:r>
                    </a:p>
                  </a:txBody>
                  <a:tcPr marL="5666" marR="5666" marT="5666" marB="0" anchor="ctr">
                    <a:lnL>
                      <a:noFill/>
                    </a:lnL>
                    <a:lnR>
                      <a:noFill/>
                    </a:lnR>
                    <a:lnT>
                      <a:noFill/>
                    </a:lnT>
                    <a:lnB>
                      <a:noFill/>
                    </a:lnB>
                  </a:tcPr>
                </a:tc>
                <a:extLst>
                  <a:ext uri="{0D108BD9-81ED-4DB2-BD59-A6C34878D82A}">
                    <a16:rowId xmlns:a16="http://schemas.microsoft.com/office/drawing/2014/main" val="4158601201"/>
                  </a:ext>
                </a:extLst>
              </a:tr>
              <a:tr h="250933">
                <a:tc>
                  <a:txBody>
                    <a:bodyPr/>
                    <a:lstStyle/>
                    <a:p>
                      <a:pPr algn="l" fontAlgn="b"/>
                      <a:r>
                        <a:rPr lang="en-US" sz="1400" b="0" i="0" u="none" strike="noStrike">
                          <a:solidFill>
                            <a:srgbClr val="000000"/>
                          </a:solidFill>
                          <a:effectLst/>
                          <a:latin typeface="Arial" panose="020B0604020202020204" pitchFamily="34" charset="0"/>
                        </a:rPr>
                        <a:t>4.113 - Venue</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$29,524.67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$29,524.67 </a:t>
                      </a:r>
                    </a:p>
                  </a:txBody>
                  <a:tcPr marL="5666" marR="5666" marT="5666" marB="0" anchor="ctr">
                    <a:lnL>
                      <a:noFill/>
                    </a:lnL>
                    <a:lnR>
                      <a:noFill/>
                    </a:lnR>
                    <a:lnT>
                      <a:noFill/>
                    </a:lnT>
                    <a:lnB>
                      <a:noFill/>
                    </a:lnB>
                  </a:tcPr>
                </a:tc>
                <a:extLst>
                  <a:ext uri="{0D108BD9-81ED-4DB2-BD59-A6C34878D82A}">
                    <a16:rowId xmlns:a16="http://schemas.microsoft.com/office/drawing/2014/main" val="1780163136"/>
                  </a:ext>
                </a:extLst>
              </a:tr>
              <a:tr h="250933">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$12,639.57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$12,639.57 </a:t>
                      </a:r>
                    </a:p>
                  </a:txBody>
                  <a:tcPr marL="5666" marR="5666" marT="5666" marB="0" anchor="ctr">
                    <a:lnL>
                      <a:noFill/>
                    </a:lnL>
                    <a:lnR>
                      <a:noFill/>
                    </a:lnR>
                    <a:lnT>
                      <a:noFill/>
                    </a:lnT>
                    <a:lnB>
                      <a:noFill/>
                    </a:lnB>
                  </a:tcPr>
                </a:tc>
                <a:extLst>
                  <a:ext uri="{0D108BD9-81ED-4DB2-BD59-A6C34878D82A}">
                    <a16:rowId xmlns:a16="http://schemas.microsoft.com/office/drawing/2014/main" val="1897587444"/>
                  </a:ext>
                </a:extLst>
              </a:tr>
              <a:tr h="250933">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$52,702.30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$6,785.00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$25,000.00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$84,487.30 </a:t>
                      </a:r>
                    </a:p>
                  </a:txBody>
                  <a:tcPr marL="5666" marR="5666" marT="5666" marB="0" anchor="ctr">
                    <a:lnL>
                      <a:noFill/>
                    </a:lnL>
                    <a:lnR>
                      <a:noFill/>
                    </a:lnR>
                    <a:lnT>
                      <a:noFill/>
                    </a:lnT>
                    <a:lnB>
                      <a:noFill/>
                    </a:lnB>
                  </a:tcPr>
                </a:tc>
                <a:extLst>
                  <a:ext uri="{0D108BD9-81ED-4DB2-BD59-A6C34878D82A}">
                    <a16:rowId xmlns:a16="http://schemas.microsoft.com/office/drawing/2014/main" val="1357397984"/>
                  </a:ext>
                </a:extLst>
              </a:tr>
              <a:tr h="250933">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$145,643.01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$145,643.01 </a:t>
                      </a:r>
                    </a:p>
                  </a:txBody>
                  <a:tcPr marL="5666" marR="5666" marT="5666" marB="0" anchor="ctr">
                    <a:lnL>
                      <a:noFill/>
                    </a:lnL>
                    <a:lnR>
                      <a:noFill/>
                    </a:lnR>
                    <a:lnT>
                      <a:noFill/>
                    </a:lnT>
                    <a:lnB>
                      <a:noFill/>
                    </a:lnB>
                  </a:tcPr>
                </a:tc>
                <a:extLst>
                  <a:ext uri="{0D108BD9-81ED-4DB2-BD59-A6C34878D82A}">
                    <a16:rowId xmlns:a16="http://schemas.microsoft.com/office/drawing/2014/main" val="2549188777"/>
                  </a:ext>
                </a:extLst>
              </a:tr>
              <a:tr h="250933">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$40,444.57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$40,444.57 </a:t>
                      </a:r>
                    </a:p>
                  </a:txBody>
                  <a:tcPr marL="5666" marR="5666" marT="5666" marB="0" anchor="ctr">
                    <a:lnL>
                      <a:noFill/>
                    </a:lnL>
                    <a:lnR>
                      <a:noFill/>
                    </a:lnR>
                    <a:lnT>
                      <a:noFill/>
                    </a:lnT>
                    <a:lnB>
                      <a:noFill/>
                    </a:lnB>
                  </a:tcPr>
                </a:tc>
                <a:extLst>
                  <a:ext uri="{0D108BD9-81ED-4DB2-BD59-A6C34878D82A}">
                    <a16:rowId xmlns:a16="http://schemas.microsoft.com/office/drawing/2014/main" val="3469169649"/>
                  </a:ext>
                </a:extLst>
              </a:tr>
              <a:tr h="250933">
                <a:tc>
                  <a:txBody>
                    <a:bodyPr/>
                    <a:lstStyle/>
                    <a:p>
                      <a:pPr algn="l" fontAlgn="b"/>
                      <a:r>
                        <a:rPr lang="en-US" sz="1400" b="0" i="0" u="none" strike="noStrike">
                          <a:solidFill>
                            <a:srgbClr val="000000"/>
                          </a:solidFill>
                          <a:effectLst/>
                          <a:latin typeface="Arial" panose="020B0604020202020204" pitchFamily="34" charset="0"/>
                        </a:rPr>
                        <a:t>4.16 - Social</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$24,201.67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$24,201.67 </a:t>
                      </a:r>
                    </a:p>
                  </a:txBody>
                  <a:tcPr marL="5666" marR="5666" marT="5666" marB="0" anchor="ctr">
                    <a:lnL>
                      <a:noFill/>
                    </a:lnL>
                    <a:lnR>
                      <a:noFill/>
                    </a:lnR>
                    <a:lnT>
                      <a:noFill/>
                    </a:lnT>
                    <a:lnB>
                      <a:noFill/>
                    </a:lnB>
                  </a:tcPr>
                </a:tc>
                <a:extLst>
                  <a:ext uri="{0D108BD9-81ED-4DB2-BD59-A6C34878D82A}">
                    <a16:rowId xmlns:a16="http://schemas.microsoft.com/office/drawing/2014/main" val="3806191065"/>
                  </a:ext>
                </a:extLst>
              </a:tr>
              <a:tr h="250933">
                <a:tc>
                  <a:txBody>
                    <a:bodyPr/>
                    <a:lstStyle/>
                    <a:p>
                      <a:pPr algn="l" fontAlgn="b"/>
                      <a:r>
                        <a:rPr lang="en-US" sz="1400" b="0" i="0" u="none" strike="noStrike">
                          <a:solidFill>
                            <a:srgbClr val="000000"/>
                          </a:solidFill>
                          <a:effectLst/>
                          <a:latin typeface="Arial" panose="020B0604020202020204" pitchFamily="34" charset="0"/>
                        </a:rPr>
                        <a:t>4.17 - Shipping</a:t>
                      </a:r>
                    </a:p>
                  </a:txBody>
                  <a:tcPr marL="101980" marR="5666" marT="566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$1,867.30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$1,867.30 </a:t>
                      </a:r>
                    </a:p>
                  </a:txBody>
                  <a:tcPr marL="5666" marR="5666" marT="5666" marB="0" anchor="ctr">
                    <a:lnL>
                      <a:noFill/>
                    </a:lnL>
                    <a:lnR>
                      <a:noFill/>
                    </a:lnR>
                    <a:lnT>
                      <a:noFill/>
                    </a:lnT>
                    <a:lnB>
                      <a:noFill/>
                    </a:lnB>
                  </a:tcPr>
                </a:tc>
                <a:extLst>
                  <a:ext uri="{0D108BD9-81ED-4DB2-BD59-A6C34878D82A}">
                    <a16:rowId xmlns:a16="http://schemas.microsoft.com/office/drawing/2014/main" val="2809272070"/>
                  </a:ext>
                </a:extLst>
              </a:tr>
              <a:tr h="250933">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01980" marR="5666" marT="566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$154.57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$5,562.28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$5,716.85 </a:t>
                      </a:r>
                    </a:p>
                  </a:txBody>
                  <a:tcPr marL="5666" marR="5666" marT="566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252677100"/>
                  </a:ext>
                </a:extLst>
              </a:tr>
              <a:tr h="250933">
                <a:tc>
                  <a:txBody>
                    <a:bodyPr/>
                    <a:lstStyle/>
                    <a:p>
                      <a:pPr algn="l" fontAlgn="b"/>
                      <a:r>
                        <a:rPr lang="en-US" sz="1400" b="1" i="0" u="none" strike="noStrike">
                          <a:solidFill>
                            <a:srgbClr val="000000"/>
                          </a:solidFill>
                          <a:effectLst/>
                          <a:latin typeface="Arial" panose="020B0604020202020204" pitchFamily="34" charset="0"/>
                        </a:rPr>
                        <a:t>Total - Expense</a:t>
                      </a:r>
                    </a:p>
                  </a:txBody>
                  <a:tcPr marL="50990" marR="5666" marT="566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$154.57 </a:t>
                      </a:r>
                    </a:p>
                  </a:txBody>
                  <a:tcPr marL="5666" marR="5666" marT="566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$312,585.37 </a:t>
                      </a:r>
                    </a:p>
                  </a:txBody>
                  <a:tcPr marL="5666" marR="5666" marT="566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$6,750.00 </a:t>
                      </a:r>
                    </a:p>
                  </a:txBody>
                  <a:tcPr marL="5666" marR="5666" marT="566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$25,000.00 </a:t>
                      </a:r>
                    </a:p>
                  </a:txBody>
                  <a:tcPr marL="5666" marR="5666" marT="566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$344,489.94 </a:t>
                      </a:r>
                    </a:p>
                  </a:txBody>
                  <a:tcPr marL="5666" marR="5666" marT="566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143224847"/>
                  </a:ext>
                </a:extLst>
              </a:tr>
              <a:tr h="250933">
                <a:tc>
                  <a:txBody>
                    <a:bodyPr/>
                    <a:lstStyle/>
                    <a:p>
                      <a:pPr algn="l" fontAlgn="ctr"/>
                      <a:r>
                        <a:rPr lang="en-US" sz="1400" b="1" i="0" u="none" strike="noStrike">
                          <a:solidFill>
                            <a:srgbClr val="000000"/>
                          </a:solidFill>
                          <a:effectLst/>
                          <a:latin typeface="Arial" panose="020B0604020202020204" pitchFamily="34" charset="0"/>
                        </a:rPr>
                        <a:t>Net Income</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$2,128.15 </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($3,661.97)</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($6,750.00)</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($25,000.00)</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($33,283.82)</a:t>
                      </a:r>
                    </a:p>
                  </a:txBody>
                  <a:tcPr marL="5666" marR="5666" marT="5666"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448180565"/>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16</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17</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18</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May 2020</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19</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May 2020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Presented to the 802 Wireless Chairs Committee Meeting May 12, 2020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May 2020</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23</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May 2020</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6176D-D4BB-4E9E-A253-F737F2A43BB2}"/>
              </a:ext>
            </a:extLst>
          </p:cNvPr>
          <p:cNvSpPr>
            <a:spLocks noGrp="1"/>
          </p:cNvSpPr>
          <p:nvPr>
            <p:ph type="title"/>
          </p:nvPr>
        </p:nvSpPr>
        <p:spPr/>
        <p:txBody>
          <a:bodyPr/>
          <a:lstStyle/>
          <a:p>
            <a:r>
              <a:rPr lang="en-US" dirty="0"/>
              <a:t>2019 INTERNAL AUDIT REPORT</a:t>
            </a:r>
          </a:p>
        </p:txBody>
      </p:sp>
      <p:sp>
        <p:nvSpPr>
          <p:cNvPr id="3" name="Content Placeholder 2">
            <a:extLst>
              <a:ext uri="{FF2B5EF4-FFF2-40B4-BE49-F238E27FC236}">
                <a16:creationId xmlns:a16="http://schemas.microsoft.com/office/drawing/2014/main" id="{50208A90-CCC1-4509-A45C-8FB9A8FD2433}"/>
              </a:ext>
            </a:extLst>
          </p:cNvPr>
          <p:cNvSpPr>
            <a:spLocks noGrp="1"/>
          </p:cNvSpPr>
          <p:nvPr>
            <p:ph idx="1"/>
          </p:nvPr>
        </p:nvSpPr>
        <p:spPr>
          <a:xfrm>
            <a:off x="685800" y="1981200"/>
            <a:ext cx="7770813" cy="4419600"/>
          </a:xfrm>
        </p:spPr>
        <p:txBody>
          <a:bodyPr/>
          <a:lstStyle/>
          <a:p>
            <a:pPr marL="0" indent="0">
              <a:spcBef>
                <a:spcPts val="0"/>
              </a:spcBef>
            </a:pPr>
            <a:r>
              <a:rPr lang="en-US" sz="2000" dirty="0"/>
              <a:t>IEEE Internal Auditors have returned their report of IEE 802.11/.25 Joint Account.</a:t>
            </a:r>
          </a:p>
          <a:p>
            <a:pPr marL="0" indent="0">
              <a:spcBef>
                <a:spcPts val="0"/>
              </a:spcBef>
            </a:pPr>
            <a:endParaRPr lang="en-US" sz="2000" dirty="0"/>
          </a:p>
          <a:p>
            <a:pPr marL="0" indent="0">
              <a:spcBef>
                <a:spcPts val="0"/>
              </a:spcBef>
            </a:pPr>
            <a:r>
              <a:rPr lang="en-US" sz="2000" dirty="0"/>
              <a:t>Rating: Satisfactory</a:t>
            </a:r>
          </a:p>
          <a:p>
            <a:pPr marL="0" indent="0">
              <a:spcBef>
                <a:spcPts val="0"/>
              </a:spcBef>
            </a:pPr>
            <a:endParaRPr lang="en-US" sz="1800" dirty="0"/>
          </a:p>
          <a:p>
            <a:pPr marL="0" indent="0">
              <a:spcBef>
                <a:spcPts val="0"/>
              </a:spcBef>
            </a:pPr>
            <a:r>
              <a:rPr lang="en-US" sz="1800" dirty="0"/>
              <a:t>Opinion: </a:t>
            </a:r>
          </a:p>
          <a:p>
            <a:pPr marL="400050" lvl="1" indent="0">
              <a:spcBef>
                <a:spcPts val="0"/>
              </a:spcBef>
            </a:pPr>
            <a:r>
              <a:rPr lang="en-US" sz="1800" dirty="0"/>
              <a:t>The overall opinion on the IEEE 802.11/.15 for the period ending on December 2019 is satisfactory. In our professional judgment as internal auditors, sufficient and appropriate audit procedures have been conducted and evidence gathered to support the accuracy of the conclusions reached and contained in this report. The conclusions were based on the documents submitted for audit against the audit criteria. The conclusions are only applicable for the entity examined. The evidence gathered does meet professional audit standards and is sufficient to provide senior management with proof of the conclusions derived from the internal audit.</a:t>
            </a:r>
          </a:p>
        </p:txBody>
      </p:sp>
      <p:sp>
        <p:nvSpPr>
          <p:cNvPr id="4" name="Slide Number Placeholder 3">
            <a:extLst>
              <a:ext uri="{FF2B5EF4-FFF2-40B4-BE49-F238E27FC236}">
                <a16:creationId xmlns:a16="http://schemas.microsoft.com/office/drawing/2014/main" id="{B25C8F26-D2D8-4753-AE0F-07D4D008631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E50CE50-03D1-49E0-83E4-A4263C2E4CA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D39750A-F32D-4A83-A521-D0C6BEBA0ED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514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35610CAA-2BE6-4BD9-B4A2-96DDFAA557F5}"/>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7" name="Table 6">
            <a:extLst>
              <a:ext uri="{FF2B5EF4-FFF2-40B4-BE49-F238E27FC236}">
                <a16:creationId xmlns:a16="http://schemas.microsoft.com/office/drawing/2014/main" id="{7DDDBD25-B8CD-4952-AAC4-793052B562EB}"/>
              </a:ext>
            </a:extLst>
          </p:cNvPr>
          <p:cNvGraphicFramePr>
            <a:graphicFrameLocks noGrp="1"/>
          </p:cNvGraphicFramePr>
          <p:nvPr>
            <p:extLst>
              <p:ext uri="{D42A27DB-BD31-4B8C-83A1-F6EECF244321}">
                <p14:modId xmlns:p14="http://schemas.microsoft.com/office/powerpoint/2010/main" val="3658309622"/>
              </p:ext>
            </p:extLst>
          </p:nvPr>
        </p:nvGraphicFramePr>
        <p:xfrm>
          <a:off x="791382" y="838201"/>
          <a:ext cx="7750956" cy="5486397"/>
        </p:xfrm>
        <a:graphic>
          <a:graphicData uri="http://schemas.openxmlformats.org/drawingml/2006/table">
            <a:tbl>
              <a:tblPr/>
              <a:tblGrid>
                <a:gridCol w="5739006">
                  <a:extLst>
                    <a:ext uri="{9D8B030D-6E8A-4147-A177-3AD203B41FA5}">
                      <a16:colId xmlns:a16="http://schemas.microsoft.com/office/drawing/2014/main" val="3383103850"/>
                    </a:ext>
                  </a:extLst>
                </a:gridCol>
                <a:gridCol w="2011950">
                  <a:extLst>
                    <a:ext uri="{9D8B030D-6E8A-4147-A177-3AD203B41FA5}">
                      <a16:colId xmlns:a16="http://schemas.microsoft.com/office/drawing/2014/main" val="725014920"/>
                    </a:ext>
                  </a:extLst>
                </a:gridCol>
              </a:tblGrid>
              <a:tr h="344709">
                <a:tc gridSpan="2">
                  <a:txBody>
                    <a:bodyPr/>
                    <a:lstStyle/>
                    <a:p>
                      <a:pPr algn="ctr" fontAlgn="b"/>
                      <a:r>
                        <a:rPr lang="en-US" sz="2000" b="1" i="0" u="none" strike="noStrike">
                          <a:effectLst/>
                          <a:latin typeface="Arial" panose="020B0604020202020204" pitchFamily="34" charset="0"/>
                        </a:rPr>
                        <a:t>Balance Sheet</a:t>
                      </a:r>
                    </a:p>
                  </a:txBody>
                  <a:tcPr marL="7385" marR="7385" marT="738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597463184"/>
                  </a:ext>
                </a:extLst>
              </a:tr>
              <a:tr h="344709">
                <a:tc gridSpan="2">
                  <a:txBody>
                    <a:bodyPr/>
                    <a:lstStyle/>
                    <a:p>
                      <a:pPr algn="ctr" fontAlgn="b"/>
                      <a:r>
                        <a:rPr lang="en-US" sz="2000" b="1" i="0" u="none" strike="noStrike">
                          <a:effectLst/>
                          <a:latin typeface="Arial" panose="020B0604020202020204" pitchFamily="34" charset="0"/>
                        </a:rPr>
                        <a:t>End of April 2020</a:t>
                      </a:r>
                    </a:p>
                  </a:txBody>
                  <a:tcPr marL="7385" marR="7385" marT="738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789226085"/>
                  </a:ext>
                </a:extLst>
              </a:tr>
              <a:tr h="344709">
                <a:tc>
                  <a:txBody>
                    <a:bodyPr/>
                    <a:lstStyle/>
                    <a:p>
                      <a:pPr algn="l" fontAlgn="b"/>
                      <a:r>
                        <a:rPr lang="en-US" sz="2000" b="1" i="0" u="none" strike="noStrike">
                          <a:effectLst/>
                          <a:latin typeface="Arial" panose="020B0604020202020204" pitchFamily="34" charset="0"/>
                        </a:rPr>
                        <a:t>Financial Row</a:t>
                      </a:r>
                    </a:p>
                  </a:txBody>
                  <a:tcPr marL="7385" marR="7385" marT="738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7385" marR="7385" marT="7385" marB="0" anchor="b">
                    <a:lnL>
                      <a:noFill/>
                    </a:lnL>
                    <a:lnR>
                      <a:noFill/>
                    </a:lnR>
                    <a:lnT>
                      <a:noFill/>
                    </a:lnT>
                    <a:lnB>
                      <a:noFill/>
                    </a:lnB>
                    <a:solidFill>
                      <a:srgbClr val="D0D0D0"/>
                    </a:solidFill>
                  </a:tcPr>
                </a:tc>
                <a:extLst>
                  <a:ext uri="{0D108BD9-81ED-4DB2-BD59-A6C34878D82A}">
                    <a16:rowId xmlns:a16="http://schemas.microsoft.com/office/drawing/2014/main" val="3691142152"/>
                  </a:ext>
                </a:extLst>
              </a:tr>
              <a:tr h="344709">
                <a:tc>
                  <a:txBody>
                    <a:bodyPr/>
                    <a:lstStyle/>
                    <a:p>
                      <a:pPr algn="l" fontAlgn="ctr"/>
                      <a:r>
                        <a:rPr lang="en-US" sz="2000" b="1" i="0" u="none" strike="noStrike">
                          <a:solidFill>
                            <a:srgbClr val="000000"/>
                          </a:solidFill>
                          <a:effectLst/>
                          <a:latin typeface="Arial" panose="020B0604020202020204" pitchFamily="34" charset="0"/>
                        </a:rPr>
                        <a:t>ASSETS</a:t>
                      </a:r>
                    </a:p>
                  </a:txBody>
                  <a:tcPr marL="7385" marR="7385" marT="738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7385" marR="7385" marT="7385" marB="0" anchor="ctr">
                    <a:lnL>
                      <a:noFill/>
                    </a:lnL>
                    <a:lnR>
                      <a:noFill/>
                    </a:lnR>
                    <a:lnT>
                      <a:noFill/>
                    </a:lnT>
                    <a:lnB>
                      <a:noFill/>
                    </a:lnB>
                  </a:tcPr>
                </a:tc>
                <a:extLst>
                  <a:ext uri="{0D108BD9-81ED-4DB2-BD59-A6C34878D82A}">
                    <a16:rowId xmlns:a16="http://schemas.microsoft.com/office/drawing/2014/main" val="1742024883"/>
                  </a:ext>
                </a:extLst>
              </a:tr>
              <a:tr h="344709">
                <a:tc>
                  <a:txBody>
                    <a:bodyPr/>
                    <a:lstStyle/>
                    <a:p>
                      <a:pPr algn="l" fontAlgn="b"/>
                      <a:r>
                        <a:rPr lang="en-US" sz="2000" b="1" i="0" u="none" strike="noStrike">
                          <a:solidFill>
                            <a:srgbClr val="000000"/>
                          </a:solidFill>
                          <a:effectLst/>
                          <a:latin typeface="Arial" panose="020B0604020202020204" pitchFamily="34" charset="0"/>
                        </a:rPr>
                        <a:t>Current Assets</a:t>
                      </a:r>
                    </a:p>
                  </a:txBody>
                  <a:tcPr marL="66461" marR="7385" marT="738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7385" marR="7385" marT="7385" marB="0" anchor="ctr">
                    <a:lnL>
                      <a:noFill/>
                    </a:lnL>
                    <a:lnR>
                      <a:noFill/>
                    </a:lnR>
                    <a:lnT>
                      <a:noFill/>
                    </a:lnT>
                    <a:lnB>
                      <a:noFill/>
                    </a:lnB>
                  </a:tcPr>
                </a:tc>
                <a:extLst>
                  <a:ext uri="{0D108BD9-81ED-4DB2-BD59-A6C34878D82A}">
                    <a16:rowId xmlns:a16="http://schemas.microsoft.com/office/drawing/2014/main" val="393009851"/>
                  </a:ext>
                </a:extLst>
              </a:tr>
              <a:tr h="344709">
                <a:tc>
                  <a:txBody>
                    <a:bodyPr/>
                    <a:lstStyle/>
                    <a:p>
                      <a:pPr algn="l" fontAlgn="b"/>
                      <a:r>
                        <a:rPr lang="en-US" sz="2000" b="1" i="0" u="none" strike="noStrike">
                          <a:solidFill>
                            <a:srgbClr val="000000"/>
                          </a:solidFill>
                          <a:effectLst/>
                          <a:latin typeface="Arial" panose="020B0604020202020204" pitchFamily="34" charset="0"/>
                        </a:rPr>
                        <a:t>Bank</a:t>
                      </a:r>
                    </a:p>
                  </a:txBody>
                  <a:tcPr marL="132922" marR="7385" marT="738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7385" marR="7385" marT="7385" marB="0" anchor="ctr">
                    <a:lnL>
                      <a:noFill/>
                    </a:lnL>
                    <a:lnR>
                      <a:noFill/>
                    </a:lnR>
                    <a:lnT>
                      <a:noFill/>
                    </a:lnT>
                    <a:lnB>
                      <a:noFill/>
                    </a:lnB>
                  </a:tcPr>
                </a:tc>
                <a:extLst>
                  <a:ext uri="{0D108BD9-81ED-4DB2-BD59-A6C34878D82A}">
                    <a16:rowId xmlns:a16="http://schemas.microsoft.com/office/drawing/2014/main" val="624827070"/>
                  </a:ext>
                </a:extLst>
              </a:tr>
              <a:tr h="335060">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199384" marR="7385" marT="738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$477,303.93 </a:t>
                      </a:r>
                    </a:p>
                  </a:txBody>
                  <a:tcPr marL="7385" marR="7385" marT="738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505986408"/>
                  </a:ext>
                </a:extLst>
              </a:tr>
              <a:tr h="344709">
                <a:tc>
                  <a:txBody>
                    <a:bodyPr/>
                    <a:lstStyle/>
                    <a:p>
                      <a:pPr algn="l" fontAlgn="b"/>
                      <a:r>
                        <a:rPr lang="en-US" sz="2000" b="1" i="0" u="none" strike="noStrike">
                          <a:solidFill>
                            <a:srgbClr val="000000"/>
                          </a:solidFill>
                          <a:effectLst/>
                          <a:latin typeface="Arial" panose="020B0604020202020204" pitchFamily="34" charset="0"/>
                        </a:rPr>
                        <a:t>Total Bank</a:t>
                      </a:r>
                    </a:p>
                  </a:txBody>
                  <a:tcPr marL="132922" marR="7385" marT="738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$477,303.93 </a:t>
                      </a:r>
                    </a:p>
                  </a:txBody>
                  <a:tcPr marL="7385" marR="7385" marT="738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48166380"/>
                  </a:ext>
                </a:extLst>
              </a:tr>
              <a:tr h="344709">
                <a:tc>
                  <a:txBody>
                    <a:bodyPr/>
                    <a:lstStyle/>
                    <a:p>
                      <a:pPr algn="l" fontAlgn="b"/>
                      <a:r>
                        <a:rPr lang="en-US" sz="2000" b="1" i="0" u="none" strike="noStrike" dirty="0">
                          <a:solidFill>
                            <a:srgbClr val="000000"/>
                          </a:solidFill>
                          <a:effectLst/>
                          <a:latin typeface="Arial" panose="020B0604020202020204" pitchFamily="34" charset="0"/>
                        </a:rPr>
                        <a:t>Total Current Assets</a:t>
                      </a:r>
                    </a:p>
                  </a:txBody>
                  <a:tcPr marL="66461" marR="7385" marT="738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$477,303.93 </a:t>
                      </a:r>
                    </a:p>
                  </a:txBody>
                  <a:tcPr marL="7385" marR="7385" marT="738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23821066"/>
                  </a:ext>
                </a:extLst>
              </a:tr>
              <a:tr h="344709">
                <a:tc>
                  <a:txBody>
                    <a:bodyPr/>
                    <a:lstStyle/>
                    <a:p>
                      <a:pPr algn="l" fontAlgn="ctr"/>
                      <a:r>
                        <a:rPr lang="en-US" sz="2000" b="1" i="0" u="none" strike="noStrike">
                          <a:solidFill>
                            <a:srgbClr val="000000"/>
                          </a:solidFill>
                          <a:effectLst/>
                          <a:latin typeface="Arial" panose="020B0604020202020204" pitchFamily="34" charset="0"/>
                        </a:rPr>
                        <a:t>Total ASSETS</a:t>
                      </a:r>
                    </a:p>
                  </a:txBody>
                  <a:tcPr marL="7385" marR="7385" marT="738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$477,303.93 </a:t>
                      </a:r>
                    </a:p>
                  </a:txBody>
                  <a:tcPr marL="7385" marR="7385" marT="738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42295856"/>
                  </a:ext>
                </a:extLst>
              </a:tr>
              <a:tr h="344709">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7385" marR="7385" marT="738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7385" marR="7385" marT="7385" marB="0" anchor="ctr">
                    <a:lnL>
                      <a:noFill/>
                    </a:lnL>
                    <a:lnR>
                      <a:noFill/>
                    </a:lnR>
                    <a:lnT>
                      <a:noFill/>
                    </a:lnT>
                    <a:lnB>
                      <a:noFill/>
                    </a:lnB>
                  </a:tcPr>
                </a:tc>
                <a:extLst>
                  <a:ext uri="{0D108BD9-81ED-4DB2-BD59-A6C34878D82A}">
                    <a16:rowId xmlns:a16="http://schemas.microsoft.com/office/drawing/2014/main" val="3708499972"/>
                  </a:ext>
                </a:extLst>
              </a:tr>
              <a:tr h="344709">
                <a:tc>
                  <a:txBody>
                    <a:bodyPr/>
                    <a:lstStyle/>
                    <a:p>
                      <a:pPr algn="l" fontAlgn="b"/>
                      <a:r>
                        <a:rPr lang="en-US" sz="2000" b="1" i="0" u="none" strike="noStrike">
                          <a:solidFill>
                            <a:srgbClr val="000000"/>
                          </a:solidFill>
                          <a:effectLst/>
                          <a:latin typeface="Arial" panose="020B0604020202020204" pitchFamily="34" charset="0"/>
                        </a:rPr>
                        <a:t>Equity</a:t>
                      </a:r>
                    </a:p>
                  </a:txBody>
                  <a:tcPr marL="66461" marR="7385" marT="738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7385" marR="7385" marT="7385" marB="0" anchor="ctr">
                    <a:lnL>
                      <a:noFill/>
                    </a:lnL>
                    <a:lnR>
                      <a:noFill/>
                    </a:lnR>
                    <a:lnT>
                      <a:noFill/>
                    </a:lnT>
                    <a:lnB>
                      <a:noFill/>
                    </a:lnB>
                  </a:tcPr>
                </a:tc>
                <a:extLst>
                  <a:ext uri="{0D108BD9-81ED-4DB2-BD59-A6C34878D82A}">
                    <a16:rowId xmlns:a16="http://schemas.microsoft.com/office/drawing/2014/main" val="4228186263"/>
                  </a:ext>
                </a:extLst>
              </a:tr>
              <a:tr h="335060">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32922" marR="7385" marT="738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$689,791.90 </a:t>
                      </a:r>
                    </a:p>
                  </a:txBody>
                  <a:tcPr marL="7385" marR="7385" marT="7385" marB="0" anchor="ctr">
                    <a:lnL>
                      <a:noFill/>
                    </a:lnL>
                    <a:lnR>
                      <a:noFill/>
                    </a:lnR>
                    <a:lnT>
                      <a:noFill/>
                    </a:lnT>
                    <a:lnB>
                      <a:noFill/>
                    </a:lnB>
                  </a:tcPr>
                </a:tc>
                <a:extLst>
                  <a:ext uri="{0D108BD9-81ED-4DB2-BD59-A6C34878D82A}">
                    <a16:rowId xmlns:a16="http://schemas.microsoft.com/office/drawing/2014/main" val="1500685541"/>
                  </a:ext>
                </a:extLst>
              </a:tr>
              <a:tr h="335060">
                <a:tc>
                  <a:txBody>
                    <a:bodyPr/>
                    <a:lstStyle/>
                    <a:p>
                      <a:pPr algn="l" fontAlgn="b"/>
                      <a:r>
                        <a:rPr lang="en-US" sz="2000" b="0" i="0" u="none" strike="noStrike">
                          <a:solidFill>
                            <a:srgbClr val="000000"/>
                          </a:solidFill>
                          <a:effectLst/>
                          <a:latin typeface="Arial" panose="020B0604020202020204" pitchFamily="34" charset="0"/>
                        </a:rPr>
                        <a:t>Net Income</a:t>
                      </a:r>
                    </a:p>
                  </a:txBody>
                  <a:tcPr marL="132922" marR="7385" marT="738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($212,487.97)</a:t>
                      </a:r>
                    </a:p>
                  </a:txBody>
                  <a:tcPr marL="7385" marR="7385" marT="738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945707657"/>
                  </a:ext>
                </a:extLst>
              </a:tr>
              <a:tr h="344709">
                <a:tc>
                  <a:txBody>
                    <a:bodyPr/>
                    <a:lstStyle/>
                    <a:p>
                      <a:pPr algn="l" fontAlgn="b"/>
                      <a:r>
                        <a:rPr lang="en-US" sz="2000" b="1" i="0" u="none" strike="noStrike">
                          <a:solidFill>
                            <a:srgbClr val="000000"/>
                          </a:solidFill>
                          <a:effectLst/>
                          <a:latin typeface="Arial" panose="020B0604020202020204" pitchFamily="34" charset="0"/>
                        </a:rPr>
                        <a:t>Total Equity</a:t>
                      </a:r>
                    </a:p>
                  </a:txBody>
                  <a:tcPr marL="66461" marR="7385" marT="738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$477,303.93 </a:t>
                      </a:r>
                    </a:p>
                  </a:txBody>
                  <a:tcPr marL="7385" marR="7385" marT="738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80510495"/>
                  </a:ext>
                </a:extLst>
              </a:tr>
              <a:tr h="344709">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7385" marR="7385" marT="738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$477,303.93 </a:t>
                      </a:r>
                    </a:p>
                  </a:txBody>
                  <a:tcPr marL="7385" marR="7385" marT="738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47076698"/>
                  </a:ext>
                </a:extLst>
              </a:tr>
            </a:tbl>
          </a:graphicData>
        </a:graphic>
      </p:graphicFrame>
    </p:spTree>
    <p:extLst>
      <p:ext uri="{BB962C8B-B14F-4D97-AF65-F5344CB8AC3E}">
        <p14:creationId xmlns:p14="http://schemas.microsoft.com/office/powerpoint/2010/main" val="417896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r>
              <a:rPr lang="en-US"/>
              <a:t>May 2020</a:t>
            </a:r>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graphicFrame>
        <p:nvGraphicFramePr>
          <p:cNvPr id="3" name="Table 2">
            <a:extLst>
              <a:ext uri="{FF2B5EF4-FFF2-40B4-BE49-F238E27FC236}">
                <a16:creationId xmlns:a16="http://schemas.microsoft.com/office/drawing/2014/main" id="{B180D1BA-19C1-4992-80EE-1049C7DD6AF4}"/>
              </a:ext>
            </a:extLst>
          </p:cNvPr>
          <p:cNvGraphicFramePr>
            <a:graphicFrameLocks noGrp="1"/>
          </p:cNvGraphicFramePr>
          <p:nvPr>
            <p:extLst>
              <p:ext uri="{D42A27DB-BD31-4B8C-83A1-F6EECF244321}">
                <p14:modId xmlns:p14="http://schemas.microsoft.com/office/powerpoint/2010/main" val="3633910904"/>
              </p:ext>
            </p:extLst>
          </p:nvPr>
        </p:nvGraphicFramePr>
        <p:xfrm>
          <a:off x="813997" y="685798"/>
          <a:ext cx="7590618" cy="5714998"/>
        </p:xfrm>
        <a:graphic>
          <a:graphicData uri="http://schemas.openxmlformats.org/drawingml/2006/table">
            <a:tbl>
              <a:tblPr/>
              <a:tblGrid>
                <a:gridCol w="5742286">
                  <a:extLst>
                    <a:ext uri="{9D8B030D-6E8A-4147-A177-3AD203B41FA5}">
                      <a16:colId xmlns:a16="http://schemas.microsoft.com/office/drawing/2014/main" val="3848827338"/>
                    </a:ext>
                  </a:extLst>
                </a:gridCol>
                <a:gridCol w="1848332">
                  <a:extLst>
                    <a:ext uri="{9D8B030D-6E8A-4147-A177-3AD203B41FA5}">
                      <a16:colId xmlns:a16="http://schemas.microsoft.com/office/drawing/2014/main" val="730412305"/>
                    </a:ext>
                  </a:extLst>
                </a:gridCol>
              </a:tblGrid>
              <a:tr h="612854">
                <a:tc gridSpan="2">
                  <a:txBody>
                    <a:bodyPr/>
                    <a:lstStyle/>
                    <a:p>
                      <a:pPr algn="ctr" fontAlgn="b"/>
                      <a:r>
                        <a:rPr lang="en-US" sz="1800" b="1" i="0" u="none" strike="noStrike">
                          <a:effectLst/>
                          <a:latin typeface="Arial" panose="020B0604020202020204" pitchFamily="34" charset="0"/>
                        </a:rPr>
                        <a:t>Reconciliation Summary -  74331 802.11/.15 CB Acct No. 556802</a:t>
                      </a:r>
                    </a:p>
                  </a:txBody>
                  <a:tcPr marL="7805" marR="7805" marT="780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471041326"/>
                  </a:ext>
                </a:extLst>
              </a:tr>
              <a:tr h="318884">
                <a:tc gridSpan="2">
                  <a:txBody>
                    <a:bodyPr/>
                    <a:lstStyle/>
                    <a:p>
                      <a:pPr algn="ctr" fontAlgn="b"/>
                      <a:r>
                        <a:rPr lang="en-US" sz="1800" b="1" i="0" u="none" strike="noStrike">
                          <a:effectLst/>
                          <a:latin typeface="Arial" panose="020B0604020202020204" pitchFamily="34" charset="0"/>
                        </a:rPr>
                        <a:t>As of 4/30/2020</a:t>
                      </a:r>
                    </a:p>
                  </a:txBody>
                  <a:tcPr marL="7805" marR="7805" marT="780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437958076"/>
                  </a:ext>
                </a:extLst>
              </a:tr>
              <a:tr h="318884">
                <a:tc>
                  <a:txBody>
                    <a:bodyPr/>
                    <a:lstStyle/>
                    <a:p>
                      <a:pPr algn="l" fontAlgn="b"/>
                      <a:r>
                        <a:rPr lang="en-US" sz="1800" b="1" i="0" u="none" strike="noStrike">
                          <a:effectLst/>
                          <a:latin typeface="Arial" panose="020B0604020202020204" pitchFamily="34" charset="0"/>
                        </a:rPr>
                        <a:t>ID</a:t>
                      </a:r>
                    </a:p>
                  </a:txBody>
                  <a:tcPr marL="7805" marR="7805" marT="780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Balance</a:t>
                      </a:r>
                    </a:p>
                  </a:txBody>
                  <a:tcPr marL="7805" marR="7805" marT="7805" marB="0" anchor="b">
                    <a:lnL>
                      <a:noFill/>
                    </a:lnL>
                    <a:lnR>
                      <a:noFill/>
                    </a:lnR>
                    <a:lnT>
                      <a:noFill/>
                    </a:lnT>
                    <a:lnB>
                      <a:noFill/>
                    </a:lnB>
                    <a:solidFill>
                      <a:srgbClr val="D0D0D0"/>
                    </a:solidFill>
                  </a:tcPr>
                </a:tc>
                <a:extLst>
                  <a:ext uri="{0D108BD9-81ED-4DB2-BD59-A6C34878D82A}">
                    <a16:rowId xmlns:a16="http://schemas.microsoft.com/office/drawing/2014/main" val="3676030101"/>
                  </a:ext>
                </a:extLst>
              </a:tr>
              <a:tr h="318884">
                <a:tc>
                  <a:txBody>
                    <a:bodyPr/>
                    <a:lstStyle/>
                    <a:p>
                      <a:pPr algn="l" fontAlgn="ctr"/>
                      <a:r>
                        <a:rPr lang="en-US" sz="1800" b="1" i="0" u="none" strike="noStrike">
                          <a:solidFill>
                            <a:srgbClr val="000000"/>
                          </a:solidFill>
                          <a:effectLst/>
                          <a:latin typeface="Arial" panose="020B0604020202020204" pitchFamily="34" charset="0"/>
                        </a:rPr>
                        <a:t>Reconciled</a:t>
                      </a:r>
                    </a:p>
                  </a:txBody>
                  <a:tcPr marL="7805" marR="7805" marT="7805" marB="0" anchor="ctr">
                    <a:lnL>
                      <a:noFill/>
                    </a:lnL>
                    <a:lnR>
                      <a:noFill/>
                    </a:lnR>
                    <a:lnT>
                      <a:noFill/>
                    </a:lnT>
                    <a:lnB>
                      <a:noFill/>
                    </a:lnB>
                  </a:tcPr>
                </a:tc>
                <a:tc>
                  <a:txBody>
                    <a:bodyPr/>
                    <a:lstStyle/>
                    <a:p>
                      <a:pPr algn="r" fontAlgn="ctr"/>
                      <a:endParaRPr lang="en-US" sz="1800" b="0" i="0" u="none" strike="noStrike">
                        <a:solidFill>
                          <a:srgbClr val="000000"/>
                        </a:solidFill>
                        <a:effectLst/>
                        <a:latin typeface="Arial" panose="020B0604020202020204" pitchFamily="34" charset="0"/>
                      </a:endParaRPr>
                    </a:p>
                  </a:txBody>
                  <a:tcPr marL="7805" marR="7805" marT="7805" marB="0" anchor="ctr">
                    <a:lnL>
                      <a:noFill/>
                    </a:lnL>
                    <a:lnR>
                      <a:noFill/>
                    </a:lnR>
                    <a:lnT>
                      <a:noFill/>
                    </a:lnT>
                    <a:lnB>
                      <a:noFill/>
                    </a:lnB>
                  </a:tcPr>
                </a:tc>
                <a:extLst>
                  <a:ext uri="{0D108BD9-81ED-4DB2-BD59-A6C34878D82A}">
                    <a16:rowId xmlns:a16="http://schemas.microsoft.com/office/drawing/2014/main" val="2469273830"/>
                  </a:ext>
                </a:extLst>
              </a:tr>
              <a:tr h="318884">
                <a:tc>
                  <a:txBody>
                    <a:bodyPr/>
                    <a:lstStyle/>
                    <a:p>
                      <a:pPr algn="l" fontAlgn="b"/>
                      <a:r>
                        <a:rPr lang="en-US" sz="1800" b="0" i="0" u="none" strike="noStrike">
                          <a:solidFill>
                            <a:srgbClr val="000000"/>
                          </a:solidFill>
                          <a:effectLst/>
                          <a:latin typeface="Arial" panose="020B0604020202020204" pitchFamily="34" charset="0"/>
                        </a:rPr>
                        <a:t>Cleared Deposits and Other Credits</a:t>
                      </a:r>
                    </a:p>
                  </a:txBody>
                  <a:tcPr marL="70245" marR="7805" marT="7805" marB="0" anchor="b">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510.33 </a:t>
                      </a:r>
                    </a:p>
                  </a:txBody>
                  <a:tcPr marL="7805" marR="7805" marT="7805" marB="0" anchor="ctr">
                    <a:lnL>
                      <a:noFill/>
                    </a:lnL>
                    <a:lnR>
                      <a:noFill/>
                    </a:lnR>
                    <a:lnT>
                      <a:noFill/>
                    </a:lnT>
                    <a:lnB>
                      <a:noFill/>
                    </a:lnB>
                  </a:tcPr>
                </a:tc>
                <a:extLst>
                  <a:ext uri="{0D108BD9-81ED-4DB2-BD59-A6C34878D82A}">
                    <a16:rowId xmlns:a16="http://schemas.microsoft.com/office/drawing/2014/main" val="3767584048"/>
                  </a:ext>
                </a:extLst>
              </a:tr>
              <a:tr h="318884">
                <a:tc>
                  <a:txBody>
                    <a:bodyPr/>
                    <a:lstStyle/>
                    <a:p>
                      <a:pPr algn="l" fontAlgn="b"/>
                      <a:r>
                        <a:rPr lang="en-US" sz="1800" b="0" i="0" u="none" strike="noStrike">
                          <a:solidFill>
                            <a:srgbClr val="000000"/>
                          </a:solidFill>
                          <a:effectLst/>
                          <a:latin typeface="Arial" panose="020B0604020202020204" pitchFamily="34" charset="0"/>
                        </a:rPr>
                        <a:t>Cleared Checks and Payments</a:t>
                      </a:r>
                    </a:p>
                  </a:txBody>
                  <a:tcPr marL="70245" marR="7805" marT="780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(31,918.67)</a:t>
                      </a:r>
                    </a:p>
                  </a:txBody>
                  <a:tcPr marL="7805" marR="7805" marT="780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921687360"/>
                  </a:ext>
                </a:extLst>
              </a:tr>
              <a:tr h="318884">
                <a:tc>
                  <a:txBody>
                    <a:bodyPr/>
                    <a:lstStyle/>
                    <a:p>
                      <a:pPr algn="l" fontAlgn="ctr"/>
                      <a:r>
                        <a:rPr lang="en-US" sz="1800" b="1" i="0" u="none" strike="noStrike">
                          <a:solidFill>
                            <a:srgbClr val="000000"/>
                          </a:solidFill>
                          <a:effectLst/>
                          <a:latin typeface="Arial" panose="020B0604020202020204" pitchFamily="34" charset="0"/>
                        </a:rPr>
                        <a:t>Total - Reconciled</a:t>
                      </a:r>
                    </a:p>
                  </a:txBody>
                  <a:tcPr marL="7805" marR="7805" marT="780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panose="020B0604020202020204" pitchFamily="34" charset="0"/>
                        </a:rPr>
                        <a:t>(31,408.34)</a:t>
                      </a:r>
                    </a:p>
                  </a:txBody>
                  <a:tcPr marL="7805" marR="7805" marT="780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436964277"/>
                  </a:ext>
                </a:extLst>
              </a:tr>
              <a:tr h="318884">
                <a:tc>
                  <a:txBody>
                    <a:bodyPr/>
                    <a:lstStyle/>
                    <a:p>
                      <a:pPr algn="l" fontAlgn="ctr"/>
                      <a:r>
                        <a:rPr lang="en-US" sz="1800" b="1" i="0" u="none" strike="noStrike">
                          <a:solidFill>
                            <a:srgbClr val="000000"/>
                          </a:solidFill>
                          <a:effectLst/>
                          <a:latin typeface="Arial" panose="020B0604020202020204" pitchFamily="34" charset="0"/>
                        </a:rPr>
                        <a:t>Last Reconciled Statement Balance - 3/31/2020</a:t>
                      </a:r>
                    </a:p>
                  </a:txBody>
                  <a:tcPr marL="7805" marR="7805" marT="7805" marB="0" anchor="ctr">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508,864.13 </a:t>
                      </a:r>
                    </a:p>
                  </a:txBody>
                  <a:tcPr marL="7805" marR="7805" marT="7805" marB="0" anchor="ctr">
                    <a:lnL>
                      <a:noFill/>
                    </a:lnL>
                    <a:lnR>
                      <a:noFill/>
                    </a:lnR>
                    <a:lnT>
                      <a:noFill/>
                    </a:lnT>
                    <a:lnB>
                      <a:noFill/>
                    </a:lnB>
                  </a:tcPr>
                </a:tc>
                <a:extLst>
                  <a:ext uri="{0D108BD9-81ED-4DB2-BD59-A6C34878D82A}">
                    <a16:rowId xmlns:a16="http://schemas.microsoft.com/office/drawing/2014/main" val="23298100"/>
                  </a:ext>
                </a:extLst>
              </a:tr>
              <a:tr h="318884">
                <a:tc>
                  <a:txBody>
                    <a:bodyPr/>
                    <a:lstStyle/>
                    <a:p>
                      <a:pPr algn="l" fontAlgn="ctr"/>
                      <a:r>
                        <a:rPr lang="en-US" sz="1800" b="1" i="0" u="none" strike="noStrike">
                          <a:solidFill>
                            <a:srgbClr val="000000"/>
                          </a:solidFill>
                          <a:effectLst/>
                          <a:latin typeface="Arial" panose="020B0604020202020204" pitchFamily="34" charset="0"/>
                        </a:rPr>
                        <a:t>Current Reconciled Balance</a:t>
                      </a:r>
                    </a:p>
                  </a:txBody>
                  <a:tcPr marL="7805" marR="7805" marT="7805" marB="0" anchor="ctr">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477,455.79 </a:t>
                      </a:r>
                    </a:p>
                  </a:txBody>
                  <a:tcPr marL="7805" marR="7805" marT="7805" marB="0" anchor="ctr">
                    <a:lnL>
                      <a:noFill/>
                    </a:lnL>
                    <a:lnR>
                      <a:noFill/>
                    </a:lnR>
                    <a:lnT>
                      <a:noFill/>
                    </a:lnT>
                    <a:lnB>
                      <a:noFill/>
                    </a:lnB>
                  </a:tcPr>
                </a:tc>
                <a:extLst>
                  <a:ext uri="{0D108BD9-81ED-4DB2-BD59-A6C34878D82A}">
                    <a16:rowId xmlns:a16="http://schemas.microsoft.com/office/drawing/2014/main" val="3252336409"/>
                  </a:ext>
                </a:extLst>
              </a:tr>
              <a:tr h="318884">
                <a:tc>
                  <a:txBody>
                    <a:bodyPr/>
                    <a:lstStyle/>
                    <a:p>
                      <a:pPr algn="l" fontAlgn="ctr"/>
                      <a:r>
                        <a:rPr lang="en-US" sz="1800" b="1" i="0" u="none" strike="noStrike">
                          <a:solidFill>
                            <a:srgbClr val="000000"/>
                          </a:solidFill>
                          <a:effectLst/>
                          <a:latin typeface="Arial" panose="020B0604020202020204" pitchFamily="34" charset="0"/>
                        </a:rPr>
                        <a:t>Reconcile Statement Balance - 4/30/2020</a:t>
                      </a:r>
                    </a:p>
                  </a:txBody>
                  <a:tcPr marL="7805" marR="7805" marT="7805" marB="0" anchor="ctr">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477,455.79 </a:t>
                      </a:r>
                    </a:p>
                  </a:txBody>
                  <a:tcPr marL="7805" marR="7805" marT="7805" marB="0" anchor="ctr">
                    <a:lnL>
                      <a:noFill/>
                    </a:lnL>
                    <a:lnR>
                      <a:noFill/>
                    </a:lnR>
                    <a:lnT>
                      <a:noFill/>
                    </a:lnT>
                    <a:lnB>
                      <a:noFill/>
                    </a:lnB>
                  </a:tcPr>
                </a:tc>
                <a:extLst>
                  <a:ext uri="{0D108BD9-81ED-4DB2-BD59-A6C34878D82A}">
                    <a16:rowId xmlns:a16="http://schemas.microsoft.com/office/drawing/2014/main" val="1199559219"/>
                  </a:ext>
                </a:extLst>
              </a:tr>
              <a:tr h="318884">
                <a:tc>
                  <a:txBody>
                    <a:bodyPr/>
                    <a:lstStyle/>
                    <a:p>
                      <a:pPr algn="l" fontAlgn="ctr"/>
                      <a:r>
                        <a:rPr lang="en-US" sz="1800" b="1" i="0" u="none" strike="noStrike">
                          <a:solidFill>
                            <a:srgbClr val="000000"/>
                          </a:solidFill>
                          <a:effectLst/>
                          <a:latin typeface="Arial" panose="020B0604020202020204" pitchFamily="34" charset="0"/>
                        </a:rPr>
                        <a:t>Difference</a:t>
                      </a:r>
                    </a:p>
                  </a:txBody>
                  <a:tcPr marL="7805" marR="7805" marT="7805" marB="0" anchor="ctr">
                    <a:lnL>
                      <a:noFill/>
                    </a:lnL>
                    <a:lnR>
                      <a:noFill/>
                    </a:lnR>
                    <a:lnT>
                      <a:noFill/>
                    </a:lnT>
                    <a:lnB>
                      <a:noFill/>
                    </a:lnB>
                  </a:tcPr>
                </a:tc>
                <a:tc>
                  <a:txBody>
                    <a:bodyPr/>
                    <a:lstStyle/>
                    <a:p>
                      <a:pPr algn="r" fontAlgn="ctr"/>
                      <a:r>
                        <a:rPr lang="en-US" sz="1800" b="0" i="0" u="none" strike="noStrike">
                          <a:solidFill>
                            <a:srgbClr val="000000"/>
                          </a:solidFill>
                          <a:effectLst/>
                          <a:latin typeface="Arial" panose="020B0604020202020204" pitchFamily="34" charset="0"/>
                        </a:rPr>
                        <a:t>(0.00)</a:t>
                      </a:r>
                    </a:p>
                  </a:txBody>
                  <a:tcPr marL="7805" marR="7805" marT="7805" marB="0" anchor="ctr">
                    <a:lnL>
                      <a:noFill/>
                    </a:lnL>
                    <a:lnR>
                      <a:noFill/>
                    </a:lnR>
                    <a:lnT>
                      <a:noFill/>
                    </a:lnT>
                    <a:lnB>
                      <a:noFill/>
                    </a:lnB>
                  </a:tcPr>
                </a:tc>
                <a:extLst>
                  <a:ext uri="{0D108BD9-81ED-4DB2-BD59-A6C34878D82A}">
                    <a16:rowId xmlns:a16="http://schemas.microsoft.com/office/drawing/2014/main" val="700902538"/>
                  </a:ext>
                </a:extLst>
              </a:tr>
              <a:tr h="318884">
                <a:tc>
                  <a:txBody>
                    <a:bodyPr/>
                    <a:lstStyle/>
                    <a:p>
                      <a:pPr algn="l" fontAlgn="ctr"/>
                      <a:r>
                        <a:rPr lang="en-US" sz="1800" b="1" i="0" u="none" strike="noStrike">
                          <a:solidFill>
                            <a:srgbClr val="000000"/>
                          </a:solidFill>
                          <a:effectLst/>
                          <a:latin typeface="Arial" panose="020B0604020202020204" pitchFamily="34" charset="0"/>
                        </a:rPr>
                        <a:t>Unreconciled</a:t>
                      </a:r>
                    </a:p>
                  </a:txBody>
                  <a:tcPr marL="7805" marR="7805" marT="7805" marB="0" anchor="ctr">
                    <a:lnL>
                      <a:noFill/>
                    </a:lnL>
                    <a:lnR>
                      <a:noFill/>
                    </a:lnR>
                    <a:lnT>
                      <a:noFill/>
                    </a:lnT>
                    <a:lnB>
                      <a:noFill/>
                    </a:lnB>
                  </a:tcPr>
                </a:tc>
                <a:tc>
                  <a:txBody>
                    <a:bodyPr/>
                    <a:lstStyle/>
                    <a:p>
                      <a:pPr algn="r" fontAlgn="ctr"/>
                      <a:endParaRPr lang="en-US" sz="1800" b="0" i="0" u="none" strike="noStrike">
                        <a:solidFill>
                          <a:srgbClr val="000000"/>
                        </a:solidFill>
                        <a:effectLst/>
                        <a:latin typeface="Arial" panose="020B0604020202020204" pitchFamily="34" charset="0"/>
                      </a:endParaRPr>
                    </a:p>
                  </a:txBody>
                  <a:tcPr marL="7805" marR="7805" marT="7805" marB="0" anchor="ctr">
                    <a:lnL>
                      <a:noFill/>
                    </a:lnL>
                    <a:lnR>
                      <a:noFill/>
                    </a:lnR>
                    <a:lnT>
                      <a:noFill/>
                    </a:lnT>
                    <a:lnB>
                      <a:noFill/>
                    </a:lnB>
                  </a:tcPr>
                </a:tc>
                <a:extLst>
                  <a:ext uri="{0D108BD9-81ED-4DB2-BD59-A6C34878D82A}">
                    <a16:rowId xmlns:a16="http://schemas.microsoft.com/office/drawing/2014/main" val="1852691958"/>
                  </a:ext>
                </a:extLst>
              </a:tr>
              <a:tr h="318884">
                <a:tc>
                  <a:txBody>
                    <a:bodyPr/>
                    <a:lstStyle/>
                    <a:p>
                      <a:pPr algn="l" fontAlgn="b"/>
                      <a:r>
                        <a:rPr lang="en-US" sz="1800" b="1" i="0" u="none" strike="noStrike">
                          <a:solidFill>
                            <a:srgbClr val="000000"/>
                          </a:solidFill>
                          <a:effectLst/>
                          <a:latin typeface="Arial" panose="020B0604020202020204" pitchFamily="34" charset="0"/>
                        </a:rPr>
                        <a:t>Uncleared</a:t>
                      </a:r>
                    </a:p>
                  </a:txBody>
                  <a:tcPr marL="70245" marR="7805" marT="7805" marB="0" anchor="b">
                    <a:lnL>
                      <a:noFill/>
                    </a:lnL>
                    <a:lnR>
                      <a:noFill/>
                    </a:lnR>
                    <a:lnT>
                      <a:noFill/>
                    </a:lnT>
                    <a:lnB>
                      <a:noFill/>
                    </a:lnB>
                  </a:tcPr>
                </a:tc>
                <a:tc>
                  <a:txBody>
                    <a:bodyPr/>
                    <a:lstStyle/>
                    <a:p>
                      <a:pPr algn="r" fontAlgn="ctr"/>
                      <a:endParaRPr lang="en-US" sz="1800" b="0" i="0" u="none" strike="noStrike">
                        <a:solidFill>
                          <a:srgbClr val="000000"/>
                        </a:solidFill>
                        <a:effectLst/>
                        <a:latin typeface="Arial" panose="020B0604020202020204" pitchFamily="34" charset="0"/>
                      </a:endParaRPr>
                    </a:p>
                  </a:txBody>
                  <a:tcPr marL="7805" marR="7805" marT="7805" marB="0" anchor="ctr">
                    <a:lnL>
                      <a:noFill/>
                    </a:lnL>
                    <a:lnR>
                      <a:noFill/>
                    </a:lnR>
                    <a:lnT>
                      <a:noFill/>
                    </a:lnT>
                    <a:lnB>
                      <a:noFill/>
                    </a:lnB>
                  </a:tcPr>
                </a:tc>
                <a:extLst>
                  <a:ext uri="{0D108BD9-81ED-4DB2-BD59-A6C34878D82A}">
                    <a16:rowId xmlns:a16="http://schemas.microsoft.com/office/drawing/2014/main" val="3784445589"/>
                  </a:ext>
                </a:extLst>
              </a:tr>
              <a:tr h="318884">
                <a:tc>
                  <a:txBody>
                    <a:bodyPr/>
                    <a:lstStyle/>
                    <a:p>
                      <a:pPr algn="l" fontAlgn="b"/>
                      <a:r>
                        <a:rPr lang="en-US" sz="1800" b="0" i="0" u="none" strike="noStrike">
                          <a:solidFill>
                            <a:srgbClr val="000000"/>
                          </a:solidFill>
                          <a:effectLst/>
                          <a:latin typeface="Arial" panose="020B0604020202020204" pitchFamily="34" charset="0"/>
                        </a:rPr>
                        <a:t>Checks and Payments</a:t>
                      </a:r>
                    </a:p>
                  </a:txBody>
                  <a:tcPr marL="140489" marR="7805" marT="780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1800" b="0" i="0" u="none" strike="noStrike">
                          <a:solidFill>
                            <a:srgbClr val="000000"/>
                          </a:solidFill>
                          <a:effectLst/>
                          <a:latin typeface="Arial" panose="020B0604020202020204" pitchFamily="34" charset="0"/>
                        </a:rPr>
                        <a:t>(151.86)</a:t>
                      </a:r>
                    </a:p>
                  </a:txBody>
                  <a:tcPr marL="7805" marR="7805" marT="780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895779773"/>
                  </a:ext>
                </a:extLst>
              </a:tr>
              <a:tr h="318884">
                <a:tc>
                  <a:txBody>
                    <a:bodyPr/>
                    <a:lstStyle/>
                    <a:p>
                      <a:pPr algn="l" fontAlgn="b"/>
                      <a:r>
                        <a:rPr lang="en-US" sz="1800" b="1" i="0" u="none" strike="noStrike">
                          <a:solidFill>
                            <a:srgbClr val="000000"/>
                          </a:solidFill>
                          <a:effectLst/>
                          <a:latin typeface="Arial" panose="020B0604020202020204" pitchFamily="34" charset="0"/>
                        </a:rPr>
                        <a:t>Total - Uncleared</a:t>
                      </a:r>
                    </a:p>
                  </a:txBody>
                  <a:tcPr marL="70245" marR="7805" marT="7805"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(151.86)</a:t>
                      </a:r>
                    </a:p>
                  </a:txBody>
                  <a:tcPr marL="7805" marR="7805" marT="780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812077070"/>
                  </a:ext>
                </a:extLst>
              </a:tr>
              <a:tr h="318884">
                <a:tc>
                  <a:txBody>
                    <a:bodyPr/>
                    <a:lstStyle/>
                    <a:p>
                      <a:pPr algn="l" fontAlgn="ctr"/>
                      <a:r>
                        <a:rPr lang="en-US" sz="1800" b="1" i="0" u="none" strike="noStrike">
                          <a:solidFill>
                            <a:srgbClr val="000000"/>
                          </a:solidFill>
                          <a:effectLst/>
                          <a:latin typeface="Arial" panose="020B0604020202020204" pitchFamily="34" charset="0"/>
                        </a:rPr>
                        <a:t>Total - Unreconciled</a:t>
                      </a:r>
                    </a:p>
                  </a:txBody>
                  <a:tcPr marL="7805" marR="7805" marT="780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1800" b="1" i="0" u="none" strike="noStrike">
                          <a:solidFill>
                            <a:srgbClr val="000000"/>
                          </a:solidFill>
                          <a:effectLst/>
                          <a:latin typeface="Arial" panose="020B0604020202020204" pitchFamily="34" charset="0"/>
                        </a:rPr>
                        <a:t>(151.86)</a:t>
                      </a:r>
                    </a:p>
                  </a:txBody>
                  <a:tcPr marL="7805" marR="7805" marT="780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172028761"/>
                  </a:ext>
                </a:extLst>
              </a:tr>
              <a:tr h="318884">
                <a:tc>
                  <a:txBody>
                    <a:bodyPr/>
                    <a:lstStyle/>
                    <a:p>
                      <a:pPr algn="l" fontAlgn="ctr"/>
                      <a:r>
                        <a:rPr lang="en-US" sz="1800" b="1" i="0" u="none" strike="noStrike">
                          <a:solidFill>
                            <a:srgbClr val="000000"/>
                          </a:solidFill>
                          <a:effectLst/>
                          <a:latin typeface="Arial" panose="020B0604020202020204" pitchFamily="34" charset="0"/>
                        </a:rPr>
                        <a:t>Total as of 4/30/2020</a:t>
                      </a:r>
                    </a:p>
                  </a:txBody>
                  <a:tcPr marL="7805" marR="7805" marT="780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panose="020B0604020202020204" pitchFamily="34" charset="0"/>
                        </a:rPr>
                        <a:t>477,303.93 </a:t>
                      </a:r>
                    </a:p>
                  </a:txBody>
                  <a:tcPr marL="7805" marR="7805" marT="780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247489041"/>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2851"/>
          </a:xfrm>
        </p:spPr>
        <p:txBody>
          <a:bodyPr/>
          <a:lstStyle/>
          <a:p>
            <a:r>
              <a:rPr lang="en-US" dirty="0"/>
              <a:t>Irvine, January 2020 Budget Report</a:t>
            </a:r>
          </a:p>
        </p:txBody>
      </p:sp>
      <p:graphicFrame>
        <p:nvGraphicFramePr>
          <p:cNvPr id="9" name="Content Placeholder 8">
            <a:extLst>
              <a:ext uri="{FF2B5EF4-FFF2-40B4-BE49-F238E27FC236}">
                <a16:creationId xmlns:a16="http://schemas.microsoft.com/office/drawing/2014/main" id="{1A59AC5E-8353-4F7D-8F9E-C781DF271DEC}"/>
              </a:ext>
            </a:extLst>
          </p:cNvPr>
          <p:cNvGraphicFramePr>
            <a:graphicFrameLocks noGrp="1"/>
          </p:cNvGraphicFramePr>
          <p:nvPr>
            <p:ph idx="1"/>
            <p:extLst>
              <p:ext uri="{D42A27DB-BD31-4B8C-83A1-F6EECF244321}">
                <p14:modId xmlns:p14="http://schemas.microsoft.com/office/powerpoint/2010/main" val="4281395936"/>
              </p:ext>
            </p:extLst>
          </p:nvPr>
        </p:nvGraphicFramePr>
        <p:xfrm>
          <a:off x="723898" y="1218026"/>
          <a:ext cx="7429502" cy="5222616"/>
        </p:xfrm>
        <a:graphic>
          <a:graphicData uri="http://schemas.openxmlformats.org/drawingml/2006/table">
            <a:tbl>
              <a:tblPr>
                <a:tableStyleId>{5C22544A-7EE6-4342-B048-85BDC9FD1C3A}</a:tableStyleId>
              </a:tblPr>
              <a:tblGrid>
                <a:gridCol w="883294">
                  <a:extLst>
                    <a:ext uri="{9D8B030D-6E8A-4147-A177-3AD203B41FA5}">
                      <a16:colId xmlns:a16="http://schemas.microsoft.com/office/drawing/2014/main" val="680208104"/>
                    </a:ext>
                  </a:extLst>
                </a:gridCol>
                <a:gridCol w="883294">
                  <a:extLst>
                    <a:ext uri="{9D8B030D-6E8A-4147-A177-3AD203B41FA5}">
                      <a16:colId xmlns:a16="http://schemas.microsoft.com/office/drawing/2014/main" val="2600233375"/>
                    </a:ext>
                  </a:extLst>
                </a:gridCol>
                <a:gridCol w="920737">
                  <a:extLst>
                    <a:ext uri="{9D8B030D-6E8A-4147-A177-3AD203B41FA5}">
                      <a16:colId xmlns:a16="http://schemas.microsoft.com/office/drawing/2014/main" val="517132454"/>
                    </a:ext>
                  </a:extLst>
                </a:gridCol>
                <a:gridCol w="703577">
                  <a:extLst>
                    <a:ext uri="{9D8B030D-6E8A-4147-A177-3AD203B41FA5}">
                      <a16:colId xmlns:a16="http://schemas.microsoft.com/office/drawing/2014/main" val="1144379219"/>
                    </a:ext>
                  </a:extLst>
                </a:gridCol>
                <a:gridCol w="1143000">
                  <a:extLst>
                    <a:ext uri="{9D8B030D-6E8A-4147-A177-3AD203B41FA5}">
                      <a16:colId xmlns:a16="http://schemas.microsoft.com/office/drawing/2014/main" val="3559587789"/>
                    </a:ext>
                  </a:extLst>
                </a:gridCol>
                <a:gridCol w="1219200">
                  <a:extLst>
                    <a:ext uri="{9D8B030D-6E8A-4147-A177-3AD203B41FA5}">
                      <a16:colId xmlns:a16="http://schemas.microsoft.com/office/drawing/2014/main" val="3912046318"/>
                    </a:ext>
                  </a:extLst>
                </a:gridCol>
                <a:gridCol w="1676400">
                  <a:extLst>
                    <a:ext uri="{9D8B030D-6E8A-4147-A177-3AD203B41FA5}">
                      <a16:colId xmlns:a16="http://schemas.microsoft.com/office/drawing/2014/main" val="3219615327"/>
                    </a:ext>
                  </a:extLst>
                </a:gridCol>
              </a:tblGrid>
              <a:tr h="262432">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b="0" i="0" u="none" strike="noStrike" dirty="0">
                          <a:effectLst/>
                          <a:latin typeface="+mn-lt"/>
                        </a:rPr>
                        <a:t>Nov</a:t>
                      </a:r>
                    </a:p>
                  </a:txBody>
                  <a:tcPr marL="6347" marR="6347" marT="6347" marB="0" anchor="b"/>
                </a:tc>
                <a:tc>
                  <a:txBody>
                    <a:bodyPr/>
                    <a:lstStyle/>
                    <a:p>
                      <a:pPr algn="ctr" fontAlgn="b"/>
                      <a:r>
                        <a:rPr lang="en-US" sz="1600" b="0" i="0" u="none" strike="noStrike" dirty="0">
                          <a:effectLst/>
                          <a:latin typeface="+mn-lt"/>
                        </a:rPr>
                        <a:t>Jan 6</a:t>
                      </a:r>
                    </a:p>
                  </a:txBody>
                  <a:tcPr marL="6347" marR="6347" marT="6347" marB="0" anchor="b"/>
                </a:tc>
                <a:tc>
                  <a:txBody>
                    <a:bodyPr/>
                    <a:lstStyle/>
                    <a:p>
                      <a:pPr algn="ctr" fontAlgn="b"/>
                      <a:r>
                        <a:rPr lang="en-US" sz="1600" b="0" i="0" u="none" strike="noStrike" dirty="0">
                          <a:effectLst/>
                          <a:latin typeface="+mn-lt"/>
                        </a:rPr>
                        <a:t>April 9</a:t>
                      </a:r>
                    </a:p>
                  </a:txBody>
                  <a:tcPr marL="6347" marR="6347" marT="6347" marB="0" anchor="b"/>
                </a:tc>
                <a:extLst>
                  <a:ext uri="{0D108BD9-81ED-4DB2-BD59-A6C34878D82A}">
                    <a16:rowId xmlns:a16="http://schemas.microsoft.com/office/drawing/2014/main" val="3502955420"/>
                  </a:ext>
                </a:extLst>
              </a:tr>
              <a:tr h="262432">
                <a:tc>
                  <a:txBody>
                    <a:bodyPr/>
                    <a:lstStyle/>
                    <a:p>
                      <a:pPr algn="l" fontAlgn="b"/>
                      <a:r>
                        <a:rPr lang="en-US" sz="1600" u="none" strike="noStrike">
                          <a:effectLst/>
                          <a:latin typeface="+mn-lt"/>
                        </a:rPr>
                        <a:t>Income</a:t>
                      </a:r>
                      <a:endParaRPr lang="en-US" sz="1600" b="0" i="0" u="none" strike="noStrike">
                        <a:effectLst/>
                        <a:latin typeface="+mn-lt"/>
                      </a:endParaRPr>
                    </a:p>
                  </a:txBody>
                  <a:tcPr marL="6347" marR="6347" marT="6347" marB="0" anchor="b"/>
                </a:tc>
                <a:tc>
                  <a:txBody>
                    <a:bodyPr/>
                    <a:lstStyle/>
                    <a:p>
                      <a:pPr algn="l" fontAlgn="b"/>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a:effectLst/>
                        <a:latin typeface="+mn-lt"/>
                      </a:endParaRPr>
                    </a:p>
                  </a:txBody>
                  <a:tcPr marL="6347" marR="6347" marT="6347" marB="0" anchor="b"/>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a:effectLst/>
                          <a:latin typeface="+mn-lt"/>
                        </a:rPr>
                        <a:t>Draft Budget</a:t>
                      </a:r>
                      <a:endParaRPr lang="en-US" sz="1600" b="0" i="0" u="none" strike="noStrike">
                        <a:effectLst/>
                        <a:latin typeface="+mn-lt"/>
                      </a:endParaRPr>
                    </a:p>
                  </a:txBody>
                  <a:tcPr marL="6347" marR="6347" marT="6347" marB="0" anchor="b"/>
                </a:tc>
                <a:tc>
                  <a:txBody>
                    <a:bodyPr/>
                    <a:lstStyle/>
                    <a:p>
                      <a:pPr algn="ctr" fontAlgn="b"/>
                      <a:r>
                        <a:rPr lang="en-US" sz="1600" b="0" i="0" u="none" strike="noStrike" dirty="0">
                          <a:effectLst/>
                          <a:latin typeface="+mn-lt"/>
                        </a:rPr>
                        <a:t>Budget</a:t>
                      </a:r>
                    </a:p>
                  </a:txBody>
                  <a:tcPr marL="6347" marR="6347" marT="6347" marB="0" anchor="b"/>
                </a:tc>
                <a:tc>
                  <a:txBody>
                    <a:bodyPr/>
                    <a:lstStyle/>
                    <a:p>
                      <a:pPr algn="ctr" fontAlgn="b"/>
                      <a:r>
                        <a:rPr lang="en-US" sz="1600" b="0" i="0" u="none" strike="noStrike" dirty="0">
                          <a:effectLst/>
                          <a:latin typeface="+mn-lt"/>
                        </a:rPr>
                        <a:t>      Final</a:t>
                      </a:r>
                    </a:p>
                  </a:txBody>
                  <a:tcPr marL="6347" marR="6347" marT="6347" marB="0" anchor="b"/>
                </a:tc>
                <a:extLst>
                  <a:ext uri="{0D108BD9-81ED-4DB2-BD59-A6C34878D82A}">
                    <a16:rowId xmlns:a16="http://schemas.microsoft.com/office/drawing/2014/main" val="3322514093"/>
                  </a:ext>
                </a:extLst>
              </a:tr>
              <a:tr h="28479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2.11 - Registrations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$221,100</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$260,300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a:t>
                      </a:r>
                      <a:r>
                        <a:rPr lang="en-US" dirty="0"/>
                        <a:t>275,800.00</a:t>
                      </a:r>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70711874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2.12 - Hotel Commissions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 $24,800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$33,123.40</a:t>
                      </a:r>
                    </a:p>
                  </a:txBody>
                  <a:tcPr marL="6347" marR="6347" marT="6347" marB="0" anchor="b"/>
                </a:tc>
                <a:extLst>
                  <a:ext uri="{0D108BD9-81ED-4DB2-BD59-A6C34878D82A}">
                    <a16:rowId xmlns:a16="http://schemas.microsoft.com/office/drawing/2014/main" val="1139006978"/>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Total –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$245,900 </a:t>
                      </a:r>
                    </a:p>
                  </a:txBody>
                  <a:tcPr marL="6347" marR="6347" marT="6347" marB="0" anchor="b"/>
                </a:tc>
                <a:tc>
                  <a:txBody>
                    <a:bodyPr/>
                    <a:lstStyle/>
                    <a:p>
                      <a:pPr marL="0" algn="r" defTabSz="914400" rtl="0" eaLnBrk="1" fontAlgn="b" latinLnBrk="0" hangingPunct="1"/>
                      <a:r>
                        <a:rPr lang="en-US" sz="1800" b="0" i="0" u="none" strike="noStrike" kern="1200" baseline="0" dirty="0">
                          <a:solidFill>
                            <a:schemeClr val="dk1"/>
                          </a:solidFill>
                          <a:latin typeface="+mn-lt"/>
                          <a:ea typeface="+mn-ea"/>
                          <a:cs typeface="+mn-cs"/>
                        </a:rPr>
                        <a:t>$285,300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$308,923.40</a:t>
                      </a:r>
                    </a:p>
                  </a:txBody>
                  <a:tcPr marL="6347" marR="6347" marT="6347" marB="0" anchor="b"/>
                </a:tc>
                <a:extLst>
                  <a:ext uri="{0D108BD9-81ED-4DB2-BD59-A6C34878D82A}">
                    <a16:rowId xmlns:a16="http://schemas.microsoft.com/office/drawing/2014/main" val="613658577"/>
                  </a:ext>
                </a:extLst>
              </a:tr>
              <a:tr h="284793">
                <a:tc>
                  <a:txBody>
                    <a:bodyPr/>
                    <a:lstStyle/>
                    <a:p>
                      <a:pPr algn="l" fontAlgn="b"/>
                      <a:r>
                        <a:rPr lang="en-US" sz="1600" u="none" strike="noStrike">
                          <a:effectLst/>
                          <a:latin typeface="+mn-lt"/>
                        </a:rPr>
                        <a:t>Expense</a:t>
                      </a:r>
                      <a:endParaRPr lang="en-US" sz="1600" b="0" i="0" u="none" strike="noStrike">
                        <a:effectLst/>
                        <a:latin typeface="+mn-lt"/>
                      </a:endParaRPr>
                    </a:p>
                  </a:txBody>
                  <a:tcPr marL="6347" marR="6347" marT="6347" marB="0" anchor="b"/>
                </a:tc>
                <a:tc gridSpan="2">
                  <a:txBody>
                    <a:bodyPr/>
                    <a:lstStyle/>
                    <a:p>
                      <a:pPr algn="l" fontAlgn="b"/>
                      <a:endParaRPr lang="en-US" sz="1600" b="0" i="0" u="none" strike="noStrike" dirty="0">
                        <a:effectLst/>
                        <a:latin typeface="+mn-lt"/>
                      </a:endParaRPr>
                    </a:p>
                  </a:txBody>
                  <a:tcPr marL="6347" marR="6347" marT="6347" marB="0" anchor="b"/>
                </a:tc>
                <a:tc hMerge="1">
                  <a:txBody>
                    <a:bodyPr/>
                    <a:lstStyle/>
                    <a:p>
                      <a:pPr algn="l" fontAlgn="b"/>
                      <a:endParaRPr lang="en-US" sz="1600" b="0" i="0" u="none" strike="noStrike" dirty="0">
                        <a:effectLst/>
                        <a:latin typeface="+mn-lt"/>
                      </a:endParaRPr>
                    </a:p>
                  </a:txBody>
                  <a:tcPr marL="8463" marR="8463" marT="8463"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l" fontAlgn="b"/>
                      <a:endParaRPr lang="en-US" sz="1800" b="0" i="0" u="none" strike="noStrike" kern="1200" baseline="0" dirty="0">
                        <a:solidFill>
                          <a:schemeClr val="dk1"/>
                        </a:solidFill>
                        <a:latin typeface="+mn-lt"/>
                        <a:ea typeface="+mn-ea"/>
                        <a:cs typeface="+mn-cs"/>
                      </a:endParaRPr>
                    </a:p>
                  </a:txBody>
                  <a:tcPr marL="6347" marR="6347" marT="6347" marB="0" anchor="b"/>
                </a:tc>
                <a:tc>
                  <a:txBody>
                    <a:bodyPr/>
                    <a:lstStyle/>
                    <a:p>
                      <a:pPr algn="l" fontAlgn="b"/>
                      <a:endParaRPr lang="en-US" sz="1600" b="0" i="0" u="none" strike="noStrike" dirty="0">
                        <a:effectLst/>
                        <a:latin typeface="+mn-lt"/>
                      </a:endParaRPr>
                    </a:p>
                  </a:txBody>
                  <a:tcPr marL="6347" marR="6347" marT="6347" marB="0" anchor="b"/>
                </a:tc>
                <a:tc>
                  <a:txBody>
                    <a:bodyPr/>
                    <a:lstStyle/>
                    <a:p>
                      <a:pPr algn="r" fontAlgn="b"/>
                      <a:endParaRPr lang="en-US" sz="1800" b="0" i="0" u="none" strike="noStrike" kern="1200" baseline="0" dirty="0">
                        <a:solidFill>
                          <a:schemeClr val="dk1"/>
                        </a:solidFill>
                        <a:latin typeface="+mn-lt"/>
                        <a:ea typeface="+mn-ea"/>
                        <a:cs typeface="+mn-cs"/>
                      </a:endParaRPr>
                    </a:p>
                  </a:txBody>
                  <a:tcPr marL="6347" marR="6347" marT="6347" marB="0" anchor="b"/>
                </a:tc>
                <a:extLst>
                  <a:ext uri="{0D108BD9-81ED-4DB2-BD59-A6C34878D82A}">
                    <a16:rowId xmlns:a16="http://schemas.microsoft.com/office/drawing/2014/main" val="3893262724"/>
                  </a:ext>
                </a:extLst>
              </a:tr>
              <a:tr h="300809">
                <a:tc>
                  <a:txBody>
                    <a:bodyPr/>
                    <a:lstStyle/>
                    <a:p>
                      <a:pPr algn="l" fontAlgn="b"/>
                      <a:endParaRPr lang="en-US" sz="1600" b="0" i="0" u="none" strike="noStrike" dirty="0">
                        <a:effectLst/>
                        <a:latin typeface="+mn-lt"/>
                      </a:endParaRPr>
                    </a:p>
                  </a:txBody>
                  <a:tcPr marL="6347" marR="6347" marT="6347" marB="0" anchor="b"/>
                </a:tc>
                <a:tc gridSpan="3">
                  <a:txBody>
                    <a:bodyPr/>
                    <a:lstStyle/>
                    <a:p>
                      <a:pPr algn="l" fontAlgn="b"/>
                      <a:r>
                        <a:rPr lang="en-US" sz="1600" u="none" strike="noStrike" dirty="0">
                          <a:effectLst/>
                          <a:latin typeface="+mn-lt"/>
                        </a:rPr>
                        <a:t>4.113 - Venue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dirty="0">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$26,150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$26,000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$29,524.67</a:t>
                      </a:r>
                    </a:p>
                  </a:txBody>
                  <a:tcPr marL="6347" marR="6347" marT="6347" marB="0" anchor="b"/>
                </a:tc>
                <a:extLst>
                  <a:ext uri="{0D108BD9-81ED-4DB2-BD59-A6C34878D82A}">
                    <a16:rowId xmlns:a16="http://schemas.microsoft.com/office/drawing/2014/main" val="2048482050"/>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4.12 - Financial Fees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$6,633</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$7,809</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$12,608.97</a:t>
                      </a:r>
                    </a:p>
                  </a:txBody>
                  <a:tcPr marL="6347" marR="6347" marT="6347" marB="0" anchor="b"/>
                </a:tc>
                <a:extLst>
                  <a:ext uri="{0D108BD9-81ED-4DB2-BD59-A6C34878D82A}">
                    <a16:rowId xmlns:a16="http://schemas.microsoft.com/office/drawing/2014/main" val="3770090064"/>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4.13 – Meeting Planner</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$39,150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$52,702.30</a:t>
                      </a:r>
                    </a:p>
                  </a:txBody>
                  <a:tcPr marL="6347" marR="6347" marT="6347" marB="0" anchor="b"/>
                </a:tc>
                <a:extLst>
                  <a:ext uri="{0D108BD9-81ED-4DB2-BD59-A6C34878D82A}">
                    <a16:rowId xmlns:a16="http://schemas.microsoft.com/office/drawing/2014/main" val="413109359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4.14 - Food &amp; Beverage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$115,000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$135,000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$145,643.01</a:t>
                      </a:r>
                    </a:p>
                  </a:txBody>
                  <a:tcPr marL="6347" marR="6347" marT="6347" marB="0" anchor="b"/>
                </a:tc>
                <a:extLst>
                  <a:ext uri="{0D108BD9-81ED-4DB2-BD59-A6C34878D82A}">
                    <a16:rowId xmlns:a16="http://schemas.microsoft.com/office/drawing/2014/main" val="3154785351"/>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4.15 - Network Services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$38,400 </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$42,400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$40,444.57</a:t>
                      </a:r>
                    </a:p>
                  </a:txBody>
                  <a:tcPr marL="6347" marR="6347" marT="6347" marB="0" anchor="b"/>
                </a:tc>
                <a:extLst>
                  <a:ext uri="{0D108BD9-81ED-4DB2-BD59-A6C34878D82A}">
                    <a16:rowId xmlns:a16="http://schemas.microsoft.com/office/drawing/2014/main" val="3508217207"/>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4.16 - Social</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$23,500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$24,201.67</a:t>
                      </a:r>
                    </a:p>
                  </a:txBody>
                  <a:tcPr marL="6347" marR="6347" marT="6347" marB="0" anchor="b"/>
                </a:tc>
                <a:extLst>
                  <a:ext uri="{0D108BD9-81ED-4DB2-BD59-A6C34878D82A}">
                    <a16:rowId xmlns:a16="http://schemas.microsoft.com/office/drawing/2014/main" val="3077313436"/>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4.17 - Shipping</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$2000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$1,867.30</a:t>
                      </a:r>
                    </a:p>
                  </a:txBody>
                  <a:tcPr marL="6347" marR="6347" marT="6347" marB="0" anchor="b"/>
                </a:tc>
                <a:extLst>
                  <a:ext uri="{0D108BD9-81ED-4DB2-BD59-A6C34878D82A}">
                    <a16:rowId xmlns:a16="http://schemas.microsoft.com/office/drawing/2014/main" val="3882019535"/>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4.18 - Misc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chemeClr val="dk1"/>
                          </a:solidFill>
                          <a:latin typeface="+mn-lt"/>
                          <a:ea typeface="+mn-ea"/>
                          <a:cs typeface="+mn-cs"/>
                        </a:rPr>
                        <a:t>$6,975</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$7400</a:t>
                      </a:r>
                    </a:p>
                  </a:txBody>
                  <a:tcPr marL="6347" marR="6347" marT="6347" marB="0" anchor="b"/>
                </a:tc>
                <a:tc>
                  <a:txBody>
                    <a:bodyPr/>
                    <a:lstStyle/>
                    <a:p>
                      <a:pPr algn="r" fontAlgn="b"/>
                      <a:r>
                        <a:rPr lang="en-US" sz="1800" b="0" i="0" u="none" strike="noStrike" kern="1200" baseline="0" dirty="0">
                          <a:solidFill>
                            <a:schemeClr val="dk1"/>
                          </a:solidFill>
                          <a:latin typeface="+mn-lt"/>
                          <a:ea typeface="+mn-ea"/>
                          <a:cs typeface="+mn-cs"/>
                        </a:rPr>
                        <a:t>$5,562.28</a:t>
                      </a:r>
                    </a:p>
                  </a:txBody>
                  <a:tcPr marL="6347" marR="6347" marT="6347" marB="0" anchor="b"/>
                </a:tc>
                <a:extLst>
                  <a:ext uri="{0D108BD9-81ED-4DB2-BD59-A6C34878D82A}">
                    <a16:rowId xmlns:a16="http://schemas.microsoft.com/office/drawing/2014/main" val="836956813"/>
                  </a:ext>
                </a:extLst>
              </a:tr>
              <a:tr h="300809">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 Expense</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800" b="0" i="0" u="none" strike="noStrike" kern="1200" baseline="0" dirty="0">
                          <a:solidFill>
                            <a:srgbClr val="C00000"/>
                          </a:solidFill>
                          <a:latin typeface="+mn-lt"/>
                          <a:ea typeface="+mn-ea"/>
                          <a:cs typeface="+mn-cs"/>
                        </a:rPr>
                        <a:t>$253,558</a:t>
                      </a:r>
                    </a:p>
                  </a:txBody>
                  <a:tcPr marL="6347" marR="6347" marT="6347" marB="0" anchor="b"/>
                </a:tc>
                <a:tc>
                  <a:txBody>
                    <a:bodyPr/>
                    <a:lstStyle/>
                    <a:p>
                      <a:pPr algn="r" fontAlgn="b"/>
                      <a:r>
                        <a:rPr lang="en-US" sz="1800" b="0" i="0" u="none" strike="noStrike" kern="1200" baseline="0" dirty="0">
                          <a:solidFill>
                            <a:srgbClr val="C00000"/>
                          </a:solidFill>
                          <a:latin typeface="+mn-lt"/>
                          <a:ea typeface="+mn-ea"/>
                          <a:cs typeface="+mn-cs"/>
                        </a:rPr>
                        <a:t>283,259</a:t>
                      </a:r>
                    </a:p>
                  </a:txBody>
                  <a:tcPr marL="6347" marR="6347" marT="6347" marB="0" anchor="b"/>
                </a:tc>
                <a:tc>
                  <a:txBody>
                    <a:bodyPr/>
                    <a:lstStyle/>
                    <a:p>
                      <a:pPr algn="r" fontAlgn="b"/>
                      <a:r>
                        <a:rPr lang="en-US" sz="1600" b="0" i="0" u="none" strike="noStrike" dirty="0">
                          <a:solidFill>
                            <a:srgbClr val="FF0000"/>
                          </a:solidFill>
                          <a:effectLst/>
                          <a:latin typeface="+mn-lt"/>
                        </a:rPr>
                        <a:t>$312,554.77</a:t>
                      </a:r>
                    </a:p>
                  </a:txBody>
                  <a:tcPr marL="6347" marR="6347" marT="6347" marB="0" anchor="b"/>
                </a:tc>
                <a:extLst>
                  <a:ext uri="{0D108BD9-81ED-4DB2-BD59-A6C34878D82A}">
                    <a16:rowId xmlns:a16="http://schemas.microsoft.com/office/drawing/2014/main" val="1917423023"/>
                  </a:ext>
                </a:extLst>
              </a:tr>
              <a:tr h="294403">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Net Ordinary Income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 $(7,658)</a:t>
                      </a:r>
                    </a:p>
                  </a:txBody>
                  <a:tcPr marL="6347" marR="6347" marT="6347" marB="0" anchor="b"/>
                </a:tc>
                <a:tc>
                  <a:txBody>
                    <a:bodyPr/>
                    <a:lstStyle/>
                    <a:p>
                      <a:pPr algn="r" fontAlgn="b"/>
                      <a:r>
                        <a:rPr lang="en-US" sz="1800" b="0" i="0" u="none" strike="noStrike" kern="1200" baseline="0" dirty="0">
                          <a:solidFill>
                            <a:schemeClr val="accent1">
                              <a:lumMod val="50000"/>
                            </a:schemeClr>
                          </a:solidFill>
                          <a:latin typeface="+mn-lt"/>
                          <a:ea typeface="+mn-ea"/>
                          <a:cs typeface="+mn-cs"/>
                        </a:rPr>
                        <a:t>$2,041</a:t>
                      </a:r>
                    </a:p>
                  </a:txBody>
                  <a:tcPr marL="6347" marR="6347" marT="6347" marB="0" anchor="b"/>
                </a:tc>
                <a:tc>
                  <a:txBody>
                    <a:bodyPr/>
                    <a:lstStyle/>
                    <a:p>
                      <a:pPr algn="r" fontAlgn="b"/>
                      <a:r>
                        <a:rPr lang="en-US" sz="1600" b="0" i="0" u="none" strike="noStrike" dirty="0">
                          <a:solidFill>
                            <a:srgbClr val="C00000"/>
                          </a:solidFill>
                          <a:effectLst/>
                          <a:latin typeface="+mn-lt"/>
                        </a:rPr>
                        <a:t>$(3,631.37)</a:t>
                      </a:r>
                    </a:p>
                  </a:txBody>
                  <a:tcPr marL="6347" marR="6347" marT="6347" marB="0" anchor="b"/>
                </a:tc>
                <a:extLst>
                  <a:ext uri="{0D108BD9-81ED-4DB2-BD59-A6C34878D82A}">
                    <a16:rowId xmlns:a16="http://schemas.microsoft.com/office/drawing/2014/main" val="221765877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a:effectLst/>
                          <a:latin typeface="+mn-lt"/>
                        </a:rPr>
                        <a:t>Total Attendees</a:t>
                      </a:r>
                      <a:endParaRPr lang="en-US" sz="1600" b="0" i="0" u="none" strike="noStrike">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ctr" fontAlgn="b"/>
                      <a:r>
                        <a:rPr lang="en-US" sz="1600" u="none" strike="noStrike" dirty="0">
                          <a:effectLst/>
                          <a:latin typeface="+mn-lt"/>
                        </a:rPr>
                        <a:t>300</a:t>
                      </a:r>
                      <a:endParaRPr lang="en-US" sz="1600" b="0" i="0" u="none" strike="noStrike" dirty="0">
                        <a:effectLst/>
                        <a:latin typeface="+mn-lt"/>
                      </a:endParaRPr>
                    </a:p>
                  </a:txBody>
                  <a:tcPr marL="6347" marR="6347" marT="6347" marB="0" anchor="b"/>
                </a:tc>
                <a:tc>
                  <a:txBody>
                    <a:bodyPr/>
                    <a:lstStyle/>
                    <a:p>
                      <a:pPr algn="ctr" fontAlgn="b"/>
                      <a:r>
                        <a:rPr lang="en-US" sz="1600" b="0" i="0" u="none" strike="noStrike" dirty="0">
                          <a:effectLst/>
                          <a:latin typeface="+mn-lt"/>
                        </a:rPr>
                        <a:t>331</a:t>
                      </a:r>
                    </a:p>
                  </a:txBody>
                  <a:tcPr marL="6347" marR="6347" marT="6347" marB="0" anchor="b"/>
                </a:tc>
                <a:tc>
                  <a:txBody>
                    <a:bodyPr/>
                    <a:lstStyle/>
                    <a:p>
                      <a:pPr algn="ctr" fontAlgn="b"/>
                      <a:r>
                        <a:rPr lang="en-US" sz="1600" b="0" i="0" u="none" strike="noStrike" dirty="0">
                          <a:effectLst/>
                          <a:latin typeface="+mn-lt"/>
                        </a:rPr>
                        <a:t>335</a:t>
                      </a:r>
                    </a:p>
                  </a:txBody>
                  <a:tcPr marL="6347" marR="6347" marT="6347" marB="0" anchor="b"/>
                </a:tc>
                <a:extLst>
                  <a:ext uri="{0D108BD9-81ED-4DB2-BD59-A6C34878D82A}">
                    <a16:rowId xmlns:a16="http://schemas.microsoft.com/office/drawing/2014/main" val="1249470786"/>
                  </a:ext>
                </a:extLst>
              </a:tr>
              <a:tr h="262432">
                <a:tc>
                  <a:txBody>
                    <a:bodyPr/>
                    <a:lstStyle/>
                    <a:p>
                      <a:pPr algn="l" fontAlgn="b"/>
                      <a:endParaRPr lang="en-US" sz="1600" b="0" i="0" u="none" strike="noStrike">
                        <a:effectLst/>
                        <a:latin typeface="+mn-lt"/>
                      </a:endParaRPr>
                    </a:p>
                  </a:txBody>
                  <a:tcPr marL="6347" marR="6347" marT="6347" marB="0" anchor="b"/>
                </a:tc>
                <a:tc gridSpan="3">
                  <a:txBody>
                    <a:bodyPr/>
                    <a:lstStyle/>
                    <a:p>
                      <a:pPr algn="l" fontAlgn="b"/>
                      <a:r>
                        <a:rPr lang="en-US" sz="1600" u="none" strike="noStrike" dirty="0">
                          <a:effectLst/>
                          <a:latin typeface="+mn-lt"/>
                        </a:rPr>
                        <a:t>Cost per attendee</a:t>
                      </a:r>
                      <a:endParaRPr lang="en-US" sz="1600" b="0" i="0" u="none" strike="noStrike" dirty="0">
                        <a:effectLst/>
                        <a:latin typeface="+mn-lt"/>
                      </a:endParaRPr>
                    </a:p>
                  </a:txBody>
                  <a:tcPr marL="6347" marR="6347" marT="6347" marB="0" anchor="b"/>
                </a:tc>
                <a:tc hMerge="1">
                  <a:txBody>
                    <a:bodyPr/>
                    <a:lstStyle/>
                    <a:p>
                      <a:endParaRPr lang="en-US"/>
                    </a:p>
                  </a:txBody>
                  <a:tcPr/>
                </a:tc>
                <a:tc hMerge="1">
                  <a:txBody>
                    <a:bodyPr/>
                    <a:lstStyle/>
                    <a:p>
                      <a:pPr algn="l" fontAlgn="b"/>
                      <a:endParaRPr lang="en-US" sz="1600" b="0" i="0" u="none" strike="noStrike">
                        <a:effectLst/>
                        <a:latin typeface="+mn-lt"/>
                      </a:endParaRPr>
                    </a:p>
                  </a:txBody>
                  <a:tcPr marL="8463" marR="8463" marT="8463" marB="0" anchor="b"/>
                </a:tc>
                <a:tc>
                  <a:txBody>
                    <a:bodyPr/>
                    <a:lstStyle/>
                    <a:p>
                      <a:pPr algn="r" fontAlgn="b"/>
                      <a:r>
                        <a:rPr lang="en-US" sz="1600" b="0" i="0" u="none" strike="noStrike" dirty="0">
                          <a:solidFill>
                            <a:srgbClr val="FF0000"/>
                          </a:solidFill>
                          <a:effectLst/>
                          <a:latin typeface="+mn-lt"/>
                        </a:rPr>
                        <a:t>$845.19 </a:t>
                      </a:r>
                    </a:p>
                  </a:txBody>
                  <a:tcPr marL="6347" marR="6347" marT="6347" marB="0" anchor="b"/>
                </a:tc>
                <a:tc>
                  <a:txBody>
                    <a:bodyPr/>
                    <a:lstStyle/>
                    <a:p>
                      <a:pPr algn="r" fontAlgn="b"/>
                      <a:r>
                        <a:rPr lang="en-US" sz="1600" b="0" i="0" u="none" strike="noStrike" dirty="0">
                          <a:solidFill>
                            <a:srgbClr val="FF0000"/>
                          </a:solidFill>
                          <a:effectLst/>
                          <a:latin typeface="+mn-lt"/>
                        </a:rPr>
                        <a:t>$855.77</a:t>
                      </a:r>
                    </a:p>
                  </a:txBody>
                  <a:tcPr marL="6347" marR="6347" marT="6347" marB="0" anchor="b"/>
                </a:tc>
                <a:tc>
                  <a:txBody>
                    <a:bodyPr/>
                    <a:lstStyle/>
                    <a:p>
                      <a:pPr algn="r" fontAlgn="b"/>
                      <a:r>
                        <a:rPr lang="en-US" sz="1600" b="0" i="0" u="none" strike="noStrike" dirty="0">
                          <a:solidFill>
                            <a:srgbClr val="C00000"/>
                          </a:solidFill>
                          <a:effectLst/>
                          <a:latin typeface="+mn-lt"/>
                        </a:rPr>
                        <a:t>$933.00</a:t>
                      </a:r>
                    </a:p>
                  </a:txBody>
                  <a:tcPr marL="6347" marR="6347" marT="6347" marB="0" anchor="b"/>
                </a:tc>
                <a:extLst>
                  <a:ext uri="{0D108BD9-81ED-4DB2-BD59-A6C34878D82A}">
                    <a16:rowId xmlns:a16="http://schemas.microsoft.com/office/drawing/2014/main" val="3259608572"/>
                  </a:ext>
                </a:extLst>
              </a:tr>
            </a:tbl>
          </a:graphicData>
        </a:graphic>
      </p:graphicFrame>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4" name="Date Placeholder 3"/>
          <p:cNvSpPr>
            <a:spLocks noGrp="1"/>
          </p:cNvSpPr>
          <p:nvPr>
            <p:ph type="dt" idx="4294967295"/>
          </p:nvPr>
        </p:nvSpPr>
        <p:spPr bwMode="auto">
          <a:xfrm>
            <a:off x="685800" y="333375"/>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latin typeface="Times New Roman" pitchFamily="18" charset="0"/>
                <a:ea typeface="Arial Unicode MS" pitchFamily="34" charset="-128"/>
                <a:cs typeface="Arial Unicode MS" pitchFamily="34" charset="-128"/>
              </a:rPr>
              <a:t>May 2020</a:t>
            </a:r>
            <a:endParaRPr lang="en-GB" dirty="0"/>
          </a:p>
        </p:txBody>
      </p:sp>
      <p:sp>
        <p:nvSpPr>
          <p:cNvPr id="5" name="Footer Placeholder 4"/>
          <p:cNvSpPr>
            <a:spLocks noGrp="1"/>
          </p:cNvSpPr>
          <p:nvPr>
            <p:ph type="ftr" idx="4294967295"/>
          </p:nvPr>
        </p:nvSpPr>
        <p:spPr bwMode="auto">
          <a:xfrm>
            <a:off x="5068888" y="6551613"/>
            <a:ext cx="4075112"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Ben Rolfe (BCA);   Jon Rosdahl (Qualcomm)</a:t>
            </a:r>
            <a:endParaRPr lang="en-GB" dirty="0"/>
          </a:p>
        </p:txBody>
      </p:sp>
    </p:spTree>
    <p:extLst>
      <p:ext uri="{BB962C8B-B14F-4D97-AF65-F5344CB8AC3E}">
        <p14:creationId xmlns:p14="http://schemas.microsoft.com/office/powerpoint/2010/main" val="3623937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C56F0-FA85-4C3A-AA7A-A3D1B4E21F98}"/>
              </a:ext>
            </a:extLst>
          </p:cNvPr>
          <p:cNvSpPr>
            <a:spLocks noGrp="1"/>
          </p:cNvSpPr>
          <p:nvPr>
            <p:ph type="title"/>
          </p:nvPr>
        </p:nvSpPr>
        <p:spPr>
          <a:xfrm>
            <a:off x="685800" y="685801"/>
            <a:ext cx="7770813" cy="685800"/>
          </a:xfrm>
        </p:spPr>
        <p:txBody>
          <a:bodyPr/>
          <a:lstStyle/>
          <a:p>
            <a:r>
              <a:rPr lang="en-US" sz="2400" dirty="0"/>
              <a:t>Health Alert – U.S. Embassy Warsaw, Poland </a:t>
            </a:r>
            <a:br>
              <a:rPr lang="en-US" sz="2400" dirty="0"/>
            </a:br>
            <a:r>
              <a:rPr lang="en-US" sz="2400" dirty="0"/>
              <a:t>(March 18, 2020)</a:t>
            </a:r>
          </a:p>
        </p:txBody>
      </p:sp>
      <p:sp>
        <p:nvSpPr>
          <p:cNvPr id="3" name="Content Placeholder 2">
            <a:extLst>
              <a:ext uri="{FF2B5EF4-FFF2-40B4-BE49-F238E27FC236}">
                <a16:creationId xmlns:a16="http://schemas.microsoft.com/office/drawing/2014/main" id="{0B3DFB08-A863-4043-A241-CFFC112EFF78}"/>
              </a:ext>
            </a:extLst>
          </p:cNvPr>
          <p:cNvSpPr>
            <a:spLocks noGrp="1"/>
          </p:cNvSpPr>
          <p:nvPr>
            <p:ph idx="1"/>
          </p:nvPr>
        </p:nvSpPr>
        <p:spPr>
          <a:xfrm>
            <a:off x="685800" y="1371601"/>
            <a:ext cx="7856538" cy="5103811"/>
          </a:xfrm>
        </p:spPr>
        <p:txBody>
          <a:bodyPr/>
          <a:lstStyle/>
          <a:p>
            <a:r>
              <a:rPr lang="en-US" sz="1400" dirty="0"/>
              <a:t>Location:  Poland</a:t>
            </a:r>
          </a:p>
          <a:p>
            <a:r>
              <a:rPr lang="en-US" sz="1400" dirty="0"/>
              <a:t>Event:  There is an ongoing outbreak of Coronavirus (COVID-19) first identified in Wuhan, China.  The global public health threat posed by COVID-19 is high, with more than 180,000 reported cases worldwide. </a:t>
            </a:r>
          </a:p>
          <a:p>
            <a:r>
              <a:rPr lang="en-US" sz="1400" dirty="0"/>
              <a:t>UPDATE: The U.S. Mission to Poland has confirmed availability of seats on charter flights from Warsaw to New York and Chicago.  There are seats available from Warsaw to New York on Wednesday, March 18 and Thursday, March 19, and seats available from Warsaw to Chicago on Thursday, March 19.  Please contact LOT Polish Airlines directly at </a:t>
            </a:r>
            <a:r>
              <a:rPr lang="en-US" sz="1400" dirty="0">
                <a:hlinkClick r:id="rId2"/>
              </a:rPr>
              <a:t>http://lot.com</a:t>
            </a:r>
            <a:r>
              <a:rPr lang="en-US" sz="1400" dirty="0"/>
              <a:t> to book these flights.  These are not U.S. government operated or funded flights.  Availability and cancellations are controlled by LOT.  At this time, this is the only direct way to travel between Poland and the United States.  The U.S. government is not evacuating U.S. citizens from Poland.  While additional flights may be added, at this time these flights are being offered only through Thursday, March 19.  If you need to leave Poland, consider booking one of these flights now.</a:t>
            </a:r>
          </a:p>
          <a:p>
            <a:r>
              <a:rPr lang="en-US" sz="1400" dirty="0"/>
              <a:t>On March 13, the Government of Poland announced that restrictions on international border crossings will be implemented for a minimum of 10 days.  International flights and rail connections (inbound and outbound) were suspended from 00:01 on Sunday, March 15.  Polish citizens and foreigners with permission to work and reside in Poland who return from abroad will be required to quarantine for 14 days after returning.  All other foreigners will not be permitted to enter Poland.</a:t>
            </a:r>
          </a:p>
        </p:txBody>
      </p:sp>
      <p:sp>
        <p:nvSpPr>
          <p:cNvPr id="4" name="Slide Number Placeholder 3">
            <a:extLst>
              <a:ext uri="{FF2B5EF4-FFF2-40B4-BE49-F238E27FC236}">
                <a16:creationId xmlns:a16="http://schemas.microsoft.com/office/drawing/2014/main" id="{AA16A923-017B-4B59-833C-B877AA2AFE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9F999C86-6B36-4CC4-BAC9-AA1D39B4A0C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7BCBA9C-2D98-4FDB-B5E8-9F38D908D9DA}"/>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140265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4E54E-D174-4D4F-8E33-F9AF7150D8E4}"/>
              </a:ext>
            </a:extLst>
          </p:cNvPr>
          <p:cNvSpPr>
            <a:spLocks noGrp="1"/>
          </p:cNvSpPr>
          <p:nvPr>
            <p:ph type="title"/>
          </p:nvPr>
        </p:nvSpPr>
        <p:spPr/>
        <p:txBody>
          <a:bodyPr/>
          <a:lstStyle/>
          <a:p>
            <a:r>
              <a:rPr lang="en-US" dirty="0"/>
              <a:t>Actions Taken prior to March 18</a:t>
            </a:r>
          </a:p>
        </p:txBody>
      </p:sp>
      <p:sp>
        <p:nvSpPr>
          <p:cNvPr id="3" name="Content Placeholder 2">
            <a:extLst>
              <a:ext uri="{FF2B5EF4-FFF2-40B4-BE49-F238E27FC236}">
                <a16:creationId xmlns:a16="http://schemas.microsoft.com/office/drawing/2014/main" id="{28AD1940-5ED7-4383-A358-874A69BA96B4}"/>
              </a:ext>
            </a:extLst>
          </p:cNvPr>
          <p:cNvSpPr>
            <a:spLocks noGrp="1"/>
          </p:cNvSpPr>
          <p:nvPr>
            <p:ph idx="1"/>
          </p:nvPr>
        </p:nvSpPr>
        <p:spPr/>
        <p:txBody>
          <a:bodyPr/>
          <a:lstStyle/>
          <a:p>
            <a:r>
              <a:rPr lang="en-US" dirty="0"/>
              <a:t>Jon has contacted the IEEE Emergency Response Team (EERT) and the IEEE Meetings, Conferences &amp; Events (MCE).</a:t>
            </a:r>
          </a:p>
          <a:p>
            <a:pPr lvl="1"/>
            <a:r>
              <a:rPr lang="en-US" dirty="0"/>
              <a:t>Legal review is underway of our contracts to evaluate potential penalties and options for cancelation or postponement.</a:t>
            </a:r>
          </a:p>
          <a:p>
            <a:pPr lvl="1"/>
            <a:r>
              <a:rPr lang="en-US" dirty="0"/>
              <a:t>Hotel, Network and PCO contracts being reviewed.</a:t>
            </a:r>
          </a:p>
          <a:p>
            <a:r>
              <a:rPr lang="en-US" dirty="0"/>
              <a:t>Sara/Daniel have prepared their assessment of the potential costs associated with Postponement or Cancellation.</a:t>
            </a:r>
          </a:p>
        </p:txBody>
      </p:sp>
      <p:sp>
        <p:nvSpPr>
          <p:cNvPr id="4" name="Slide Number Placeholder 3">
            <a:extLst>
              <a:ext uri="{FF2B5EF4-FFF2-40B4-BE49-F238E27FC236}">
                <a16:creationId xmlns:a16="http://schemas.microsoft.com/office/drawing/2014/main" id="{C58FA026-4C58-43FC-A502-1F923512980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DC56BA-B4F2-4779-90EE-30D606EC918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2952D27-3309-4E35-80AD-B0410FD2F2E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46873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1550A-B657-4CA6-AB94-494C093BAD2B}"/>
              </a:ext>
            </a:extLst>
          </p:cNvPr>
          <p:cNvSpPr>
            <a:spLocks noGrp="1"/>
          </p:cNvSpPr>
          <p:nvPr>
            <p:ph type="title"/>
          </p:nvPr>
        </p:nvSpPr>
        <p:spPr/>
        <p:txBody>
          <a:bodyPr/>
          <a:lstStyle/>
          <a:p>
            <a:r>
              <a:rPr lang="en-US" dirty="0"/>
              <a:t>Potential Cancel Warsaw Meeting Fees</a:t>
            </a:r>
          </a:p>
        </p:txBody>
      </p:sp>
      <p:pic>
        <p:nvPicPr>
          <p:cNvPr id="9" name="Content Placeholder 8" descr="A screenshot of a cell phone&#10;&#10;Description automatically generated">
            <a:extLst>
              <a:ext uri="{FF2B5EF4-FFF2-40B4-BE49-F238E27FC236}">
                <a16:creationId xmlns:a16="http://schemas.microsoft.com/office/drawing/2014/main" id="{7FC7C2B3-C2F4-4663-86E7-AC874B7416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1738109"/>
            <a:ext cx="4724400" cy="4600941"/>
          </a:xfrm>
        </p:spPr>
      </p:pic>
      <p:sp>
        <p:nvSpPr>
          <p:cNvPr id="4" name="Slide Number Placeholder 3">
            <a:extLst>
              <a:ext uri="{FF2B5EF4-FFF2-40B4-BE49-F238E27FC236}">
                <a16:creationId xmlns:a16="http://schemas.microsoft.com/office/drawing/2014/main" id="{6B4596C7-9BD6-4DDC-ACBE-1020B8B4DF4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3647CEB-01D8-40F3-80FA-ABD3D8D5F8D1}"/>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42E7B8E6-C1F1-4853-A683-AD2AEE7451B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20563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D784B-096F-4BC0-B00F-03A4BD4D812F}">
  <ds:schemaRefs>
    <ds:schemaRef ds:uri="http://purl.org/dc/dcmitype/"/>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s>
</ds:datastoreItem>
</file>

<file path=customXml/itemProps3.xml><?xml version="1.0" encoding="utf-8"?>
<ds:datastoreItem xmlns:ds="http://schemas.openxmlformats.org/officeDocument/2006/customXml" ds:itemID="{2B70DA11-B4D5-461E-8E80-67BE7DF9C0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11764</TotalTime>
  <Words>4130</Words>
  <Application>Microsoft Office PowerPoint</Application>
  <PresentationFormat>On-screen Show (4:3)</PresentationFormat>
  <Paragraphs>1324</Paragraphs>
  <Slides>24</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Arial</vt:lpstr>
      <vt:lpstr>Times New Roman</vt:lpstr>
      <vt:lpstr>Office Theme</vt:lpstr>
      <vt:lpstr>Document</vt:lpstr>
      <vt:lpstr>Wireless Treasurer Report May 2020 Warsaw - Cancelled</vt:lpstr>
      <vt:lpstr>Abstract</vt:lpstr>
      <vt:lpstr>2019 INTERNAL AUDIT REPORT</vt:lpstr>
      <vt:lpstr>PowerPoint Presentation</vt:lpstr>
      <vt:lpstr>PowerPoint Presentation</vt:lpstr>
      <vt:lpstr>Irvine, January 2020 Budget Report</vt:lpstr>
      <vt:lpstr>Health Alert – U.S. Embassy Warsaw, Poland  (March 18, 2020)</vt:lpstr>
      <vt:lpstr>Actions Taken prior to March 18</vt:lpstr>
      <vt:lpstr>Potential Cancel Warsaw Meeting Fees</vt:lpstr>
      <vt:lpstr>March EERT Response</vt:lpstr>
      <vt:lpstr>March 18 - Motions to Cancel/Postpone 2020 May Interim</vt:lpstr>
      <vt:lpstr>Current State – April 2020</vt:lpstr>
      <vt:lpstr>Warsaw, Poland May 2020 Budget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May 2020 - Warsaw- Cancelled</dc:title>
  <dc:creator>Jon Rosdahl</dc:creator>
  <cp:keywords>May 2020</cp:keywords>
  <dc:description>Jon Rosdahl (Qualcomm)</dc:description>
  <cp:lastModifiedBy>Jon Rosdahl</cp:lastModifiedBy>
  <cp:revision>28</cp:revision>
  <cp:lastPrinted>1601-01-01T00:00:00Z</cp:lastPrinted>
  <dcterms:created xsi:type="dcterms:W3CDTF">2019-08-01T19:20:26Z</dcterms:created>
  <dcterms:modified xsi:type="dcterms:W3CDTF">2020-05-26T22:29:19Z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