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323" r:id="rId7"/>
    <p:sldId id="263" r:id="rId8"/>
    <p:sldId id="326" r:id="rId9"/>
    <p:sldId id="332" r:id="rId10"/>
    <p:sldId id="338" r:id="rId11"/>
    <p:sldId id="337" r:id="rId12"/>
    <p:sldId id="333" r:id="rId13"/>
    <p:sldId id="334" r:id="rId14"/>
    <p:sldId id="335" r:id="rId15"/>
    <p:sldId id="336" r:id="rId16"/>
    <p:sldId id="339" r:id="rId17"/>
    <p:sldId id="340" r:id="rId18"/>
    <p:sldId id="325" r:id="rId19"/>
    <p:sldId id="328" r:id="rId20"/>
    <p:sldId id="312" r:id="rId21"/>
    <p:sldId id="308" r:id="rId22"/>
    <p:sldId id="304" r:id="rId23"/>
    <p:sldId id="303" r:id="rId24"/>
    <p:sldId id="291" r:id="rId25"/>
    <p:sldId id="269" r:id="rId26"/>
    <p:sldId id="330" r:id="rId27"/>
    <p:sldId id="331" r:id="rId28"/>
    <p:sldId id="329"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23"/>
            <p14:sldId id="263"/>
            <p14:sldId id="326"/>
            <p14:sldId id="332"/>
            <p14:sldId id="338"/>
            <p14:sldId id="337"/>
            <p14:sldId id="333"/>
            <p14:sldId id="334"/>
            <p14:sldId id="335"/>
            <p14:sldId id="336"/>
            <p14:sldId id="339"/>
            <p14:sldId id="340"/>
          </p14:sldIdLst>
        </p14:section>
        <p14:section name="Meeting Income Report Record" id="{90888863-D814-48AF-89AB-7EB609E9FF5C}">
          <p14:sldIdLst>
            <p14:sldId id="325"/>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CE67FD-BB16-4C20-9F8F-392D0920A4EA}" v="55" dt="2020-03-19T21:45:38.0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4" autoAdjust="0"/>
    <p:restoredTop sz="86983" autoAdjust="0"/>
  </p:normalViewPr>
  <p:slideViewPr>
    <p:cSldViewPr>
      <p:cViewPr varScale="1">
        <p:scale>
          <a:sx n="95" d="100"/>
          <a:sy n="95" d="100"/>
        </p:scale>
        <p:origin x="138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7214D327-C0B3-43E1-8575-B1BE111DBA39}"/>
    <pc:docChg chg="custSel modSld modMainMaster">
      <pc:chgData name="Jon Rosdahl" userId="2820f357-2dd4-4127-8713-e0bfde0fd756" providerId="ADAL" clId="{7214D327-C0B3-43E1-8575-B1BE111DBA39}" dt="2020-03-19T21:51:59.333" v="180" actId="20577"/>
      <pc:docMkLst>
        <pc:docMk/>
      </pc:docMkLst>
      <pc:sldChg chg="modSp">
        <pc:chgData name="Jon Rosdahl" userId="2820f357-2dd4-4127-8713-e0bfde0fd756" providerId="ADAL" clId="{7214D327-C0B3-43E1-8575-B1BE111DBA39}" dt="2020-03-19T21:51:59.333" v="180" actId="20577"/>
        <pc:sldMkLst>
          <pc:docMk/>
          <pc:sldMk cId="0" sldId="256"/>
        </pc:sldMkLst>
        <pc:spChg chg="mod">
          <ac:chgData name="Jon Rosdahl" userId="2820f357-2dd4-4127-8713-e0bfde0fd756" providerId="ADAL" clId="{7214D327-C0B3-43E1-8575-B1BE111DBA39}" dt="2020-03-19T21:51:59.333" v="180" actId="20577"/>
          <ac:spMkLst>
            <pc:docMk/>
            <pc:sldMk cId="0" sldId="256"/>
            <ac:spMk id="3074" creationId="{00000000-0000-0000-0000-000000000000}"/>
          </ac:spMkLst>
        </pc:spChg>
      </pc:sldChg>
      <pc:sldChg chg="modSp modNotesTx">
        <pc:chgData name="Jon Rosdahl" userId="2820f357-2dd4-4127-8713-e0bfde0fd756" providerId="ADAL" clId="{7214D327-C0B3-43E1-8575-B1BE111DBA39}" dt="2020-03-19T21:51:46.947" v="178" actId="20577"/>
        <pc:sldMkLst>
          <pc:docMk/>
          <pc:sldMk cId="3623937125" sldId="326"/>
        </pc:sldMkLst>
        <pc:graphicFrameChg chg="mod modGraphic">
          <ac:chgData name="Jon Rosdahl" userId="2820f357-2dd4-4127-8713-e0bfde0fd756" providerId="ADAL" clId="{7214D327-C0B3-43E1-8575-B1BE111DBA39}" dt="2020-03-19T21:51:46.947" v="178" actId="20577"/>
          <ac:graphicFrameMkLst>
            <pc:docMk/>
            <pc:sldMk cId="3623937125" sldId="326"/>
            <ac:graphicFrameMk id="9" creationId="{1A59AC5E-8353-4F7D-8F9E-C781DF271DEC}"/>
          </ac:graphicFrameMkLst>
        </pc:graphicFrameChg>
      </pc:sldChg>
      <pc:sldChg chg="addSp delSp modSp mod">
        <pc:chgData name="Jon Rosdahl" userId="2820f357-2dd4-4127-8713-e0bfde0fd756" providerId="ADAL" clId="{7214D327-C0B3-43E1-8575-B1BE111DBA39}" dt="2020-03-19T21:45:38.035" v="151" actId="20577"/>
        <pc:sldMkLst>
          <pc:docMk/>
          <pc:sldMk cId="1926818672" sldId="329"/>
        </pc:sldMkLst>
        <pc:graphicFrameChg chg="del">
          <ac:chgData name="Jon Rosdahl" userId="2820f357-2dd4-4127-8713-e0bfde0fd756" providerId="ADAL" clId="{7214D327-C0B3-43E1-8575-B1BE111DBA39}" dt="2020-03-19T21:45:00.955" v="136" actId="478"/>
          <ac:graphicFrameMkLst>
            <pc:docMk/>
            <pc:sldMk cId="1926818672" sldId="329"/>
            <ac:graphicFrameMk id="5" creationId="{38A80F92-3AD5-40FA-B50C-B9A14F769A78}"/>
          </ac:graphicFrameMkLst>
        </pc:graphicFrameChg>
        <pc:graphicFrameChg chg="add mod">
          <ac:chgData name="Jon Rosdahl" userId="2820f357-2dd4-4127-8713-e0bfde0fd756" providerId="ADAL" clId="{7214D327-C0B3-43E1-8575-B1BE111DBA39}" dt="2020-03-19T21:45:38.035" v="151" actId="20577"/>
          <ac:graphicFrameMkLst>
            <pc:docMk/>
            <pc:sldMk cId="1926818672" sldId="329"/>
            <ac:graphicFrameMk id="6" creationId="{38A80F92-3AD5-40FA-B50C-B9A14F769A78}"/>
          </ac:graphicFrameMkLst>
        </pc:graphicFrameChg>
      </pc:sldChg>
      <pc:sldChg chg="addSp delSp modSp mod">
        <pc:chgData name="Jon Rosdahl" userId="2820f357-2dd4-4127-8713-e0bfde0fd756" providerId="ADAL" clId="{7214D327-C0B3-43E1-8575-B1BE111DBA39}" dt="2020-03-19T21:43:16.715" v="117" actId="20577"/>
        <pc:sldMkLst>
          <pc:docMk/>
          <pc:sldMk cId="1399815669" sldId="330"/>
        </pc:sldMkLst>
        <pc:graphicFrameChg chg="del">
          <ac:chgData name="Jon Rosdahl" userId="2820f357-2dd4-4127-8713-e0bfde0fd756" providerId="ADAL" clId="{7214D327-C0B3-43E1-8575-B1BE111DBA39}" dt="2020-03-19T21:42:47.610" v="96" actId="478"/>
          <ac:graphicFrameMkLst>
            <pc:docMk/>
            <pc:sldMk cId="1399815669" sldId="330"/>
            <ac:graphicFrameMk id="5" creationId="{BFFB4299-D4CD-4521-A34F-8E5224462F1A}"/>
          </ac:graphicFrameMkLst>
        </pc:graphicFrameChg>
        <pc:graphicFrameChg chg="add mod">
          <ac:chgData name="Jon Rosdahl" userId="2820f357-2dd4-4127-8713-e0bfde0fd756" providerId="ADAL" clId="{7214D327-C0B3-43E1-8575-B1BE111DBA39}" dt="2020-03-19T21:43:16.715" v="117" actId="20577"/>
          <ac:graphicFrameMkLst>
            <pc:docMk/>
            <pc:sldMk cId="1399815669" sldId="330"/>
            <ac:graphicFrameMk id="6" creationId="{BFFB4299-D4CD-4521-A34F-8E5224462F1A}"/>
          </ac:graphicFrameMkLst>
        </pc:graphicFrameChg>
      </pc:sldChg>
      <pc:sldChg chg="addSp delSp modSp mod">
        <pc:chgData name="Jon Rosdahl" userId="2820f357-2dd4-4127-8713-e0bfde0fd756" providerId="ADAL" clId="{7214D327-C0B3-43E1-8575-B1BE111DBA39}" dt="2020-03-19T21:44:53.597" v="135"/>
        <pc:sldMkLst>
          <pc:docMk/>
          <pc:sldMk cId="4146391505" sldId="331"/>
        </pc:sldMkLst>
        <pc:graphicFrameChg chg="del">
          <ac:chgData name="Jon Rosdahl" userId="2820f357-2dd4-4127-8713-e0bfde0fd756" providerId="ADAL" clId="{7214D327-C0B3-43E1-8575-B1BE111DBA39}" dt="2020-03-19T21:43:43.641" v="118" actId="478"/>
          <ac:graphicFrameMkLst>
            <pc:docMk/>
            <pc:sldMk cId="4146391505" sldId="331"/>
            <ac:graphicFrameMk id="5" creationId="{E32FF415-EB81-4A9D-99BF-9D803EC39889}"/>
          </ac:graphicFrameMkLst>
        </pc:graphicFrameChg>
        <pc:graphicFrameChg chg="add mod">
          <ac:chgData name="Jon Rosdahl" userId="2820f357-2dd4-4127-8713-e0bfde0fd756" providerId="ADAL" clId="{7214D327-C0B3-43E1-8575-B1BE111DBA39}" dt="2020-03-19T21:44:53.597" v="135"/>
          <ac:graphicFrameMkLst>
            <pc:docMk/>
            <pc:sldMk cId="4146391505" sldId="331"/>
            <ac:graphicFrameMk id="6" creationId="{E32FF415-EB81-4A9D-99BF-9D803EC39889}"/>
          </ac:graphicFrameMkLst>
        </pc:graphicFrameChg>
      </pc:sldChg>
      <pc:sldMasterChg chg="modSp">
        <pc:chgData name="Jon Rosdahl" userId="2820f357-2dd4-4127-8713-e0bfde0fd756" providerId="ADAL" clId="{7214D327-C0B3-43E1-8575-B1BE111DBA39}" dt="2020-03-19T21:38:16.636" v="32" actId="6549"/>
        <pc:sldMasterMkLst>
          <pc:docMk/>
          <pc:sldMasterMk cId="0" sldId="2147483648"/>
        </pc:sldMasterMkLst>
        <pc:spChg chg="mod">
          <ac:chgData name="Jon Rosdahl" userId="2820f357-2dd4-4127-8713-e0bfde0fd756" providerId="ADAL" clId="{7214D327-C0B3-43E1-8575-B1BE111DBA39}" dt="2020-03-19T21:38:16.636" v="32"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808264600"/>
        <c:axId val="808264272"/>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808264600"/>
        <c:axId val="808264272"/>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808264600"/>
        <c:axId val="808264272"/>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EC-20/0049r2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EC-20/0049r2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2020</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EC-20/0049r2</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EC-20/0049r2</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19</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EC-20/0049r2</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20</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EC-20/0049r2</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21</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EC-20/0049r2</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2020</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EC-20/0049r2</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EC-20/0049r2</a:t>
            </a:r>
          </a:p>
        </p:txBody>
      </p:sp>
      <p:sp>
        <p:nvSpPr>
          <p:cNvPr id="5" name="Rectangle 3"/>
          <p:cNvSpPr>
            <a:spLocks noGrp="1" noChangeArrowheads="1"/>
          </p:cNvSpPr>
          <p:nvPr>
            <p:ph type="dt"/>
          </p:nvPr>
        </p:nvSpPr>
        <p:spPr>
          <a:ln/>
        </p:spPr>
        <p:txBody>
          <a:bodyPr/>
          <a:lstStyle/>
          <a:p>
            <a:r>
              <a:rPr lang="en-US"/>
              <a:t>March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Requirement for all IEEE CB Accounts to be current each quarter.</a:t>
            </a:r>
          </a:p>
          <a:p>
            <a:r>
              <a:rPr lang="en-US" dirty="0"/>
              <a:t>Reconciling the account proves compliance with being current through the reconcile period.</a:t>
            </a:r>
          </a:p>
          <a:p>
            <a:r>
              <a:rPr lang="en-US" dirty="0"/>
              <a:t>Unreconciled amounts include 2018 Audit Fees and Dec Authorize.net and </a:t>
            </a:r>
            <a:r>
              <a:rPr lang="en-US" dirty="0" err="1"/>
              <a:t>RegOnline</a:t>
            </a:r>
            <a:r>
              <a:rPr lang="en-US" dirty="0"/>
              <a:t> finance fees.</a:t>
            </a:r>
          </a:p>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Average Income per attendee: $861.93 ($700/$900/$1100) discounted reg rate  - including commissions and rebates)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Note: we budget conservatively. The</a:t>
            </a:r>
            <a:r>
              <a:rPr lang="en-US" baseline="0" dirty="0"/>
              <a:t> intent is to keep the meeting fees lower, by budgeting a net zero over all the interims over 2-3 years. </a:t>
            </a:r>
          </a:p>
          <a:p>
            <a:r>
              <a:rPr lang="en-US" baseline="0" dirty="0"/>
              <a:t>March 19: V1 to V2:</a:t>
            </a:r>
            <a:br>
              <a:rPr lang="en-US" baseline="0" dirty="0"/>
            </a:br>
            <a:r>
              <a:rPr lang="en-US" baseline="0" dirty="0"/>
              <a:t>Changes on Income: There is a $1300 refund transaction that failed to process in January – one incorrect fee charged and 2 cancels.</a:t>
            </a:r>
          </a:p>
          <a:p>
            <a:r>
              <a:rPr lang="en-US" baseline="0" dirty="0"/>
              <a:t>Also corrected attendance and Cost per attendee</a:t>
            </a:r>
          </a:p>
        </p:txBody>
      </p:sp>
      <p:sp>
        <p:nvSpPr>
          <p:cNvPr id="4" name="Header Placeholder 3"/>
          <p:cNvSpPr>
            <a:spLocks noGrp="1"/>
          </p:cNvSpPr>
          <p:nvPr>
            <p:ph type="hdr" idx="10"/>
          </p:nvPr>
        </p:nvSpPr>
        <p:spPr/>
        <p:txBody>
          <a:bodyPr/>
          <a:lstStyle/>
          <a:p>
            <a:pPr>
              <a:defRPr/>
            </a:pPr>
            <a:r>
              <a:rPr lang="en-US"/>
              <a:t>doc.: IEEE 802 EC-20/0049r2</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209009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F&amp;B Minimum is 250 persons = $68,100</a:t>
            </a:r>
          </a:p>
          <a:p>
            <a:endParaRPr lang="en-US" baseline="0" dirty="0"/>
          </a:p>
          <a:p>
            <a:endParaRPr lang="en-US" baseline="0" dirty="0"/>
          </a:p>
        </p:txBody>
      </p:sp>
      <p:sp>
        <p:nvSpPr>
          <p:cNvPr id="4" name="Header Placeholder 3"/>
          <p:cNvSpPr>
            <a:spLocks noGrp="1"/>
          </p:cNvSpPr>
          <p:nvPr>
            <p:ph type="hdr" idx="10"/>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EC-20/0049r2</a:t>
            </a:r>
            <a:endPar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Date Placeholder 4"/>
          <p:cNvSpPr>
            <a:spLocks noGrp="1"/>
          </p:cNvSpPr>
          <p:nvPr>
            <p:ph type="dt" idx="11"/>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Footer Placeholder 5"/>
          <p:cNvSpPr>
            <a:spLocks noGrp="1"/>
          </p:cNvSpPr>
          <p:nvPr>
            <p:ph type="ftr" idx="12"/>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idx="13"/>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7A478400-C302-40FF-A836-EC3AD3B263C9}"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952652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r>
              <a:rPr lang="en-US"/>
              <a:t>doc.: IEEE 802 EC-20/0049r2</a:t>
            </a:r>
          </a:p>
        </p:txBody>
      </p:sp>
      <p:sp>
        <p:nvSpPr>
          <p:cNvPr id="5" name="Date Placeholder 4"/>
          <p:cNvSpPr>
            <a:spLocks noGrp="1"/>
          </p:cNvSpPr>
          <p:nvPr>
            <p:ph type="dt"/>
          </p:nvPr>
        </p:nvSpPr>
        <p:spPr/>
        <p:txBody>
          <a:bodyPr/>
          <a:lstStyle/>
          <a:p>
            <a:r>
              <a:rPr lang="en-US"/>
              <a:t>March 2020</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EC-20/0049r2</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2020</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EC-20/0049r2</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17</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EC-20/0049r2</a:t>
            </a:r>
            <a:endParaRPr lang="en-US" dirty="0"/>
          </a:p>
        </p:txBody>
      </p:sp>
      <p:sp>
        <p:nvSpPr>
          <p:cNvPr id="5" name="Date Placeholder 4"/>
          <p:cNvSpPr>
            <a:spLocks noGrp="1"/>
          </p:cNvSpPr>
          <p:nvPr>
            <p:ph type="dt" idx="11"/>
          </p:nvPr>
        </p:nvSpPr>
        <p:spPr/>
        <p:txBody>
          <a:bodyPr/>
          <a:lstStyle/>
          <a:p>
            <a:pPr>
              <a:defRPr/>
            </a:pPr>
            <a:r>
              <a:rPr lang="en-US"/>
              <a:t>March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18</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EC-20/0049</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cc01.safelinks.protection.outlook.com/?url=http%3A%2F%2Flot.com%2F&amp;data=02%7C01%7CKuneckaAE%40state.gov%7C9fa78d20ae304921307308d7cb258b19%7C66cf50745afe48d1a691a12b2121f44b%7C0%7C0%7C637201234412835383&amp;sdata=IVXVsFWjPsFKxeDHhPiU8n%2F%2FmcDAJjP4Z3D9XaQ1FAA%3D&amp;reserved=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Wireless Treasurer </a:t>
            </a:r>
            <a:r>
              <a:rPr lang="en-US"/>
              <a:t>Report March 2020 </a:t>
            </a:r>
            <a:r>
              <a:rPr lang="en-US" dirty="0"/>
              <a:t>Atlanta - Cancelled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2020-03-19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spid="_x0000_s1026" name="Document" r:id="rId4" imgW="8248712" imgH="2657440" progId="Word.Document.8">
                  <p:embed/>
                </p:oleObj>
              </mc:Choice>
              <mc:Fallback>
                <p:oleObj name="Document" r:id="rId4" imgW="8248712" imgH="2657440" progId="Word.Document.8">
                  <p:embed/>
                  <p:pic>
                    <p:nvPicPr>
                      <p:cNvPr id="3075" name="Object 3"/>
                      <p:cNvPicPr>
                        <a:picLocks noChangeAspect="1" noChangeArrowheads="1"/>
                      </p:cNvPicPr>
                      <p:nvPr/>
                    </p:nvPicPr>
                    <p:blipFill>
                      <a:blip r:embed="rId5"/>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CA4F-7515-4DED-82E9-370A8AA300DC}"/>
              </a:ext>
            </a:extLst>
          </p:cNvPr>
          <p:cNvSpPr>
            <a:spLocks noGrp="1"/>
          </p:cNvSpPr>
          <p:nvPr>
            <p:ph type="title"/>
          </p:nvPr>
        </p:nvSpPr>
        <p:spPr/>
        <p:txBody>
          <a:bodyPr/>
          <a:lstStyle/>
          <a:p>
            <a:r>
              <a:rPr lang="en-US" dirty="0"/>
              <a:t>Contract points to be aware</a:t>
            </a:r>
          </a:p>
        </p:txBody>
      </p:sp>
      <p:sp>
        <p:nvSpPr>
          <p:cNvPr id="3" name="Content Placeholder 2">
            <a:extLst>
              <a:ext uri="{FF2B5EF4-FFF2-40B4-BE49-F238E27FC236}">
                <a16:creationId xmlns:a16="http://schemas.microsoft.com/office/drawing/2014/main" id="{71ACA0D6-6CB8-4714-BE26-38B8B8CE3F56}"/>
              </a:ext>
            </a:extLst>
          </p:cNvPr>
          <p:cNvSpPr>
            <a:spLocks noGrp="1"/>
          </p:cNvSpPr>
          <p:nvPr>
            <p:ph idx="1"/>
          </p:nvPr>
        </p:nvSpPr>
        <p:spPr/>
        <p:txBody>
          <a:bodyPr/>
          <a:lstStyle/>
          <a:p>
            <a:r>
              <a:rPr lang="en-US" sz="1200" dirty="0"/>
              <a:t>15.2 Force Majeure: If events beyond the reasonable control of the Parties, including but not limited to, acts of God, declared war in the United States, terrorist attacks in the city in which the Hotel is located, or curtailment of transportation either in the Meeting city or in the countries/states of origin of the Meeting attendees that prevents at least 30% of the attendees from arriving for the first Meeting Date, make it illegal, commercially impracticable or impossible to perform as originally contracted under this Agreement, the affected party may terminate this Agreement, without liability, upon written notice within ten (10) days following any such occurrence.  </a:t>
            </a:r>
          </a:p>
          <a:p>
            <a:r>
              <a:rPr lang="en-US" sz="1200" dirty="0"/>
              <a:t>	Any deposits made shall be refunded to the Group within 30 days after written notice of cancellation.</a:t>
            </a:r>
          </a:p>
          <a:p>
            <a:r>
              <a:rPr lang="en-US" sz="1200" dirty="0"/>
              <a:t> Article II - Cancellation</a:t>
            </a:r>
          </a:p>
          <a:p>
            <a:r>
              <a:rPr lang="en-US" sz="1200" dirty="0"/>
              <a:t>2.2         In the period between the date of effectiveness of this Agreement till 16 April 2020 the Group may cancel up to 30% of reserved rooms for each night, as shown in Section 1.1, without a cancellation fee. Cancellation in excess of 30% of the remaining rooms blocked will be subject to a cancellation fee of 100% of the Sleeping Room Rate inclusive of VAT (“Gross Cost”) of the canceled rooms (including breakfast).</a:t>
            </a:r>
          </a:p>
          <a:p>
            <a:r>
              <a:rPr lang="en-US" sz="1200" dirty="0"/>
              <a:t> </a:t>
            </a:r>
          </a:p>
          <a:p>
            <a:r>
              <a:rPr lang="en-US" sz="1200" dirty="0"/>
              <a:t>Clause for Cancellation of F&amp;B</a:t>
            </a:r>
          </a:p>
          <a:p>
            <a:r>
              <a:rPr lang="en-US" sz="1200" dirty="0"/>
              <a:t>12.4       In the period between December 4, 2019 and April 23, 2020, the Group may cancel up to 5% of reserved conference and catering services per day without a cancellation fee. Cancellation in excess of 5% of the remaining conference and catering services shall be subject to a cancellation fee of 100% of the Gross Cost of the conference and catering service incurred prior to the date of cancellation. </a:t>
            </a:r>
          </a:p>
          <a:p>
            <a:endParaRPr lang="en-US" sz="1200" dirty="0"/>
          </a:p>
        </p:txBody>
      </p:sp>
      <p:sp>
        <p:nvSpPr>
          <p:cNvPr id="4" name="Slide Number Placeholder 3">
            <a:extLst>
              <a:ext uri="{FF2B5EF4-FFF2-40B4-BE49-F238E27FC236}">
                <a16:creationId xmlns:a16="http://schemas.microsoft.com/office/drawing/2014/main" id="{4AAF20E3-8537-4252-AC1B-D8EECE69DD3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B1F14F5-66B6-40DA-A9ED-149F46151E3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1EB51-ECEF-4C87-8057-819A0154E96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96020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30EC3-F882-44D3-8382-CC83CBB07796}"/>
              </a:ext>
            </a:extLst>
          </p:cNvPr>
          <p:cNvSpPr>
            <a:spLocks noGrp="1"/>
          </p:cNvSpPr>
          <p:nvPr>
            <p:ph type="title"/>
          </p:nvPr>
        </p:nvSpPr>
        <p:spPr/>
        <p:txBody>
          <a:bodyPr/>
          <a:lstStyle/>
          <a:p>
            <a:r>
              <a:rPr lang="en-US" dirty="0"/>
              <a:t>Cancellation vs Postpone</a:t>
            </a:r>
          </a:p>
        </p:txBody>
      </p:sp>
      <p:sp>
        <p:nvSpPr>
          <p:cNvPr id="3" name="Content Placeholder 2">
            <a:extLst>
              <a:ext uri="{FF2B5EF4-FFF2-40B4-BE49-F238E27FC236}">
                <a16:creationId xmlns:a16="http://schemas.microsoft.com/office/drawing/2014/main" id="{2163BDC4-6EA2-40DA-8CCA-CB873389EC70}"/>
              </a:ext>
            </a:extLst>
          </p:cNvPr>
          <p:cNvSpPr>
            <a:spLocks noGrp="1"/>
          </p:cNvSpPr>
          <p:nvPr>
            <p:ph idx="1"/>
          </p:nvPr>
        </p:nvSpPr>
        <p:spPr/>
        <p:txBody>
          <a:bodyPr/>
          <a:lstStyle/>
          <a:p>
            <a:r>
              <a:rPr lang="en-US" dirty="0"/>
              <a:t>For the 802 EC, we were able to postpone the Atlanta Plenary and reduce significantly the penalties associated.</a:t>
            </a:r>
          </a:p>
          <a:p>
            <a:r>
              <a:rPr lang="en-US" dirty="0"/>
              <a:t>In this case, we have a higher instance of Force Majeure and so we may be able to reduce the penalties even further.</a:t>
            </a:r>
          </a:p>
          <a:p>
            <a:r>
              <a:rPr lang="en-US" dirty="0"/>
              <a:t>If we reschedule one or two dates, the hotel should be more amenable to reducing their expected penalties further.</a:t>
            </a:r>
          </a:p>
        </p:txBody>
      </p:sp>
      <p:sp>
        <p:nvSpPr>
          <p:cNvPr id="4" name="Slide Number Placeholder 3">
            <a:extLst>
              <a:ext uri="{FF2B5EF4-FFF2-40B4-BE49-F238E27FC236}">
                <a16:creationId xmlns:a16="http://schemas.microsoft.com/office/drawing/2014/main" id="{9914AD08-FFC8-497A-B4C4-42E9B37A02F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91D96F2-D8C7-4002-BAE1-392D661B675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514D34B-E6B3-4048-86CE-8BFB63F535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09424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F23ED-A3C1-48D0-84A2-BD8969303A64}"/>
              </a:ext>
            </a:extLst>
          </p:cNvPr>
          <p:cNvSpPr>
            <a:spLocks noGrp="1"/>
          </p:cNvSpPr>
          <p:nvPr>
            <p:ph type="title"/>
          </p:nvPr>
        </p:nvSpPr>
        <p:spPr/>
        <p:txBody>
          <a:bodyPr/>
          <a:lstStyle/>
          <a:p>
            <a:r>
              <a:rPr lang="en-US" dirty="0"/>
              <a:t>Actions that may have been missed</a:t>
            </a:r>
          </a:p>
        </p:txBody>
      </p:sp>
      <p:sp>
        <p:nvSpPr>
          <p:cNvPr id="3" name="Content Placeholder 2">
            <a:extLst>
              <a:ext uri="{FF2B5EF4-FFF2-40B4-BE49-F238E27FC236}">
                <a16:creationId xmlns:a16="http://schemas.microsoft.com/office/drawing/2014/main" id="{D31B1BE0-C3A2-437D-887C-B7C1440BE86E}"/>
              </a:ext>
            </a:extLst>
          </p:cNvPr>
          <p:cNvSpPr>
            <a:spLocks noGrp="1"/>
          </p:cNvSpPr>
          <p:nvPr>
            <p:ph idx="1"/>
          </p:nvPr>
        </p:nvSpPr>
        <p:spPr/>
        <p:txBody>
          <a:bodyPr/>
          <a:lstStyle/>
          <a:p>
            <a:r>
              <a:rPr lang="en-US" dirty="0"/>
              <a:t>Contract required the hotel to contact the group:</a:t>
            </a:r>
          </a:p>
          <a:p>
            <a:pPr lvl="1"/>
            <a:r>
              <a:rPr lang="en-US" sz="1800" dirty="0"/>
              <a:t>11 September 2019 during the September 2019 802 Wireless Interim Meeting</a:t>
            </a:r>
          </a:p>
          <a:p>
            <a:pPr lvl="1"/>
            <a:r>
              <a:rPr lang="en-US" sz="1800" dirty="0"/>
              <a:t>11 December 2019 thirty days after November 2019 802 Plenary Meeting</a:t>
            </a:r>
          </a:p>
          <a:p>
            <a:pPr lvl="1"/>
            <a:r>
              <a:rPr lang="en-US" sz="1800" dirty="0"/>
              <a:t>12 February 2020 three months prior to the Meeting</a:t>
            </a:r>
          </a:p>
          <a:p>
            <a:endParaRPr lang="en-US" dirty="0"/>
          </a:p>
          <a:p>
            <a:r>
              <a:rPr lang="en-US" dirty="0"/>
              <a:t>Contract required the hotel to contact the group to review of F&amp;B :</a:t>
            </a:r>
          </a:p>
          <a:p>
            <a:pPr lvl="1"/>
            <a:r>
              <a:rPr lang="en-US" sz="1600" dirty="0"/>
              <a:t>11 September, 2019		during the September 2019 Wireless Interim Meeting</a:t>
            </a:r>
          </a:p>
          <a:p>
            <a:pPr lvl="1"/>
            <a:r>
              <a:rPr lang="en-US" sz="1600" dirty="0"/>
              <a:t>11 December, 2019		30 days after November 2019 802 Plenary Meeting</a:t>
            </a:r>
          </a:p>
          <a:p>
            <a:pPr lvl="1"/>
            <a:r>
              <a:rPr lang="en-US" sz="1600" dirty="0"/>
              <a:t>12 February, 2020		3 months prior to Meeting</a:t>
            </a:r>
          </a:p>
          <a:p>
            <a:endParaRPr lang="en-US" dirty="0"/>
          </a:p>
        </p:txBody>
      </p:sp>
      <p:sp>
        <p:nvSpPr>
          <p:cNvPr id="4" name="Slide Number Placeholder 3">
            <a:extLst>
              <a:ext uri="{FF2B5EF4-FFF2-40B4-BE49-F238E27FC236}">
                <a16:creationId xmlns:a16="http://schemas.microsoft.com/office/drawing/2014/main" id="{B1416DB0-365D-46BB-A3AB-44847F0D263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FC11CC5-1DAF-48AC-8026-FCD3B6A78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91056A9-04C3-4069-A52F-6F9493C6354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45935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792BA-B91C-4A24-9335-E2EA45A4C10E}"/>
              </a:ext>
            </a:extLst>
          </p:cNvPr>
          <p:cNvSpPr>
            <a:spLocks noGrp="1"/>
          </p:cNvSpPr>
          <p:nvPr>
            <p:ph type="title"/>
          </p:nvPr>
        </p:nvSpPr>
        <p:spPr/>
        <p:txBody>
          <a:bodyPr/>
          <a:lstStyle/>
          <a:p>
            <a:r>
              <a:rPr lang="en-US" dirty="0"/>
              <a:t>EERT Response</a:t>
            </a:r>
          </a:p>
        </p:txBody>
      </p:sp>
      <p:sp>
        <p:nvSpPr>
          <p:cNvPr id="3" name="Content Placeholder 2">
            <a:extLst>
              <a:ext uri="{FF2B5EF4-FFF2-40B4-BE49-F238E27FC236}">
                <a16:creationId xmlns:a16="http://schemas.microsoft.com/office/drawing/2014/main" id="{12217127-01B9-451E-85EB-FD7DDF549DC5}"/>
              </a:ext>
            </a:extLst>
          </p:cNvPr>
          <p:cNvSpPr>
            <a:spLocks noGrp="1"/>
          </p:cNvSpPr>
          <p:nvPr>
            <p:ph idx="1"/>
          </p:nvPr>
        </p:nvSpPr>
        <p:spPr>
          <a:xfrm>
            <a:off x="609600" y="1981200"/>
            <a:ext cx="8001000" cy="4419600"/>
          </a:xfrm>
        </p:spPr>
        <p:txBody>
          <a:bodyPr/>
          <a:lstStyle/>
          <a:p>
            <a:r>
              <a:rPr lang="en-US" sz="1800" dirty="0"/>
              <a:t>Hiromi Hirayama, Commercial Attorney:</a:t>
            </a:r>
          </a:p>
          <a:p>
            <a:pPr lvl="1"/>
            <a:r>
              <a:rPr lang="en-US" sz="1800" dirty="0"/>
              <a:t>1. Termination: Based on the current situations, IEEE has reasonable grounds to invoke force majeure.  </a:t>
            </a:r>
          </a:p>
          <a:p>
            <a:pPr lvl="1"/>
            <a:r>
              <a:rPr lang="en-US" sz="1800" dirty="0"/>
              <a:t>2. Room Reduction: IEEE may reduce the room block up to 30% until April 16 2020.  Please note that Section 1.4 provides that "in no case shall the minimum Room Block commitment as stipulated in this Agreement be reduced or increased except in writing signed by the Group and the Hotel" and may require the Hotel's consent.</a:t>
            </a:r>
          </a:p>
          <a:p>
            <a:pPr lvl="1"/>
            <a:r>
              <a:rPr lang="en-US" sz="1800" dirty="0"/>
              <a:t>3. F&amp;B Reduction:  IEEE may reduce F&amp;B up to 5% until April 23 2020.</a:t>
            </a:r>
          </a:p>
          <a:p>
            <a:r>
              <a:rPr lang="en-US" sz="1800" dirty="0"/>
              <a:t>Marci </a:t>
            </a:r>
            <a:r>
              <a:rPr lang="en-US" sz="1800" dirty="0" err="1"/>
              <a:t>Semel</a:t>
            </a:r>
            <a:r>
              <a:rPr lang="en-US" sz="1800" dirty="0"/>
              <a:t> (MCE):</a:t>
            </a:r>
          </a:p>
          <a:p>
            <a:pPr lvl="1"/>
            <a:r>
              <a:rPr lang="en-US" sz="1400" dirty="0"/>
              <a:t>Should you decided to use FM and still postpone or rebook a meeting, then it would be a</a:t>
            </a:r>
          </a:p>
          <a:p>
            <a:pPr lvl="1"/>
            <a:r>
              <a:rPr lang="en-US" sz="1400" dirty="0"/>
              <a:t>negotiation with the hotel.  The best option is Wave cancellation fees, move any deposits to new dates and book anther year with the same rates, terms, and obligations. </a:t>
            </a:r>
          </a:p>
          <a:p>
            <a:pPr lvl="1"/>
            <a:r>
              <a:rPr lang="en-US" sz="1400" dirty="0"/>
              <a:t>Let me know if you have any questions</a:t>
            </a:r>
          </a:p>
          <a:p>
            <a:br>
              <a:rPr lang="en-US" sz="1800" dirty="0"/>
            </a:br>
            <a:endParaRPr lang="en-US" sz="1800" dirty="0"/>
          </a:p>
          <a:p>
            <a:endParaRPr lang="en-US" sz="1800" dirty="0"/>
          </a:p>
        </p:txBody>
      </p:sp>
      <p:sp>
        <p:nvSpPr>
          <p:cNvPr id="4" name="Slide Number Placeholder 3">
            <a:extLst>
              <a:ext uri="{FF2B5EF4-FFF2-40B4-BE49-F238E27FC236}">
                <a16:creationId xmlns:a16="http://schemas.microsoft.com/office/drawing/2014/main" id="{7AB38030-DB0D-467B-8ACF-6798FA74512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DF369B4-C973-4F28-B263-469959569A5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C5F1AF0-EAA7-40B8-B1BD-C42C6FF6217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27118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67543-DBED-45B5-904B-6129A8DE045C}"/>
              </a:ext>
            </a:extLst>
          </p:cNvPr>
          <p:cNvSpPr>
            <a:spLocks noGrp="1"/>
          </p:cNvSpPr>
          <p:nvPr>
            <p:ph type="title"/>
          </p:nvPr>
        </p:nvSpPr>
        <p:spPr>
          <a:xfrm>
            <a:off x="685800" y="685801"/>
            <a:ext cx="7770813" cy="457200"/>
          </a:xfrm>
        </p:spPr>
        <p:txBody>
          <a:bodyPr/>
          <a:lstStyle/>
          <a:p>
            <a:r>
              <a:rPr lang="en-US" sz="2800" dirty="0"/>
              <a:t>Motions to Cancel/Postpone 2020 May Interim</a:t>
            </a:r>
          </a:p>
        </p:txBody>
      </p:sp>
      <p:sp>
        <p:nvSpPr>
          <p:cNvPr id="3" name="Content Placeholder 2">
            <a:extLst>
              <a:ext uri="{FF2B5EF4-FFF2-40B4-BE49-F238E27FC236}">
                <a16:creationId xmlns:a16="http://schemas.microsoft.com/office/drawing/2014/main" id="{98A6A6A3-B938-4363-98DB-580CF74F98EF}"/>
              </a:ext>
            </a:extLst>
          </p:cNvPr>
          <p:cNvSpPr>
            <a:spLocks noGrp="1"/>
          </p:cNvSpPr>
          <p:nvPr>
            <p:ph idx="1"/>
          </p:nvPr>
        </p:nvSpPr>
        <p:spPr>
          <a:xfrm>
            <a:off x="723899" y="1250952"/>
            <a:ext cx="7770813" cy="5073648"/>
          </a:xfrm>
        </p:spPr>
        <p:txBody>
          <a:bodyPr/>
          <a:lstStyle/>
          <a:p>
            <a:r>
              <a:rPr lang="en-US" dirty="0"/>
              <a:t>1. Move to Cancel the 2020 May IEEE 802 Wireless Interim in Warsaw, Poland.</a:t>
            </a:r>
          </a:p>
          <a:p>
            <a:r>
              <a:rPr lang="en-US" dirty="0"/>
              <a:t>Moved: Jon Rosdahl   2</a:t>
            </a:r>
            <a:r>
              <a:rPr lang="en-US" baseline="30000" dirty="0"/>
              <a:t>nd</a:t>
            </a:r>
            <a:r>
              <a:rPr lang="en-US" dirty="0"/>
              <a:t>: Rick Alfvin</a:t>
            </a:r>
          </a:p>
          <a:p>
            <a:endParaRPr lang="en-US" dirty="0"/>
          </a:p>
          <a:p>
            <a:r>
              <a:rPr lang="en-US" dirty="0"/>
              <a:t>2. Move to Direct Bob </a:t>
            </a:r>
            <a:r>
              <a:rPr lang="en-US" dirty="0" err="1"/>
              <a:t>Heile</a:t>
            </a:r>
            <a:r>
              <a:rPr lang="en-US" dirty="0"/>
              <a:t>, IEEE 802 Wireless Chair, to negotiate with the Marriott Warsaw to minimize our potential fees for canceling/postponing the 2020 May 802 Wireless Meeting in Warsaw.</a:t>
            </a:r>
            <a:br>
              <a:rPr lang="en-US" dirty="0"/>
            </a:br>
            <a:r>
              <a:rPr lang="en-US" dirty="0"/>
              <a:t>The potential Date is May 2022 with basically the same Terms and Condition.</a:t>
            </a:r>
          </a:p>
          <a:p>
            <a:r>
              <a:rPr lang="en-US" dirty="0"/>
              <a:t>Moved: Jon Rosdahl</a:t>
            </a:r>
          </a:p>
          <a:p>
            <a:r>
              <a:rPr lang="en-US" dirty="0"/>
              <a:t>2</a:t>
            </a:r>
            <a:r>
              <a:rPr lang="en-US" baseline="30000" dirty="0"/>
              <a:t>nd</a:t>
            </a:r>
            <a:r>
              <a:rPr lang="en-US" dirty="0"/>
              <a:t>: Rick Alfvin</a:t>
            </a:r>
          </a:p>
          <a:p>
            <a:endParaRPr lang="en-US" dirty="0"/>
          </a:p>
        </p:txBody>
      </p:sp>
      <p:sp>
        <p:nvSpPr>
          <p:cNvPr id="4" name="Slide Number Placeholder 3">
            <a:extLst>
              <a:ext uri="{FF2B5EF4-FFF2-40B4-BE49-F238E27FC236}">
                <a16:creationId xmlns:a16="http://schemas.microsoft.com/office/drawing/2014/main" id="{ECB299AD-3AB5-4568-887C-3476FFA42CE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935309F-38A7-4BCB-98AB-F2050C6AF051}"/>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1218ED58-846E-4055-BC86-E6BD7118003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7120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March 2020</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15</a:t>
            </a:fld>
            <a:endParaRPr lang="en-GB"/>
          </a:p>
        </p:txBody>
      </p:sp>
      <p:graphicFrame>
        <p:nvGraphicFramePr>
          <p:cNvPr id="5" name="Table 4">
            <a:extLst>
              <a:ext uri="{FF2B5EF4-FFF2-40B4-BE49-F238E27FC236}">
                <a16:creationId xmlns:a16="http://schemas.microsoft.com/office/drawing/2014/main" id="{85FA1EF1-5661-4C43-844E-5776079B3947}"/>
              </a:ext>
            </a:extLst>
          </p:cNvPr>
          <p:cNvGraphicFramePr>
            <a:graphicFrameLocks noGrp="1"/>
          </p:cNvGraphicFramePr>
          <p:nvPr>
            <p:extLst>
              <p:ext uri="{D42A27DB-BD31-4B8C-83A1-F6EECF244321}">
                <p14:modId xmlns:p14="http://schemas.microsoft.com/office/powerpoint/2010/main" val="1017950964"/>
              </p:ext>
            </p:extLst>
          </p:nvPr>
        </p:nvGraphicFramePr>
        <p:xfrm>
          <a:off x="1143000" y="762000"/>
          <a:ext cx="7162800" cy="5640714"/>
        </p:xfrm>
        <a:graphic>
          <a:graphicData uri="http://schemas.openxmlformats.org/drawingml/2006/table">
            <a:tbl>
              <a:tblPr/>
              <a:tblGrid>
                <a:gridCol w="3248462">
                  <a:extLst>
                    <a:ext uri="{9D8B030D-6E8A-4147-A177-3AD203B41FA5}">
                      <a16:colId xmlns:a16="http://schemas.microsoft.com/office/drawing/2014/main" val="844722351"/>
                    </a:ext>
                  </a:extLst>
                </a:gridCol>
                <a:gridCol w="1194837">
                  <a:extLst>
                    <a:ext uri="{9D8B030D-6E8A-4147-A177-3AD203B41FA5}">
                      <a16:colId xmlns:a16="http://schemas.microsoft.com/office/drawing/2014/main" val="2544328002"/>
                    </a:ext>
                  </a:extLst>
                </a:gridCol>
                <a:gridCol w="1393977">
                  <a:extLst>
                    <a:ext uri="{9D8B030D-6E8A-4147-A177-3AD203B41FA5}">
                      <a16:colId xmlns:a16="http://schemas.microsoft.com/office/drawing/2014/main" val="3476242390"/>
                    </a:ext>
                  </a:extLst>
                </a:gridCol>
                <a:gridCol w="1325524">
                  <a:extLst>
                    <a:ext uri="{9D8B030D-6E8A-4147-A177-3AD203B41FA5}">
                      <a16:colId xmlns:a16="http://schemas.microsoft.com/office/drawing/2014/main" val="1683664628"/>
                    </a:ext>
                  </a:extLst>
                </a:gridCol>
              </a:tblGrid>
              <a:tr h="256835">
                <a:tc gridSpan="4">
                  <a:txBody>
                    <a:bodyPr/>
                    <a:lstStyle/>
                    <a:p>
                      <a:pPr algn="ctr" fontAlgn="b"/>
                      <a:r>
                        <a:rPr lang="en-US" sz="1600" b="1" i="0" u="none" strike="noStrike" dirty="0">
                          <a:effectLst/>
                          <a:latin typeface="Arial" panose="020B0604020202020204" pitchFamily="34" charset="0"/>
                        </a:rPr>
                        <a:t>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8078986"/>
                  </a:ext>
                </a:extLst>
              </a:tr>
              <a:tr h="256835">
                <a:tc gridSpan="4">
                  <a:txBody>
                    <a:bodyPr/>
                    <a:lstStyle/>
                    <a:p>
                      <a:pPr algn="ctr" fontAlgn="b"/>
                      <a:r>
                        <a:rPr lang="en-US" sz="1600" b="1" i="0" u="none" strike="noStrike" dirty="0">
                          <a:effectLst/>
                          <a:latin typeface="Arial" panose="020B0604020202020204" pitchFamily="34" charset="0"/>
                        </a:rPr>
                        <a:t>as of March 16, 2020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12133091"/>
                  </a:ext>
                </a:extLst>
              </a:tr>
              <a:tr h="504014">
                <a:tc>
                  <a:txBody>
                    <a:bodyPr/>
                    <a:lstStyle/>
                    <a:p>
                      <a:pPr algn="l" fontAlgn="b"/>
                      <a:r>
                        <a:rPr lang="en-US" sz="16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2020 -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2020-01 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452454962"/>
                  </a:ext>
                </a:extLst>
              </a:tr>
              <a:tr h="256835">
                <a:tc>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839242869"/>
                  </a:ext>
                </a:extLst>
              </a:tr>
              <a:tr h="256835">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182935701"/>
                  </a:ext>
                </a:extLst>
              </a:tr>
              <a:tr h="256835">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849573868"/>
                  </a:ext>
                </a:extLst>
              </a:tr>
              <a:tr h="256835">
                <a:tc>
                  <a:txBody>
                    <a:bodyPr/>
                    <a:lstStyle/>
                    <a:p>
                      <a:pPr algn="l" fontAlgn="b"/>
                      <a:r>
                        <a:rPr lang="en-US" sz="16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$277,250.00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$277,250.00 </a:t>
                      </a:r>
                    </a:p>
                  </a:txBody>
                  <a:tcPr marL="9525" marR="9525" marT="9525" marB="0" anchor="ctr">
                    <a:lnL>
                      <a:noFill/>
                    </a:lnL>
                    <a:lnR>
                      <a:noFill/>
                    </a:lnR>
                    <a:lnT>
                      <a:noFill/>
                    </a:lnT>
                    <a:lnB>
                      <a:noFill/>
                    </a:lnB>
                  </a:tcPr>
                </a:tc>
                <a:extLst>
                  <a:ext uri="{0D108BD9-81ED-4DB2-BD59-A6C34878D82A}">
                    <a16:rowId xmlns:a16="http://schemas.microsoft.com/office/drawing/2014/main" val="385683060"/>
                  </a:ext>
                </a:extLst>
              </a:tr>
              <a:tr h="256835">
                <a:tc>
                  <a:txBody>
                    <a:bodyPr/>
                    <a:lstStyle/>
                    <a:p>
                      <a:pPr algn="l" fontAlgn="b"/>
                      <a:r>
                        <a:rPr lang="en-US" sz="16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$33,123.40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$33,123.40 </a:t>
                      </a:r>
                    </a:p>
                  </a:txBody>
                  <a:tcPr marL="9525" marR="9525" marT="9525" marB="0" anchor="ctr">
                    <a:lnL>
                      <a:noFill/>
                    </a:lnL>
                    <a:lnR>
                      <a:noFill/>
                    </a:lnR>
                    <a:lnT>
                      <a:noFill/>
                    </a:lnT>
                    <a:lnB>
                      <a:noFill/>
                    </a:lnB>
                  </a:tcPr>
                </a:tc>
                <a:extLst>
                  <a:ext uri="{0D108BD9-81ED-4DB2-BD59-A6C34878D82A}">
                    <a16:rowId xmlns:a16="http://schemas.microsoft.com/office/drawing/2014/main" val="391158623"/>
                  </a:ext>
                </a:extLst>
              </a:tr>
              <a:tr h="256835">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$1,910.46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$1,910.46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22289691"/>
                  </a:ext>
                </a:extLst>
              </a:tr>
              <a:tr h="256835">
                <a:tc>
                  <a:txBody>
                    <a:bodyPr/>
                    <a:lstStyle/>
                    <a:p>
                      <a:pPr algn="l" fontAlgn="b"/>
                      <a:r>
                        <a:rPr lang="en-US" sz="16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$1,910.46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$310,373.40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$312,283.86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43815549"/>
                  </a:ext>
                </a:extLst>
              </a:tr>
              <a:tr h="256835">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822477248"/>
                  </a:ext>
                </a:extLst>
              </a:tr>
              <a:tr h="256835">
                <a:tc>
                  <a:txBody>
                    <a:bodyPr/>
                    <a:lstStyle/>
                    <a:p>
                      <a:pPr algn="l" fontAlgn="b"/>
                      <a:r>
                        <a:rPr lang="en-US" sz="16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$29,524.67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$29,524.67 </a:t>
                      </a:r>
                    </a:p>
                  </a:txBody>
                  <a:tcPr marL="9525" marR="9525" marT="9525" marB="0" anchor="ctr">
                    <a:lnL>
                      <a:noFill/>
                    </a:lnL>
                    <a:lnR>
                      <a:noFill/>
                    </a:lnR>
                    <a:lnT>
                      <a:noFill/>
                    </a:lnT>
                    <a:lnB>
                      <a:noFill/>
                    </a:lnB>
                  </a:tcPr>
                </a:tc>
                <a:extLst>
                  <a:ext uri="{0D108BD9-81ED-4DB2-BD59-A6C34878D82A}">
                    <a16:rowId xmlns:a16="http://schemas.microsoft.com/office/drawing/2014/main" val="3386151203"/>
                  </a:ext>
                </a:extLst>
              </a:tr>
              <a:tr h="256835">
                <a:tc>
                  <a:txBody>
                    <a:bodyPr/>
                    <a:lstStyle/>
                    <a:p>
                      <a:pPr algn="l" fontAlgn="b"/>
                      <a:r>
                        <a:rPr lang="en-US" sz="16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$12,601.63 </a:t>
                      </a:r>
                    </a:p>
                  </a:txBody>
                  <a:tcPr marL="9525" marR="9525" marT="9525" marB="0" anchor="ctr">
                    <a:lnL>
                      <a:noFill/>
                    </a:lnL>
                    <a:lnR>
                      <a:noFill/>
                    </a:lnR>
                    <a:lnT>
                      <a:noFill/>
                    </a:lnT>
                    <a:lnB>
                      <a:noFill/>
                    </a:lnB>
                  </a:tcPr>
                </a:tc>
                <a:tc>
                  <a:txBody>
                    <a:bodyPr/>
                    <a:lstStyle/>
                    <a:p>
                      <a:pPr algn="r" fontAlgn="ctr"/>
                      <a:r>
                        <a:rPr lang="en-US" sz="1600" b="0" i="0" u="none" strike="noStrike" dirty="0">
                          <a:solidFill>
                            <a:srgbClr val="000000"/>
                          </a:solidFill>
                          <a:effectLst/>
                          <a:latin typeface="Arial" panose="020B0604020202020204" pitchFamily="34" charset="0"/>
                        </a:rPr>
                        <a:t>$12,601.63 </a:t>
                      </a:r>
                    </a:p>
                  </a:txBody>
                  <a:tcPr marL="9525" marR="9525" marT="9525" marB="0" anchor="ctr">
                    <a:lnL>
                      <a:noFill/>
                    </a:lnL>
                    <a:lnR>
                      <a:noFill/>
                    </a:lnR>
                    <a:lnT>
                      <a:noFill/>
                    </a:lnT>
                    <a:lnB>
                      <a:noFill/>
                    </a:lnB>
                  </a:tcPr>
                </a:tc>
                <a:extLst>
                  <a:ext uri="{0D108BD9-81ED-4DB2-BD59-A6C34878D82A}">
                    <a16:rowId xmlns:a16="http://schemas.microsoft.com/office/drawing/2014/main" val="2825515424"/>
                  </a:ext>
                </a:extLst>
              </a:tr>
              <a:tr h="25683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$52,702.30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$52,702.30 </a:t>
                      </a:r>
                    </a:p>
                  </a:txBody>
                  <a:tcPr marL="9525" marR="9525" marT="9525" marB="0" anchor="ctr">
                    <a:lnL>
                      <a:noFill/>
                    </a:lnL>
                    <a:lnR>
                      <a:noFill/>
                    </a:lnR>
                    <a:lnT>
                      <a:noFill/>
                    </a:lnT>
                    <a:lnB>
                      <a:noFill/>
                    </a:lnB>
                  </a:tcPr>
                </a:tc>
                <a:extLst>
                  <a:ext uri="{0D108BD9-81ED-4DB2-BD59-A6C34878D82A}">
                    <a16:rowId xmlns:a16="http://schemas.microsoft.com/office/drawing/2014/main" val="3924771592"/>
                  </a:ext>
                </a:extLst>
              </a:tr>
              <a:tr h="256835">
                <a:tc>
                  <a:txBody>
                    <a:bodyPr/>
                    <a:lstStyle/>
                    <a:p>
                      <a:pPr algn="l" fontAlgn="b"/>
                      <a:r>
                        <a:rPr lang="en-US" sz="16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$145,643.01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$145,643.01 </a:t>
                      </a:r>
                    </a:p>
                  </a:txBody>
                  <a:tcPr marL="9525" marR="9525" marT="9525" marB="0" anchor="ctr">
                    <a:lnL>
                      <a:noFill/>
                    </a:lnL>
                    <a:lnR>
                      <a:noFill/>
                    </a:lnR>
                    <a:lnT>
                      <a:noFill/>
                    </a:lnT>
                    <a:lnB>
                      <a:noFill/>
                    </a:lnB>
                  </a:tcPr>
                </a:tc>
                <a:extLst>
                  <a:ext uri="{0D108BD9-81ED-4DB2-BD59-A6C34878D82A}">
                    <a16:rowId xmlns:a16="http://schemas.microsoft.com/office/drawing/2014/main" val="499522292"/>
                  </a:ext>
                </a:extLst>
              </a:tr>
              <a:tr h="256835">
                <a:tc>
                  <a:txBody>
                    <a:bodyPr/>
                    <a:lstStyle/>
                    <a:p>
                      <a:pPr algn="l" fontAlgn="b"/>
                      <a:r>
                        <a:rPr lang="en-US" sz="16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$40,444.57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$40,444.57 </a:t>
                      </a:r>
                    </a:p>
                  </a:txBody>
                  <a:tcPr marL="9525" marR="9525" marT="9525" marB="0" anchor="ctr">
                    <a:lnL>
                      <a:noFill/>
                    </a:lnL>
                    <a:lnR>
                      <a:noFill/>
                    </a:lnR>
                    <a:lnT>
                      <a:noFill/>
                    </a:lnT>
                    <a:lnB>
                      <a:noFill/>
                    </a:lnB>
                  </a:tcPr>
                </a:tc>
                <a:extLst>
                  <a:ext uri="{0D108BD9-81ED-4DB2-BD59-A6C34878D82A}">
                    <a16:rowId xmlns:a16="http://schemas.microsoft.com/office/drawing/2014/main" val="2010752290"/>
                  </a:ext>
                </a:extLst>
              </a:tr>
              <a:tr h="256835">
                <a:tc>
                  <a:txBody>
                    <a:bodyPr/>
                    <a:lstStyle/>
                    <a:p>
                      <a:pPr algn="l" fontAlgn="b"/>
                      <a:r>
                        <a:rPr lang="en-US" sz="16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$24,201.67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$24,201.67 </a:t>
                      </a:r>
                    </a:p>
                  </a:txBody>
                  <a:tcPr marL="9525" marR="9525" marT="9525" marB="0" anchor="ctr">
                    <a:lnL>
                      <a:noFill/>
                    </a:lnL>
                    <a:lnR>
                      <a:noFill/>
                    </a:lnR>
                    <a:lnT>
                      <a:noFill/>
                    </a:lnT>
                    <a:lnB>
                      <a:noFill/>
                    </a:lnB>
                  </a:tcPr>
                </a:tc>
                <a:extLst>
                  <a:ext uri="{0D108BD9-81ED-4DB2-BD59-A6C34878D82A}">
                    <a16:rowId xmlns:a16="http://schemas.microsoft.com/office/drawing/2014/main" val="1043493236"/>
                  </a:ext>
                </a:extLst>
              </a:tr>
              <a:tr h="256835">
                <a:tc>
                  <a:txBody>
                    <a:bodyPr/>
                    <a:lstStyle/>
                    <a:p>
                      <a:pPr algn="l" fontAlgn="b"/>
                      <a:r>
                        <a:rPr lang="en-US" sz="16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$1,867.30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$1,867.30 </a:t>
                      </a:r>
                    </a:p>
                  </a:txBody>
                  <a:tcPr marL="9525" marR="9525" marT="9525" marB="0" anchor="ctr">
                    <a:lnL>
                      <a:noFill/>
                    </a:lnL>
                    <a:lnR>
                      <a:noFill/>
                    </a:lnR>
                    <a:lnT>
                      <a:noFill/>
                    </a:lnT>
                    <a:lnB>
                      <a:noFill/>
                    </a:lnB>
                  </a:tcPr>
                </a:tc>
                <a:extLst>
                  <a:ext uri="{0D108BD9-81ED-4DB2-BD59-A6C34878D82A}">
                    <a16:rowId xmlns:a16="http://schemas.microsoft.com/office/drawing/2014/main" val="375754470"/>
                  </a:ext>
                </a:extLst>
              </a:tr>
              <a:tr h="256835">
                <a:tc>
                  <a:txBody>
                    <a:bodyPr/>
                    <a:lstStyle/>
                    <a:p>
                      <a:pPr algn="l" fontAlgn="b"/>
                      <a:r>
                        <a:rPr lang="en-US" sz="16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$16.50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$5,562.28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$5,578.78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636792627"/>
                  </a:ext>
                </a:extLst>
              </a:tr>
              <a:tr h="256835">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$16.50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$312,547.43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$312,563.93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258502019"/>
                  </a:ext>
                </a:extLst>
              </a:tr>
              <a:tr h="256835">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$1,893.96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($2,174.03)</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($280.07)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84980911"/>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17</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18</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19</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March 2020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Presented to the 802 Wireless Chairs Committee Meeting March 18, 2020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20</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March 2020</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35610CAA-2BE6-4BD9-B4A2-96DDFAA557F5}"/>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graphicFrame>
        <p:nvGraphicFramePr>
          <p:cNvPr id="3" name="Table 2">
            <a:extLst>
              <a:ext uri="{FF2B5EF4-FFF2-40B4-BE49-F238E27FC236}">
                <a16:creationId xmlns:a16="http://schemas.microsoft.com/office/drawing/2014/main" id="{3977B910-878E-4EB5-9598-17BD766A0B39}"/>
              </a:ext>
            </a:extLst>
          </p:cNvPr>
          <p:cNvGraphicFramePr>
            <a:graphicFrameLocks noGrp="1"/>
          </p:cNvGraphicFramePr>
          <p:nvPr>
            <p:extLst>
              <p:ext uri="{D42A27DB-BD31-4B8C-83A1-F6EECF244321}">
                <p14:modId xmlns:p14="http://schemas.microsoft.com/office/powerpoint/2010/main" val="1262365346"/>
              </p:ext>
            </p:extLst>
          </p:nvPr>
        </p:nvGraphicFramePr>
        <p:xfrm>
          <a:off x="1219200" y="608015"/>
          <a:ext cx="6705600" cy="5641970"/>
        </p:xfrm>
        <a:graphic>
          <a:graphicData uri="http://schemas.openxmlformats.org/drawingml/2006/table">
            <a:tbl>
              <a:tblPr/>
              <a:tblGrid>
                <a:gridCol w="4740901">
                  <a:extLst>
                    <a:ext uri="{9D8B030D-6E8A-4147-A177-3AD203B41FA5}">
                      <a16:colId xmlns:a16="http://schemas.microsoft.com/office/drawing/2014/main" val="1870456788"/>
                    </a:ext>
                  </a:extLst>
                </a:gridCol>
                <a:gridCol w="1964699">
                  <a:extLst>
                    <a:ext uri="{9D8B030D-6E8A-4147-A177-3AD203B41FA5}">
                      <a16:colId xmlns:a16="http://schemas.microsoft.com/office/drawing/2014/main" val="1103247125"/>
                    </a:ext>
                  </a:extLst>
                </a:gridCol>
              </a:tblGrid>
              <a:tr h="455671">
                <a:tc gridSpan="2">
                  <a:txBody>
                    <a:bodyPr/>
                    <a:lstStyle/>
                    <a:p>
                      <a:pPr algn="ctr" fontAlgn="b"/>
                      <a:r>
                        <a:rPr lang="en-US" sz="1800" b="1" i="0" u="none" strike="noStrike">
                          <a:effectLst/>
                          <a:latin typeface="Arial" panose="020B0604020202020204" pitchFamily="34" charset="0"/>
                        </a:rPr>
                        <a:t>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873251169"/>
                  </a:ext>
                </a:extLst>
              </a:tr>
              <a:tr h="455671">
                <a:tc gridSpan="2">
                  <a:txBody>
                    <a:bodyPr/>
                    <a:lstStyle/>
                    <a:p>
                      <a:pPr algn="ctr" fontAlgn="b"/>
                      <a:r>
                        <a:rPr lang="en-US" sz="1800" b="1" i="0" u="none" strike="noStrike">
                          <a:effectLst/>
                          <a:latin typeface="Arial" panose="020B0604020202020204" pitchFamily="34" charset="0"/>
                        </a:rPr>
                        <a:t>As of February 29, 2020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510187061"/>
                  </a:ext>
                </a:extLst>
              </a:tr>
              <a:tr h="337902">
                <a:tc>
                  <a:txBody>
                    <a:bodyPr/>
                    <a:lstStyle/>
                    <a:p>
                      <a:pPr algn="l" fontAlgn="b"/>
                      <a:r>
                        <a:rPr lang="en-US" sz="18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339938916"/>
                  </a:ext>
                </a:extLst>
              </a:tr>
              <a:tr h="337902">
                <a:tc>
                  <a:txBody>
                    <a:bodyPr/>
                    <a:lstStyle/>
                    <a:p>
                      <a:pPr algn="l" fontAlgn="ctr"/>
                      <a:r>
                        <a:rPr lang="en-US" sz="18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73923548"/>
                  </a:ext>
                </a:extLst>
              </a:tr>
              <a:tr h="337902">
                <a:tc>
                  <a:txBody>
                    <a:bodyPr/>
                    <a:lstStyle/>
                    <a:p>
                      <a:pPr algn="l" fontAlgn="b"/>
                      <a:r>
                        <a:rPr lang="en-US" sz="18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900195627"/>
                  </a:ext>
                </a:extLst>
              </a:tr>
              <a:tr h="337902">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394124504"/>
                  </a:ext>
                </a:extLst>
              </a:tr>
              <a:tr h="337902">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$510,307.68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693070"/>
                  </a:ext>
                </a:extLst>
              </a:tr>
              <a:tr h="337902">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316718678"/>
                  </a:ext>
                </a:extLst>
              </a:tr>
              <a:tr h="337902">
                <a:tc>
                  <a:txBody>
                    <a:bodyPr/>
                    <a:lstStyle/>
                    <a:p>
                      <a:pPr algn="l" fontAlgn="b"/>
                      <a:r>
                        <a:rPr lang="en-US" sz="18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625831904"/>
                  </a:ext>
                </a:extLst>
              </a:tr>
              <a:tr h="337902">
                <a:tc>
                  <a:txBody>
                    <a:bodyPr/>
                    <a:lstStyle/>
                    <a:p>
                      <a:pPr algn="l" fontAlgn="ctr"/>
                      <a:r>
                        <a:rPr lang="en-US" sz="18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558475656"/>
                  </a:ext>
                </a:extLst>
              </a:tr>
              <a:tr h="337902">
                <a:tc>
                  <a:txBody>
                    <a:bodyPr/>
                    <a:lstStyle/>
                    <a:p>
                      <a:pPr algn="l" fontAlgn="ctr"/>
                      <a:r>
                        <a:rPr lang="en-US" sz="18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483638865"/>
                  </a:ext>
                </a:extLst>
              </a:tr>
              <a:tr h="337902">
                <a:tc>
                  <a:txBody>
                    <a:bodyPr/>
                    <a:lstStyle/>
                    <a:p>
                      <a:pPr algn="l" fontAlgn="b"/>
                      <a:r>
                        <a:rPr lang="en-US" sz="18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67647593"/>
                  </a:ext>
                </a:extLst>
              </a:tr>
              <a:tr h="337902">
                <a:tc>
                  <a:txBody>
                    <a:bodyPr/>
                    <a:lstStyle/>
                    <a:p>
                      <a:pPr algn="l" fontAlgn="b"/>
                      <a:r>
                        <a:rPr lang="en-US" sz="18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$689,791.90 </a:t>
                      </a:r>
                    </a:p>
                  </a:txBody>
                  <a:tcPr marL="9525" marR="9525" marT="9525" marB="0" anchor="ctr">
                    <a:lnL>
                      <a:noFill/>
                    </a:lnL>
                    <a:lnR>
                      <a:noFill/>
                    </a:lnR>
                    <a:lnT>
                      <a:noFill/>
                    </a:lnT>
                    <a:lnB>
                      <a:noFill/>
                    </a:lnB>
                  </a:tcPr>
                </a:tc>
                <a:extLst>
                  <a:ext uri="{0D108BD9-81ED-4DB2-BD59-A6C34878D82A}">
                    <a16:rowId xmlns:a16="http://schemas.microsoft.com/office/drawing/2014/main" val="1398565604"/>
                  </a:ext>
                </a:extLst>
              </a:tr>
              <a:tr h="337902">
                <a:tc>
                  <a:txBody>
                    <a:bodyPr/>
                    <a:lstStyle/>
                    <a:p>
                      <a:pPr algn="l" fontAlgn="b"/>
                      <a:r>
                        <a:rPr lang="en-US" sz="18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($179,484.22)</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27968819"/>
                  </a:ext>
                </a:extLst>
              </a:tr>
              <a:tr h="337902">
                <a:tc>
                  <a:txBody>
                    <a:bodyPr/>
                    <a:lstStyle/>
                    <a:p>
                      <a:pPr algn="l" fontAlgn="b"/>
                      <a:r>
                        <a:rPr lang="en-US" sz="18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49978280"/>
                  </a:ext>
                </a:extLst>
              </a:tr>
              <a:tr h="337902">
                <a:tc>
                  <a:txBody>
                    <a:bodyPr/>
                    <a:lstStyle/>
                    <a:p>
                      <a:pPr algn="l" fontAlgn="ctr"/>
                      <a:r>
                        <a:rPr lang="en-US" sz="18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panose="020B0604020202020204" pitchFamily="34" charset="0"/>
                        </a:rPr>
                        <a:t>$510,307.68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002075140"/>
                  </a:ext>
                </a:extLst>
              </a:tr>
            </a:tbl>
          </a:graphicData>
        </a:graphic>
      </p:graphicFrame>
    </p:spTree>
    <p:extLst>
      <p:ext uri="{BB962C8B-B14F-4D97-AF65-F5344CB8AC3E}">
        <p14:creationId xmlns:p14="http://schemas.microsoft.com/office/powerpoint/2010/main" val="417896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March 2020</a:t>
            </a:r>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graphicFrame>
        <p:nvGraphicFramePr>
          <p:cNvPr id="2" name="Table 1">
            <a:extLst>
              <a:ext uri="{FF2B5EF4-FFF2-40B4-BE49-F238E27FC236}">
                <a16:creationId xmlns:a16="http://schemas.microsoft.com/office/drawing/2014/main" id="{59EACD2B-1BEB-49A7-9ED4-A56246FD1BCF}"/>
              </a:ext>
            </a:extLst>
          </p:cNvPr>
          <p:cNvGraphicFramePr>
            <a:graphicFrameLocks noGrp="1"/>
          </p:cNvGraphicFramePr>
          <p:nvPr>
            <p:extLst>
              <p:ext uri="{D42A27DB-BD31-4B8C-83A1-F6EECF244321}">
                <p14:modId xmlns:p14="http://schemas.microsoft.com/office/powerpoint/2010/main" val="3171855531"/>
              </p:ext>
            </p:extLst>
          </p:nvPr>
        </p:nvGraphicFramePr>
        <p:xfrm>
          <a:off x="891597" y="914400"/>
          <a:ext cx="7338003" cy="4724402"/>
        </p:xfrm>
        <a:graphic>
          <a:graphicData uri="http://schemas.openxmlformats.org/drawingml/2006/table">
            <a:tbl>
              <a:tblPr/>
              <a:tblGrid>
                <a:gridCol w="5652980">
                  <a:extLst>
                    <a:ext uri="{9D8B030D-6E8A-4147-A177-3AD203B41FA5}">
                      <a16:colId xmlns:a16="http://schemas.microsoft.com/office/drawing/2014/main" val="849906833"/>
                    </a:ext>
                  </a:extLst>
                </a:gridCol>
                <a:gridCol w="1685023">
                  <a:extLst>
                    <a:ext uri="{9D8B030D-6E8A-4147-A177-3AD203B41FA5}">
                      <a16:colId xmlns:a16="http://schemas.microsoft.com/office/drawing/2014/main" val="678405860"/>
                    </a:ext>
                  </a:extLst>
                </a:gridCol>
              </a:tblGrid>
              <a:tr h="365020">
                <a:tc gridSpan="2">
                  <a:txBody>
                    <a:bodyPr/>
                    <a:lstStyle/>
                    <a:p>
                      <a:pPr algn="ctr" fontAlgn="b"/>
                      <a:r>
                        <a:rPr lang="en-US" sz="1900" b="1" i="0" u="none" strike="noStrike">
                          <a:effectLst/>
                          <a:latin typeface="Arial" panose="020B0604020202020204" pitchFamily="34" charset="0"/>
                        </a:rPr>
                        <a:t>Reconciliation Summary -  74331 802.11/.15 CB Acct No. 556802</a:t>
                      </a:r>
                    </a:p>
                  </a:txBody>
                  <a:tcPr marL="9080" marR="9080" marT="908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82843621"/>
                  </a:ext>
                </a:extLst>
              </a:tr>
              <a:tr h="365020">
                <a:tc gridSpan="2">
                  <a:txBody>
                    <a:bodyPr/>
                    <a:lstStyle/>
                    <a:p>
                      <a:pPr algn="ctr" fontAlgn="b"/>
                      <a:r>
                        <a:rPr lang="en-US" sz="1900" b="1" i="0" u="none" strike="noStrike">
                          <a:effectLst/>
                          <a:latin typeface="Arial" panose="020B0604020202020204" pitchFamily="34" charset="0"/>
                        </a:rPr>
                        <a:t>As of 2/29/2020</a:t>
                      </a:r>
                    </a:p>
                  </a:txBody>
                  <a:tcPr marL="9080" marR="9080" marT="908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4017483418"/>
                  </a:ext>
                </a:extLst>
              </a:tr>
              <a:tr h="365020">
                <a:tc>
                  <a:txBody>
                    <a:bodyPr/>
                    <a:lstStyle/>
                    <a:p>
                      <a:pPr algn="l" fontAlgn="b"/>
                      <a:r>
                        <a:rPr lang="en-US" sz="1900" b="1" i="0" u="none" strike="noStrike">
                          <a:effectLst/>
                          <a:latin typeface="Arial" panose="020B0604020202020204" pitchFamily="34" charset="0"/>
                        </a:rPr>
                        <a:t>ID</a:t>
                      </a:r>
                    </a:p>
                  </a:txBody>
                  <a:tcPr marL="9080" marR="9080" marT="9080" marB="0" anchor="b">
                    <a:lnL>
                      <a:noFill/>
                    </a:lnL>
                    <a:lnR>
                      <a:noFill/>
                    </a:lnR>
                    <a:lnT>
                      <a:noFill/>
                    </a:lnT>
                    <a:lnB>
                      <a:noFill/>
                    </a:lnB>
                    <a:solidFill>
                      <a:srgbClr val="D0D0D0"/>
                    </a:solidFill>
                  </a:tcPr>
                </a:tc>
                <a:tc>
                  <a:txBody>
                    <a:bodyPr/>
                    <a:lstStyle/>
                    <a:p>
                      <a:pPr algn="r" fontAlgn="b"/>
                      <a:r>
                        <a:rPr lang="en-US" sz="1900" b="1" i="0" u="none" strike="noStrike">
                          <a:effectLst/>
                          <a:latin typeface="Arial" panose="020B0604020202020204" pitchFamily="34" charset="0"/>
                        </a:rPr>
                        <a:t>Balance</a:t>
                      </a:r>
                    </a:p>
                  </a:txBody>
                  <a:tcPr marL="9080" marR="9080" marT="9080" marB="0" anchor="b">
                    <a:lnL>
                      <a:noFill/>
                    </a:lnL>
                    <a:lnR>
                      <a:noFill/>
                    </a:lnR>
                    <a:lnT>
                      <a:noFill/>
                    </a:lnT>
                    <a:lnB>
                      <a:noFill/>
                    </a:lnB>
                    <a:solidFill>
                      <a:srgbClr val="D0D0D0"/>
                    </a:solidFill>
                  </a:tcPr>
                </a:tc>
                <a:extLst>
                  <a:ext uri="{0D108BD9-81ED-4DB2-BD59-A6C34878D82A}">
                    <a16:rowId xmlns:a16="http://schemas.microsoft.com/office/drawing/2014/main" val="2218653016"/>
                  </a:ext>
                </a:extLst>
              </a:tr>
              <a:tr h="365020">
                <a:tc>
                  <a:txBody>
                    <a:bodyPr/>
                    <a:lstStyle/>
                    <a:p>
                      <a:pPr algn="l" fontAlgn="ctr"/>
                      <a:r>
                        <a:rPr lang="en-US" sz="1900" b="1" i="0" u="none" strike="noStrike">
                          <a:solidFill>
                            <a:srgbClr val="000000"/>
                          </a:solidFill>
                          <a:effectLst/>
                          <a:latin typeface="Arial" panose="020B0604020202020204" pitchFamily="34" charset="0"/>
                        </a:rPr>
                        <a:t>Reconciled</a:t>
                      </a:r>
                    </a:p>
                  </a:txBody>
                  <a:tcPr marL="9080" marR="9080" marT="9080" marB="0" anchor="ctr">
                    <a:lnL>
                      <a:noFill/>
                    </a:lnL>
                    <a:lnR>
                      <a:noFill/>
                    </a:lnR>
                    <a:lnT>
                      <a:noFill/>
                    </a:lnT>
                    <a:lnB>
                      <a:noFill/>
                    </a:lnB>
                  </a:tcPr>
                </a:tc>
                <a:tc>
                  <a:txBody>
                    <a:bodyPr/>
                    <a:lstStyle/>
                    <a:p>
                      <a:pPr algn="r" fontAlgn="ctr"/>
                      <a:endParaRPr lang="en-US" sz="1900" b="0" i="0" u="none" strike="noStrike">
                        <a:solidFill>
                          <a:srgbClr val="000000"/>
                        </a:solidFill>
                        <a:effectLst/>
                        <a:latin typeface="Arial" panose="020B0604020202020204" pitchFamily="34" charset="0"/>
                      </a:endParaRPr>
                    </a:p>
                  </a:txBody>
                  <a:tcPr marL="9080" marR="9080" marT="9080" marB="0" anchor="ctr">
                    <a:lnL>
                      <a:noFill/>
                    </a:lnL>
                    <a:lnR>
                      <a:noFill/>
                    </a:lnR>
                    <a:lnT>
                      <a:noFill/>
                    </a:lnT>
                    <a:lnB>
                      <a:noFill/>
                    </a:lnB>
                  </a:tcPr>
                </a:tc>
                <a:extLst>
                  <a:ext uri="{0D108BD9-81ED-4DB2-BD59-A6C34878D82A}">
                    <a16:rowId xmlns:a16="http://schemas.microsoft.com/office/drawing/2014/main" val="1089927175"/>
                  </a:ext>
                </a:extLst>
              </a:tr>
              <a:tr h="354591">
                <a:tc>
                  <a:txBody>
                    <a:bodyPr/>
                    <a:lstStyle/>
                    <a:p>
                      <a:pPr algn="l" fontAlgn="b"/>
                      <a:r>
                        <a:rPr lang="en-US" sz="1900" b="0" i="0" u="none" strike="noStrike">
                          <a:solidFill>
                            <a:srgbClr val="000000"/>
                          </a:solidFill>
                          <a:effectLst/>
                          <a:latin typeface="Arial" panose="020B0604020202020204" pitchFamily="34" charset="0"/>
                        </a:rPr>
                        <a:t>Cleared Deposits and Other Credits</a:t>
                      </a:r>
                    </a:p>
                  </a:txBody>
                  <a:tcPr marL="81719" marR="9080" marT="9080" marB="0" anchor="b">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745.04 </a:t>
                      </a:r>
                    </a:p>
                  </a:txBody>
                  <a:tcPr marL="9080" marR="9080" marT="9080" marB="0" anchor="ctr">
                    <a:lnL>
                      <a:noFill/>
                    </a:lnL>
                    <a:lnR>
                      <a:noFill/>
                    </a:lnR>
                    <a:lnT>
                      <a:noFill/>
                    </a:lnT>
                    <a:lnB>
                      <a:noFill/>
                    </a:lnB>
                  </a:tcPr>
                </a:tc>
                <a:extLst>
                  <a:ext uri="{0D108BD9-81ED-4DB2-BD59-A6C34878D82A}">
                    <a16:rowId xmlns:a16="http://schemas.microsoft.com/office/drawing/2014/main" val="1599319922"/>
                  </a:ext>
                </a:extLst>
              </a:tr>
              <a:tr h="354591">
                <a:tc>
                  <a:txBody>
                    <a:bodyPr/>
                    <a:lstStyle/>
                    <a:p>
                      <a:pPr algn="l" fontAlgn="b"/>
                      <a:r>
                        <a:rPr lang="en-US" sz="1900" b="0" i="0" u="none" strike="noStrike">
                          <a:solidFill>
                            <a:srgbClr val="000000"/>
                          </a:solidFill>
                          <a:effectLst/>
                          <a:latin typeface="Arial" panose="020B0604020202020204" pitchFamily="34" charset="0"/>
                        </a:rPr>
                        <a:t>Cleared Checks and Payments</a:t>
                      </a:r>
                    </a:p>
                  </a:txBody>
                  <a:tcPr marL="81719" marR="9080" marT="9080"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1900" b="0" i="0" u="none" strike="noStrike">
                          <a:solidFill>
                            <a:srgbClr val="000000"/>
                          </a:solidFill>
                          <a:effectLst/>
                          <a:latin typeface="Arial" panose="020B0604020202020204" pitchFamily="34" charset="0"/>
                        </a:rPr>
                        <a:t>(147,687.84)</a:t>
                      </a:r>
                    </a:p>
                  </a:txBody>
                  <a:tcPr marL="9080" marR="9080" marT="908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1091936485"/>
                  </a:ext>
                </a:extLst>
              </a:tr>
              <a:tr h="365020">
                <a:tc>
                  <a:txBody>
                    <a:bodyPr/>
                    <a:lstStyle/>
                    <a:p>
                      <a:pPr algn="l" fontAlgn="ctr"/>
                      <a:r>
                        <a:rPr lang="en-US" sz="1900" b="1" i="0" u="none" strike="noStrike">
                          <a:solidFill>
                            <a:srgbClr val="000000"/>
                          </a:solidFill>
                          <a:effectLst/>
                          <a:latin typeface="Arial" panose="020B0604020202020204" pitchFamily="34" charset="0"/>
                        </a:rPr>
                        <a:t>Total - Reconciled</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1900" b="1" i="0" u="none" strike="noStrike">
                          <a:solidFill>
                            <a:srgbClr val="000000"/>
                          </a:solidFill>
                          <a:effectLst/>
                          <a:latin typeface="Arial" panose="020B0604020202020204" pitchFamily="34" charset="0"/>
                        </a:rPr>
                        <a:t>(146,942.80)</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439835230"/>
                  </a:ext>
                </a:extLst>
              </a:tr>
              <a:tr h="365020">
                <a:tc>
                  <a:txBody>
                    <a:bodyPr/>
                    <a:lstStyle/>
                    <a:p>
                      <a:pPr algn="l" fontAlgn="ctr"/>
                      <a:r>
                        <a:rPr lang="en-US" sz="1900" b="1" i="0" u="none" strike="noStrike">
                          <a:solidFill>
                            <a:srgbClr val="000000"/>
                          </a:solidFill>
                          <a:effectLst/>
                          <a:latin typeface="Arial" panose="020B0604020202020204" pitchFamily="34" charset="0"/>
                        </a:rPr>
                        <a:t>Last Reconciled Statement Balance - 1/31/2020</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656,740.50 </a:t>
                      </a:r>
                    </a:p>
                  </a:txBody>
                  <a:tcPr marL="9080" marR="9080" marT="9080" marB="0" anchor="ctr">
                    <a:lnL>
                      <a:noFill/>
                    </a:lnL>
                    <a:lnR>
                      <a:noFill/>
                    </a:lnR>
                    <a:lnT>
                      <a:noFill/>
                    </a:lnT>
                    <a:lnB>
                      <a:noFill/>
                    </a:lnB>
                  </a:tcPr>
                </a:tc>
                <a:extLst>
                  <a:ext uri="{0D108BD9-81ED-4DB2-BD59-A6C34878D82A}">
                    <a16:rowId xmlns:a16="http://schemas.microsoft.com/office/drawing/2014/main" val="469677107"/>
                  </a:ext>
                </a:extLst>
              </a:tr>
              <a:tr h="365020">
                <a:tc>
                  <a:txBody>
                    <a:bodyPr/>
                    <a:lstStyle/>
                    <a:p>
                      <a:pPr algn="l" fontAlgn="ctr"/>
                      <a:r>
                        <a:rPr lang="en-US" sz="1900" b="1" i="0" u="none" strike="noStrike">
                          <a:solidFill>
                            <a:srgbClr val="000000"/>
                          </a:solidFill>
                          <a:effectLst/>
                          <a:latin typeface="Arial" panose="020B0604020202020204" pitchFamily="34" charset="0"/>
                        </a:rPr>
                        <a:t>Current Reconciled Balance</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509,797.70 </a:t>
                      </a:r>
                    </a:p>
                  </a:txBody>
                  <a:tcPr marL="9080" marR="9080" marT="9080" marB="0" anchor="ctr">
                    <a:lnL>
                      <a:noFill/>
                    </a:lnL>
                    <a:lnR>
                      <a:noFill/>
                    </a:lnR>
                    <a:lnT>
                      <a:noFill/>
                    </a:lnT>
                    <a:lnB>
                      <a:noFill/>
                    </a:lnB>
                  </a:tcPr>
                </a:tc>
                <a:extLst>
                  <a:ext uri="{0D108BD9-81ED-4DB2-BD59-A6C34878D82A}">
                    <a16:rowId xmlns:a16="http://schemas.microsoft.com/office/drawing/2014/main" val="2873314786"/>
                  </a:ext>
                </a:extLst>
              </a:tr>
              <a:tr h="365020">
                <a:tc>
                  <a:txBody>
                    <a:bodyPr/>
                    <a:lstStyle/>
                    <a:p>
                      <a:pPr algn="l" fontAlgn="ctr"/>
                      <a:r>
                        <a:rPr lang="en-US" sz="1900" b="1" i="0" u="none" strike="noStrike">
                          <a:solidFill>
                            <a:srgbClr val="000000"/>
                          </a:solidFill>
                          <a:effectLst/>
                          <a:latin typeface="Arial" panose="020B0604020202020204" pitchFamily="34" charset="0"/>
                        </a:rPr>
                        <a:t>Reconcile Statement Balance - 2/29/2020</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509,797.70 </a:t>
                      </a:r>
                    </a:p>
                  </a:txBody>
                  <a:tcPr marL="9080" marR="9080" marT="9080" marB="0" anchor="ctr">
                    <a:lnL>
                      <a:noFill/>
                    </a:lnL>
                    <a:lnR>
                      <a:noFill/>
                    </a:lnR>
                    <a:lnT>
                      <a:noFill/>
                    </a:lnT>
                    <a:lnB>
                      <a:noFill/>
                    </a:lnB>
                  </a:tcPr>
                </a:tc>
                <a:extLst>
                  <a:ext uri="{0D108BD9-81ED-4DB2-BD59-A6C34878D82A}">
                    <a16:rowId xmlns:a16="http://schemas.microsoft.com/office/drawing/2014/main" val="496970371"/>
                  </a:ext>
                </a:extLst>
              </a:tr>
              <a:tr h="365020">
                <a:tc>
                  <a:txBody>
                    <a:bodyPr/>
                    <a:lstStyle/>
                    <a:p>
                      <a:pPr algn="l" fontAlgn="ctr"/>
                      <a:r>
                        <a:rPr lang="en-US" sz="1900" b="1" i="0" u="none" strike="noStrike">
                          <a:solidFill>
                            <a:srgbClr val="000000"/>
                          </a:solidFill>
                          <a:effectLst/>
                          <a:latin typeface="Arial" panose="020B0604020202020204" pitchFamily="34" charset="0"/>
                        </a:rPr>
                        <a:t>Difference</a:t>
                      </a:r>
                    </a:p>
                  </a:txBody>
                  <a:tcPr marL="9080" marR="9080" marT="9080" marB="0" anchor="ctr">
                    <a:lnL>
                      <a:noFill/>
                    </a:lnL>
                    <a:lnR>
                      <a:noFill/>
                    </a:lnR>
                    <a:lnT>
                      <a:noFill/>
                    </a:lnT>
                    <a:lnB>
                      <a:noFill/>
                    </a:lnB>
                  </a:tcPr>
                </a:tc>
                <a:tc>
                  <a:txBody>
                    <a:bodyPr/>
                    <a:lstStyle/>
                    <a:p>
                      <a:pPr algn="r" fontAlgn="ctr"/>
                      <a:r>
                        <a:rPr lang="en-US" sz="1900" b="0" i="0" u="none" strike="noStrike">
                          <a:solidFill>
                            <a:srgbClr val="000000"/>
                          </a:solidFill>
                          <a:effectLst/>
                          <a:latin typeface="Arial" panose="020B0604020202020204" pitchFamily="34" charset="0"/>
                        </a:rPr>
                        <a:t>0.00 </a:t>
                      </a:r>
                    </a:p>
                  </a:txBody>
                  <a:tcPr marL="9080" marR="9080" marT="9080" marB="0" anchor="ctr">
                    <a:lnL>
                      <a:noFill/>
                    </a:lnL>
                    <a:lnR>
                      <a:noFill/>
                    </a:lnR>
                    <a:lnT>
                      <a:noFill/>
                    </a:lnT>
                    <a:lnB>
                      <a:noFill/>
                    </a:lnB>
                  </a:tcPr>
                </a:tc>
                <a:extLst>
                  <a:ext uri="{0D108BD9-81ED-4DB2-BD59-A6C34878D82A}">
                    <a16:rowId xmlns:a16="http://schemas.microsoft.com/office/drawing/2014/main" val="3264017936"/>
                  </a:ext>
                </a:extLst>
              </a:tr>
              <a:tr h="365020">
                <a:tc>
                  <a:txBody>
                    <a:bodyPr/>
                    <a:lstStyle/>
                    <a:p>
                      <a:pPr algn="l" fontAlgn="ctr"/>
                      <a:r>
                        <a:rPr lang="en-US" sz="1900" b="1" i="0" u="none" strike="noStrike">
                          <a:solidFill>
                            <a:srgbClr val="000000"/>
                          </a:solidFill>
                          <a:effectLst/>
                          <a:latin typeface="Arial" panose="020B0604020202020204" pitchFamily="34" charset="0"/>
                        </a:rPr>
                        <a:t>Unreconciled</a:t>
                      </a:r>
                    </a:p>
                  </a:txBody>
                  <a:tcPr marL="9080" marR="9080" marT="9080" marB="0" anchor="ctr">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1900" b="0" i="0" u="none" strike="noStrike">
                          <a:solidFill>
                            <a:srgbClr val="000000"/>
                          </a:solidFill>
                          <a:effectLst/>
                          <a:latin typeface="Arial" panose="020B0604020202020204" pitchFamily="34" charset="0"/>
                        </a:rPr>
                        <a:t>0.00 </a:t>
                      </a:r>
                    </a:p>
                  </a:txBody>
                  <a:tcPr marL="9080" marR="9080" marT="9080"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1822114964"/>
                  </a:ext>
                </a:extLst>
              </a:tr>
              <a:tr h="365020">
                <a:tc>
                  <a:txBody>
                    <a:bodyPr/>
                    <a:lstStyle/>
                    <a:p>
                      <a:pPr algn="l" fontAlgn="ctr"/>
                      <a:r>
                        <a:rPr lang="en-US" sz="1900" b="1" i="0" u="none" strike="noStrike">
                          <a:solidFill>
                            <a:srgbClr val="000000"/>
                          </a:solidFill>
                          <a:effectLst/>
                          <a:latin typeface="Arial" panose="020B0604020202020204" pitchFamily="34" charset="0"/>
                        </a:rPr>
                        <a:t>Total as of 2/29/2020</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1900" b="1" i="0" u="none" strike="noStrike" dirty="0">
                          <a:solidFill>
                            <a:srgbClr val="000000"/>
                          </a:solidFill>
                          <a:effectLst/>
                          <a:latin typeface="Arial" panose="020B0604020202020204" pitchFamily="34" charset="0"/>
                        </a:rPr>
                        <a:t>509,797.70 </a:t>
                      </a:r>
                    </a:p>
                  </a:txBody>
                  <a:tcPr marL="9080" marR="9080" marT="9080"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48806751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2851"/>
          </a:xfrm>
        </p:spPr>
        <p:txBody>
          <a:bodyPr/>
          <a:lstStyle/>
          <a:p>
            <a:r>
              <a:rPr lang="en-US" dirty="0"/>
              <a:t>Irvine, January 2020 Budget Report</a:t>
            </a:r>
          </a:p>
        </p:txBody>
      </p:sp>
      <p:graphicFrame>
        <p:nvGraphicFramePr>
          <p:cNvPr id="9" name="Content Placeholder 8">
            <a:extLst>
              <a:ext uri="{FF2B5EF4-FFF2-40B4-BE49-F238E27FC236}">
                <a16:creationId xmlns:a16="http://schemas.microsoft.com/office/drawing/2014/main" id="{1A59AC5E-8353-4F7D-8F9E-C781DF271DEC}"/>
              </a:ext>
            </a:extLst>
          </p:cNvPr>
          <p:cNvGraphicFramePr>
            <a:graphicFrameLocks noGrp="1"/>
          </p:cNvGraphicFramePr>
          <p:nvPr>
            <p:ph idx="1"/>
            <p:extLst>
              <p:ext uri="{D42A27DB-BD31-4B8C-83A1-F6EECF244321}">
                <p14:modId xmlns:p14="http://schemas.microsoft.com/office/powerpoint/2010/main" val="1161014540"/>
              </p:ext>
            </p:extLst>
          </p:nvPr>
        </p:nvGraphicFramePr>
        <p:xfrm>
          <a:off x="723898" y="1218026"/>
          <a:ext cx="7429502" cy="5222616"/>
        </p:xfrm>
        <a:graphic>
          <a:graphicData uri="http://schemas.openxmlformats.org/drawingml/2006/table">
            <a:tbl>
              <a:tblPr>
                <a:tableStyleId>{5C22544A-7EE6-4342-B048-85BDC9FD1C3A}</a:tableStyleId>
              </a:tblPr>
              <a:tblGrid>
                <a:gridCol w="883294">
                  <a:extLst>
                    <a:ext uri="{9D8B030D-6E8A-4147-A177-3AD203B41FA5}">
                      <a16:colId xmlns:a16="http://schemas.microsoft.com/office/drawing/2014/main" val="680208104"/>
                    </a:ext>
                  </a:extLst>
                </a:gridCol>
                <a:gridCol w="883294">
                  <a:extLst>
                    <a:ext uri="{9D8B030D-6E8A-4147-A177-3AD203B41FA5}">
                      <a16:colId xmlns:a16="http://schemas.microsoft.com/office/drawing/2014/main" val="2600233375"/>
                    </a:ext>
                  </a:extLst>
                </a:gridCol>
                <a:gridCol w="920737">
                  <a:extLst>
                    <a:ext uri="{9D8B030D-6E8A-4147-A177-3AD203B41FA5}">
                      <a16:colId xmlns:a16="http://schemas.microsoft.com/office/drawing/2014/main" val="517132454"/>
                    </a:ext>
                  </a:extLst>
                </a:gridCol>
                <a:gridCol w="703577">
                  <a:extLst>
                    <a:ext uri="{9D8B030D-6E8A-4147-A177-3AD203B41FA5}">
                      <a16:colId xmlns:a16="http://schemas.microsoft.com/office/drawing/2014/main" val="1144379219"/>
                    </a:ext>
                  </a:extLst>
                </a:gridCol>
                <a:gridCol w="1143000">
                  <a:extLst>
                    <a:ext uri="{9D8B030D-6E8A-4147-A177-3AD203B41FA5}">
                      <a16:colId xmlns:a16="http://schemas.microsoft.com/office/drawing/2014/main" val="3559587789"/>
                    </a:ext>
                  </a:extLst>
                </a:gridCol>
                <a:gridCol w="1219200">
                  <a:extLst>
                    <a:ext uri="{9D8B030D-6E8A-4147-A177-3AD203B41FA5}">
                      <a16:colId xmlns:a16="http://schemas.microsoft.com/office/drawing/2014/main" val="3912046318"/>
                    </a:ext>
                  </a:extLst>
                </a:gridCol>
                <a:gridCol w="1676400">
                  <a:extLst>
                    <a:ext uri="{9D8B030D-6E8A-4147-A177-3AD203B41FA5}">
                      <a16:colId xmlns:a16="http://schemas.microsoft.com/office/drawing/2014/main" val="3219615327"/>
                    </a:ext>
                  </a:extLst>
                </a:gridCol>
              </a:tblGrid>
              <a:tr h="262432">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b="0" i="0" u="none" strike="noStrike" dirty="0">
                          <a:effectLst/>
                          <a:latin typeface="+mn-lt"/>
                        </a:rPr>
                        <a:t>Nov</a:t>
                      </a:r>
                    </a:p>
                  </a:txBody>
                  <a:tcPr marL="6347" marR="6347" marT="6347" marB="0" anchor="b"/>
                </a:tc>
                <a:tc>
                  <a:txBody>
                    <a:bodyPr/>
                    <a:lstStyle/>
                    <a:p>
                      <a:pPr algn="ctr" fontAlgn="b"/>
                      <a:r>
                        <a:rPr lang="en-US" sz="1600" b="0" i="0" u="none" strike="noStrike" dirty="0">
                          <a:effectLst/>
                          <a:latin typeface="+mn-lt"/>
                        </a:rPr>
                        <a:t>Jan 6</a:t>
                      </a:r>
                    </a:p>
                  </a:txBody>
                  <a:tcPr marL="6347" marR="6347" marT="6347" marB="0" anchor="b"/>
                </a:tc>
                <a:tc>
                  <a:txBody>
                    <a:bodyPr/>
                    <a:lstStyle/>
                    <a:p>
                      <a:pPr algn="ctr" fontAlgn="b"/>
                      <a:r>
                        <a:rPr lang="en-US" sz="1600" b="0" i="0" u="none" strike="noStrike" dirty="0">
                          <a:effectLst/>
                          <a:latin typeface="+mn-lt"/>
                        </a:rPr>
                        <a:t>March 19</a:t>
                      </a:r>
                    </a:p>
                  </a:txBody>
                  <a:tcPr marL="6347" marR="6347" marT="6347" marB="0" anchor="b"/>
                </a:tc>
                <a:extLst>
                  <a:ext uri="{0D108BD9-81ED-4DB2-BD59-A6C34878D82A}">
                    <a16:rowId xmlns:a16="http://schemas.microsoft.com/office/drawing/2014/main" val="3502955420"/>
                  </a:ext>
                </a:extLst>
              </a:tr>
              <a:tr h="262432">
                <a:tc>
                  <a:txBody>
                    <a:bodyPr/>
                    <a:lstStyle/>
                    <a:p>
                      <a:pPr algn="l" fontAlgn="b"/>
                      <a:r>
                        <a:rPr lang="en-US" sz="1600" u="none" strike="noStrike">
                          <a:effectLst/>
                          <a:latin typeface="+mn-lt"/>
                        </a:rPr>
                        <a:t>Income</a:t>
                      </a:r>
                      <a:endParaRPr lang="en-US" sz="1600" b="0" i="0" u="none" strike="noStrike">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a:effectLst/>
                          <a:latin typeface="+mn-lt"/>
                        </a:rPr>
                        <a:t>Draft Budget</a:t>
                      </a:r>
                      <a:endParaRPr lang="en-US" sz="1600" b="0" i="0" u="none" strike="noStrike">
                        <a:effectLst/>
                        <a:latin typeface="+mn-lt"/>
                      </a:endParaRPr>
                    </a:p>
                  </a:txBody>
                  <a:tcPr marL="6347" marR="6347" marT="6347" marB="0" anchor="b"/>
                </a:tc>
                <a:tc>
                  <a:txBody>
                    <a:bodyPr/>
                    <a:lstStyle/>
                    <a:p>
                      <a:pPr algn="ctr" fontAlgn="b"/>
                      <a:r>
                        <a:rPr lang="en-US" sz="1600" b="0" i="0" u="none" strike="noStrike" dirty="0">
                          <a:effectLst/>
                          <a:latin typeface="+mn-lt"/>
                        </a:rPr>
                        <a:t>Budget</a:t>
                      </a:r>
                    </a:p>
                  </a:txBody>
                  <a:tcPr marL="6347" marR="6347" marT="6347" marB="0" anchor="b"/>
                </a:tc>
                <a:tc>
                  <a:txBody>
                    <a:bodyPr/>
                    <a:lstStyle/>
                    <a:p>
                      <a:pPr algn="ctr" fontAlgn="b"/>
                      <a:r>
                        <a:rPr lang="en-US" sz="1600" b="0" i="0" u="none" strike="noStrike" dirty="0">
                          <a:effectLst/>
                          <a:latin typeface="+mn-lt"/>
                        </a:rPr>
                        <a:t>      Final</a:t>
                      </a:r>
                    </a:p>
                  </a:txBody>
                  <a:tcPr marL="6347" marR="6347" marT="6347" marB="0" anchor="b"/>
                </a:tc>
                <a:extLst>
                  <a:ext uri="{0D108BD9-81ED-4DB2-BD59-A6C34878D82A}">
                    <a16:rowId xmlns:a16="http://schemas.microsoft.com/office/drawing/2014/main" val="3322514093"/>
                  </a:ext>
                </a:extLst>
              </a:tr>
              <a:tr h="28479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2.11 - Registrations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$221,100</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$260,300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a:t>
                      </a:r>
                      <a:r>
                        <a:rPr lang="en-US" dirty="0"/>
                        <a:t>275,950.00</a:t>
                      </a:r>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70711874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2.12 - Hotel Commissions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 $24,800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$33,123.40</a:t>
                      </a:r>
                    </a:p>
                  </a:txBody>
                  <a:tcPr marL="6347" marR="6347" marT="6347" marB="0" anchor="b"/>
                </a:tc>
                <a:extLst>
                  <a:ext uri="{0D108BD9-81ED-4DB2-BD59-A6C34878D82A}">
                    <a16:rowId xmlns:a16="http://schemas.microsoft.com/office/drawing/2014/main" val="1139006978"/>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Total –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$245,900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$285,300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$309,073.40</a:t>
                      </a:r>
                    </a:p>
                  </a:txBody>
                  <a:tcPr marL="6347" marR="6347" marT="6347" marB="0" anchor="b"/>
                </a:tc>
                <a:extLst>
                  <a:ext uri="{0D108BD9-81ED-4DB2-BD59-A6C34878D82A}">
                    <a16:rowId xmlns:a16="http://schemas.microsoft.com/office/drawing/2014/main" val="613658577"/>
                  </a:ext>
                </a:extLst>
              </a:tr>
              <a:tr h="284793">
                <a:tc>
                  <a:txBody>
                    <a:bodyPr/>
                    <a:lstStyle/>
                    <a:p>
                      <a:pPr algn="l" fontAlgn="b"/>
                      <a:r>
                        <a:rPr lang="en-US" sz="1600" u="none" strike="noStrike">
                          <a:effectLst/>
                          <a:latin typeface="+mn-lt"/>
                        </a:rPr>
                        <a:t>Expense</a:t>
                      </a:r>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dirty="0">
                        <a:effectLst/>
                        <a:latin typeface="+mn-lt"/>
                      </a:endParaRPr>
                    </a:p>
                  </a:txBody>
                  <a:tcPr marL="6347" marR="6347" marT="6347" marB="0" anchor="b"/>
                </a:tc>
                <a:tc hMerge="1">
                  <a:txBody>
                    <a:bodyPr/>
                    <a:lstStyle/>
                    <a:p>
                      <a:pPr algn="l" fontAlgn="b"/>
                      <a:endParaRPr lang="en-US" sz="1600" b="0" i="0" u="none" strike="noStrike" dirty="0">
                        <a:effectLst/>
                        <a:latin typeface="+mn-lt"/>
                      </a:endParaRPr>
                    </a:p>
                  </a:txBody>
                  <a:tcPr marL="8463" marR="8463" marT="8463"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800" b="0" i="0" u="none" strike="noStrike" kern="1200" baseline="0" dirty="0">
                        <a:solidFill>
                          <a:schemeClr val="dk1"/>
                        </a:solidFill>
                        <a:latin typeface="+mn-lt"/>
                        <a:ea typeface="+mn-ea"/>
                        <a:cs typeface="+mn-cs"/>
                      </a:endParaRPr>
                    </a:p>
                  </a:txBody>
                  <a:tcPr marL="6347" marR="6347" marT="6347"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93262724"/>
                  </a:ext>
                </a:extLst>
              </a:tr>
              <a:tr h="300809">
                <a:tc>
                  <a:txBody>
                    <a:bodyPr/>
                    <a:lstStyle/>
                    <a:p>
                      <a:pPr algn="l" fontAlgn="b"/>
                      <a:endParaRPr lang="en-US" sz="1600" b="0" i="0" u="none" strike="noStrike" dirty="0">
                        <a:effectLst/>
                        <a:latin typeface="+mn-lt"/>
                      </a:endParaRPr>
                    </a:p>
                  </a:txBody>
                  <a:tcPr marL="6347" marR="6347" marT="6347" marB="0" anchor="b"/>
                </a:tc>
                <a:tc gridSpan="3">
                  <a:txBody>
                    <a:bodyPr/>
                    <a:lstStyle/>
                    <a:p>
                      <a:pPr algn="l" fontAlgn="b"/>
                      <a:r>
                        <a:rPr lang="en-US" sz="1600" u="none" strike="noStrike" dirty="0">
                          <a:effectLst/>
                          <a:latin typeface="+mn-lt"/>
                        </a:rPr>
                        <a:t>4.113 - Venue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$26,150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$26,000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$29,524.67</a:t>
                      </a:r>
                    </a:p>
                  </a:txBody>
                  <a:tcPr marL="6347" marR="6347" marT="6347" marB="0" anchor="b"/>
                </a:tc>
                <a:extLst>
                  <a:ext uri="{0D108BD9-81ED-4DB2-BD59-A6C34878D82A}">
                    <a16:rowId xmlns:a16="http://schemas.microsoft.com/office/drawing/2014/main" val="2048482050"/>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4.12 - Financial Fees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$6,633</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$7,809</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$12,601.63</a:t>
                      </a:r>
                    </a:p>
                  </a:txBody>
                  <a:tcPr marL="6347" marR="6347" marT="6347" marB="0" anchor="b"/>
                </a:tc>
                <a:extLst>
                  <a:ext uri="{0D108BD9-81ED-4DB2-BD59-A6C34878D82A}">
                    <a16:rowId xmlns:a16="http://schemas.microsoft.com/office/drawing/2014/main" val="3770090064"/>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4.13 – Meeting Planner</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$39,150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$52,702.30</a:t>
                      </a:r>
                    </a:p>
                  </a:txBody>
                  <a:tcPr marL="6347" marR="6347" marT="6347" marB="0" anchor="b"/>
                </a:tc>
                <a:extLst>
                  <a:ext uri="{0D108BD9-81ED-4DB2-BD59-A6C34878D82A}">
                    <a16:rowId xmlns:a16="http://schemas.microsoft.com/office/drawing/2014/main" val="413109359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4.14 - Food &amp; Beverage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$115,000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$135,000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$145,642.01</a:t>
                      </a:r>
                    </a:p>
                  </a:txBody>
                  <a:tcPr marL="6347" marR="6347" marT="6347" marB="0" anchor="b"/>
                </a:tc>
                <a:extLst>
                  <a:ext uri="{0D108BD9-81ED-4DB2-BD59-A6C34878D82A}">
                    <a16:rowId xmlns:a16="http://schemas.microsoft.com/office/drawing/2014/main" val="3154785351"/>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4.15 - Network Services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$38,400 </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$42,400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$40,444.57</a:t>
                      </a:r>
                    </a:p>
                  </a:txBody>
                  <a:tcPr marL="6347" marR="6347" marT="6347" marB="0" anchor="b"/>
                </a:tc>
                <a:extLst>
                  <a:ext uri="{0D108BD9-81ED-4DB2-BD59-A6C34878D82A}">
                    <a16:rowId xmlns:a16="http://schemas.microsoft.com/office/drawing/2014/main" val="3508217207"/>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4.16 - Social</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$23,500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$24,201.67</a:t>
                      </a:r>
                    </a:p>
                  </a:txBody>
                  <a:tcPr marL="6347" marR="6347" marT="6347" marB="0" anchor="b"/>
                </a:tc>
                <a:extLst>
                  <a:ext uri="{0D108BD9-81ED-4DB2-BD59-A6C34878D82A}">
                    <a16:rowId xmlns:a16="http://schemas.microsoft.com/office/drawing/2014/main" val="3077313436"/>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4.17 - Shipping</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$1,867.30</a:t>
                      </a:r>
                    </a:p>
                  </a:txBody>
                  <a:tcPr marL="6347" marR="6347" marT="6347" marB="0" anchor="b"/>
                </a:tc>
                <a:extLst>
                  <a:ext uri="{0D108BD9-81ED-4DB2-BD59-A6C34878D82A}">
                    <a16:rowId xmlns:a16="http://schemas.microsoft.com/office/drawing/2014/main" val="388201953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4.18 - Misc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$6,975</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$7400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$5,578.78</a:t>
                      </a:r>
                    </a:p>
                  </a:txBody>
                  <a:tcPr marL="6347" marR="6347" marT="6347" marB="0" anchor="b"/>
                </a:tc>
                <a:extLst>
                  <a:ext uri="{0D108BD9-81ED-4DB2-BD59-A6C34878D82A}">
                    <a16:rowId xmlns:a16="http://schemas.microsoft.com/office/drawing/2014/main" val="83695681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rgbClr val="C00000"/>
                          </a:solidFill>
                          <a:latin typeface="+mn-lt"/>
                          <a:ea typeface="+mn-ea"/>
                          <a:cs typeface="+mn-cs"/>
                        </a:rPr>
                        <a:t>$253,558</a:t>
                      </a:r>
                    </a:p>
                  </a:txBody>
                  <a:tcPr marL="6347" marR="6347" marT="6347" marB="0" anchor="b"/>
                </a:tc>
                <a:tc>
                  <a:txBody>
                    <a:bodyPr/>
                    <a:lstStyle/>
                    <a:p>
                      <a:pPr algn="r" fontAlgn="b"/>
                      <a:r>
                        <a:rPr lang="en-US" sz="1800" b="0" i="0" u="none" strike="noStrike" kern="1200" baseline="0" dirty="0">
                          <a:solidFill>
                            <a:srgbClr val="C00000"/>
                          </a:solidFill>
                          <a:latin typeface="+mn-lt"/>
                          <a:ea typeface="+mn-ea"/>
                          <a:cs typeface="+mn-cs"/>
                        </a:rPr>
                        <a:t>283,259</a:t>
                      </a:r>
                    </a:p>
                  </a:txBody>
                  <a:tcPr marL="6347" marR="6347" marT="6347" marB="0" anchor="b"/>
                </a:tc>
                <a:tc>
                  <a:txBody>
                    <a:bodyPr/>
                    <a:lstStyle/>
                    <a:p>
                      <a:pPr algn="r" fontAlgn="b"/>
                      <a:r>
                        <a:rPr lang="en-US" sz="1600" b="0" i="0" u="none" strike="noStrike" dirty="0">
                          <a:solidFill>
                            <a:srgbClr val="FF0000"/>
                          </a:solidFill>
                          <a:effectLst/>
                          <a:latin typeface="+mn-lt"/>
                        </a:rPr>
                        <a:t>$312,563.93</a:t>
                      </a:r>
                    </a:p>
                  </a:txBody>
                  <a:tcPr marL="6347" marR="6347" marT="6347" marB="0" anchor="b"/>
                </a:tc>
                <a:extLst>
                  <a:ext uri="{0D108BD9-81ED-4DB2-BD59-A6C34878D82A}">
                    <a16:rowId xmlns:a16="http://schemas.microsoft.com/office/drawing/2014/main" val="1917423023"/>
                  </a:ext>
                </a:extLst>
              </a:tr>
              <a:tr h="29440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Net Ordinary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 $(7,658)</a:t>
                      </a:r>
                    </a:p>
                  </a:txBody>
                  <a:tcPr marL="6347" marR="6347" marT="6347" marB="0" anchor="b"/>
                </a:tc>
                <a:tc>
                  <a:txBody>
                    <a:bodyPr/>
                    <a:lstStyle/>
                    <a:p>
                      <a:pPr algn="r" fontAlgn="b"/>
                      <a:r>
                        <a:rPr lang="en-US" sz="1800" b="0" i="0" u="none" strike="noStrike" kern="1200" baseline="0" dirty="0">
                          <a:solidFill>
                            <a:schemeClr val="accent1">
                              <a:lumMod val="50000"/>
                            </a:schemeClr>
                          </a:solidFill>
                          <a:latin typeface="+mn-lt"/>
                          <a:ea typeface="+mn-ea"/>
                          <a:cs typeface="+mn-cs"/>
                        </a:rPr>
                        <a:t>$2,041</a:t>
                      </a:r>
                    </a:p>
                  </a:txBody>
                  <a:tcPr marL="6347" marR="6347" marT="6347" marB="0" anchor="b"/>
                </a:tc>
                <a:tc>
                  <a:txBody>
                    <a:bodyPr/>
                    <a:lstStyle/>
                    <a:p>
                      <a:pPr algn="r" fontAlgn="b"/>
                      <a:r>
                        <a:rPr lang="en-US" sz="1600" b="0" i="0" u="none" strike="noStrike" dirty="0">
                          <a:solidFill>
                            <a:srgbClr val="C00000"/>
                          </a:solidFill>
                          <a:effectLst/>
                          <a:latin typeface="+mn-lt"/>
                        </a:rPr>
                        <a:t>$(3,474.03)</a:t>
                      </a:r>
                    </a:p>
                  </a:txBody>
                  <a:tcPr marL="6347" marR="6347" marT="6347" marB="0" anchor="b"/>
                </a:tc>
                <a:extLst>
                  <a:ext uri="{0D108BD9-81ED-4DB2-BD59-A6C34878D82A}">
                    <a16:rowId xmlns:a16="http://schemas.microsoft.com/office/drawing/2014/main" val="221765877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Attendees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dirty="0">
                          <a:effectLst/>
                          <a:latin typeface="+mn-lt"/>
                        </a:rPr>
                        <a:t>300</a:t>
                      </a:r>
                      <a:endParaRPr lang="en-US" sz="1600" b="0" i="0" u="none" strike="noStrike" dirty="0">
                        <a:effectLst/>
                        <a:latin typeface="+mn-lt"/>
                      </a:endParaRPr>
                    </a:p>
                  </a:txBody>
                  <a:tcPr marL="6347" marR="6347" marT="6347" marB="0" anchor="b"/>
                </a:tc>
                <a:tc>
                  <a:txBody>
                    <a:bodyPr/>
                    <a:lstStyle/>
                    <a:p>
                      <a:pPr algn="ctr" fontAlgn="b"/>
                      <a:r>
                        <a:rPr lang="en-US" sz="1600" b="0" i="0" u="none" strike="noStrike" dirty="0">
                          <a:effectLst/>
                          <a:latin typeface="+mn-lt"/>
                        </a:rPr>
                        <a:t>331</a:t>
                      </a:r>
                    </a:p>
                  </a:txBody>
                  <a:tcPr marL="6347" marR="6347" marT="6347" marB="0" anchor="b"/>
                </a:tc>
                <a:tc>
                  <a:txBody>
                    <a:bodyPr/>
                    <a:lstStyle/>
                    <a:p>
                      <a:pPr algn="ctr" fontAlgn="b"/>
                      <a:r>
                        <a:rPr lang="en-US" sz="1600" b="0" i="0" u="none" strike="noStrike" dirty="0">
                          <a:effectLst/>
                          <a:latin typeface="+mn-lt"/>
                        </a:rPr>
                        <a:t>335</a:t>
                      </a:r>
                    </a:p>
                  </a:txBody>
                  <a:tcPr marL="6347" marR="6347" marT="6347" marB="0" anchor="b"/>
                </a:tc>
                <a:extLst>
                  <a:ext uri="{0D108BD9-81ED-4DB2-BD59-A6C34878D82A}">
                    <a16:rowId xmlns:a16="http://schemas.microsoft.com/office/drawing/2014/main" val="124947078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Cost per attendee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$845.19 </a:t>
                      </a:r>
                    </a:p>
                  </a:txBody>
                  <a:tcPr marL="6347" marR="6347" marT="6347" marB="0" anchor="b"/>
                </a:tc>
                <a:tc>
                  <a:txBody>
                    <a:bodyPr/>
                    <a:lstStyle/>
                    <a:p>
                      <a:pPr algn="r" fontAlgn="b"/>
                      <a:r>
                        <a:rPr lang="en-US" sz="1600" b="0" i="0" u="none" strike="noStrike" dirty="0">
                          <a:solidFill>
                            <a:srgbClr val="FF0000"/>
                          </a:solidFill>
                          <a:effectLst/>
                          <a:latin typeface="+mn-lt"/>
                        </a:rPr>
                        <a:t>$855.77</a:t>
                      </a:r>
                    </a:p>
                  </a:txBody>
                  <a:tcPr marL="6347" marR="6347" marT="6347" marB="0" anchor="b"/>
                </a:tc>
                <a:tc>
                  <a:txBody>
                    <a:bodyPr/>
                    <a:lstStyle/>
                    <a:p>
                      <a:pPr algn="r" fontAlgn="b"/>
                      <a:r>
                        <a:rPr lang="en-US" sz="1600" b="0" i="0" u="none" strike="noStrike" dirty="0">
                          <a:solidFill>
                            <a:srgbClr val="C00000"/>
                          </a:solidFill>
                          <a:effectLst/>
                          <a:latin typeface="+mn-lt"/>
                        </a:rPr>
                        <a:t>$933.03</a:t>
                      </a:r>
                    </a:p>
                  </a:txBody>
                  <a:tcPr marL="6347" marR="6347" marT="6347" marB="0" anchor="b"/>
                </a:tc>
                <a:extLst>
                  <a:ext uri="{0D108BD9-81ED-4DB2-BD59-A6C34878D82A}">
                    <a16:rowId xmlns:a16="http://schemas.microsoft.com/office/drawing/2014/main" val="3259608572"/>
                  </a:ext>
                </a:extLst>
              </a:tr>
            </a:tbl>
          </a:graphicData>
        </a:graphic>
      </p:graphicFrame>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4" name="Date Placeholder 3"/>
          <p:cNvSpPr>
            <a:spLocks noGrp="1"/>
          </p:cNvSpPr>
          <p:nvPr>
            <p:ph type="dt" idx="4294967295"/>
          </p:nvPr>
        </p:nvSpPr>
        <p:spPr bwMode="auto">
          <a:xfrm>
            <a:off x="685800" y="333375"/>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dirty="0">
                <a:latin typeface="Times New Roman" pitchFamily="18" charset="0"/>
                <a:ea typeface="Arial Unicode MS" pitchFamily="34" charset="-128"/>
                <a:cs typeface="Arial Unicode MS" pitchFamily="34" charset="-128"/>
              </a:rPr>
              <a:t>March 2020</a:t>
            </a:r>
            <a:endParaRPr lang="en-GB" dirty="0"/>
          </a:p>
        </p:txBody>
      </p:sp>
      <p:sp>
        <p:nvSpPr>
          <p:cNvPr id="5" name="Footer Placeholder 4"/>
          <p:cNvSpPr>
            <a:spLocks noGrp="1"/>
          </p:cNvSpPr>
          <p:nvPr>
            <p:ph type="ftr" idx="4294967295"/>
          </p:nvPr>
        </p:nvSpPr>
        <p:spPr bwMode="auto">
          <a:xfrm>
            <a:off x="5068888" y="6551613"/>
            <a:ext cx="4075112"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Ben Rolfe (BCA);   Jon Rosdahl (Qualcomm)</a:t>
            </a:r>
            <a:endParaRPr lang="en-GB" dirty="0"/>
          </a:p>
        </p:txBody>
      </p:sp>
    </p:spTree>
    <p:extLst>
      <p:ext uri="{BB962C8B-B14F-4D97-AF65-F5344CB8AC3E}">
        <p14:creationId xmlns:p14="http://schemas.microsoft.com/office/powerpoint/2010/main" val="362393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2851"/>
          </a:xfrm>
        </p:spPr>
        <p:txBody>
          <a:bodyPr/>
          <a:lstStyle/>
          <a:p>
            <a:r>
              <a:rPr lang="en-US" dirty="0"/>
              <a:t>Warsaw, Poland May 2020 Budget</a:t>
            </a:r>
          </a:p>
        </p:txBody>
      </p:sp>
      <p:graphicFrame>
        <p:nvGraphicFramePr>
          <p:cNvPr id="9" name="Content Placeholder 8">
            <a:extLst>
              <a:ext uri="{FF2B5EF4-FFF2-40B4-BE49-F238E27FC236}">
                <a16:creationId xmlns:a16="http://schemas.microsoft.com/office/drawing/2014/main" id="{1A59AC5E-8353-4F7D-8F9E-C781DF271DEC}"/>
              </a:ext>
            </a:extLst>
          </p:cNvPr>
          <p:cNvGraphicFramePr>
            <a:graphicFrameLocks noGrp="1"/>
          </p:cNvGraphicFramePr>
          <p:nvPr>
            <p:ph idx="1"/>
            <p:extLst>
              <p:ext uri="{D42A27DB-BD31-4B8C-83A1-F6EECF244321}">
                <p14:modId xmlns:p14="http://schemas.microsoft.com/office/powerpoint/2010/main" val="2202135731"/>
              </p:ext>
            </p:extLst>
          </p:nvPr>
        </p:nvGraphicFramePr>
        <p:xfrm>
          <a:off x="723898" y="1218026"/>
          <a:ext cx="7429502" cy="5222616"/>
        </p:xfrm>
        <a:graphic>
          <a:graphicData uri="http://schemas.openxmlformats.org/drawingml/2006/table">
            <a:tbl>
              <a:tblPr>
                <a:tableStyleId>{5C22544A-7EE6-4342-B048-85BDC9FD1C3A}</a:tableStyleId>
              </a:tblPr>
              <a:tblGrid>
                <a:gridCol w="883294">
                  <a:extLst>
                    <a:ext uri="{9D8B030D-6E8A-4147-A177-3AD203B41FA5}">
                      <a16:colId xmlns:a16="http://schemas.microsoft.com/office/drawing/2014/main" val="680208104"/>
                    </a:ext>
                  </a:extLst>
                </a:gridCol>
                <a:gridCol w="883294">
                  <a:extLst>
                    <a:ext uri="{9D8B030D-6E8A-4147-A177-3AD203B41FA5}">
                      <a16:colId xmlns:a16="http://schemas.microsoft.com/office/drawing/2014/main" val="2600233375"/>
                    </a:ext>
                  </a:extLst>
                </a:gridCol>
                <a:gridCol w="920737">
                  <a:extLst>
                    <a:ext uri="{9D8B030D-6E8A-4147-A177-3AD203B41FA5}">
                      <a16:colId xmlns:a16="http://schemas.microsoft.com/office/drawing/2014/main" val="517132454"/>
                    </a:ext>
                  </a:extLst>
                </a:gridCol>
                <a:gridCol w="703577">
                  <a:extLst>
                    <a:ext uri="{9D8B030D-6E8A-4147-A177-3AD203B41FA5}">
                      <a16:colId xmlns:a16="http://schemas.microsoft.com/office/drawing/2014/main" val="1144379219"/>
                    </a:ext>
                  </a:extLst>
                </a:gridCol>
                <a:gridCol w="1143000">
                  <a:extLst>
                    <a:ext uri="{9D8B030D-6E8A-4147-A177-3AD203B41FA5}">
                      <a16:colId xmlns:a16="http://schemas.microsoft.com/office/drawing/2014/main" val="3559587789"/>
                    </a:ext>
                  </a:extLst>
                </a:gridCol>
                <a:gridCol w="1219200">
                  <a:extLst>
                    <a:ext uri="{9D8B030D-6E8A-4147-A177-3AD203B41FA5}">
                      <a16:colId xmlns:a16="http://schemas.microsoft.com/office/drawing/2014/main" val="3912046318"/>
                    </a:ext>
                  </a:extLst>
                </a:gridCol>
                <a:gridCol w="1676400">
                  <a:extLst>
                    <a:ext uri="{9D8B030D-6E8A-4147-A177-3AD203B41FA5}">
                      <a16:colId xmlns:a16="http://schemas.microsoft.com/office/drawing/2014/main" val="3219615327"/>
                    </a:ext>
                  </a:extLst>
                </a:gridCol>
              </a:tblGrid>
              <a:tr h="262432">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b="0" i="0" u="none" strike="noStrike" dirty="0">
                          <a:effectLst/>
                          <a:latin typeface="+mn-lt"/>
                        </a:rPr>
                        <a:t>March-200</a:t>
                      </a:r>
                    </a:p>
                  </a:txBody>
                  <a:tcPr marL="6347" marR="6347" marT="6347" marB="0" anchor="b"/>
                </a:tc>
                <a:tc>
                  <a:txBody>
                    <a:bodyPr/>
                    <a:lstStyle/>
                    <a:p>
                      <a:pPr algn="ctr" fontAlgn="b"/>
                      <a:r>
                        <a:rPr lang="en-US" sz="1600" b="0" i="0" u="none" strike="noStrike" dirty="0">
                          <a:effectLst/>
                          <a:latin typeface="+mn-lt"/>
                        </a:rPr>
                        <a:t>March-300</a:t>
                      </a:r>
                    </a:p>
                  </a:txBody>
                  <a:tcPr marL="6347" marR="6347" marT="6347" marB="0" anchor="b"/>
                </a:tc>
                <a:tc>
                  <a:txBody>
                    <a:bodyPr/>
                    <a:lstStyle/>
                    <a:p>
                      <a:pPr algn="ctr" fontAlgn="b"/>
                      <a:endParaRPr lang="en-US" sz="1600" b="0" i="0" u="none" strike="noStrike" dirty="0">
                        <a:effectLst/>
                        <a:latin typeface="+mn-lt"/>
                      </a:endParaRPr>
                    </a:p>
                  </a:txBody>
                  <a:tcPr marL="6347" marR="6347" marT="6347" marB="0" anchor="b"/>
                </a:tc>
                <a:extLst>
                  <a:ext uri="{0D108BD9-81ED-4DB2-BD59-A6C34878D82A}">
                    <a16:rowId xmlns:a16="http://schemas.microsoft.com/office/drawing/2014/main" val="3502955420"/>
                  </a:ext>
                </a:extLst>
              </a:tr>
              <a:tr h="262432">
                <a:tc>
                  <a:txBody>
                    <a:bodyPr/>
                    <a:lstStyle/>
                    <a:p>
                      <a:pPr algn="l" fontAlgn="b"/>
                      <a:r>
                        <a:rPr lang="en-US" sz="1600" u="none" strike="noStrike">
                          <a:effectLst/>
                          <a:latin typeface="+mn-lt"/>
                        </a:rPr>
                        <a:t>Income</a:t>
                      </a:r>
                      <a:endParaRPr lang="en-US" sz="1600" b="0" i="0" u="none" strike="noStrike">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a:effectLst/>
                          <a:latin typeface="+mn-lt"/>
                        </a:rPr>
                        <a:t>Draft Budget</a:t>
                      </a:r>
                      <a:endParaRPr lang="en-US" sz="1600" b="0" i="0" u="none" strike="noStrike">
                        <a:effectLst/>
                        <a:latin typeface="+mn-lt"/>
                      </a:endParaRPr>
                    </a:p>
                  </a:txBody>
                  <a:tcPr marL="6347" marR="6347" marT="6347" marB="0" anchor="b"/>
                </a:tc>
                <a:tc>
                  <a:txBody>
                    <a:bodyPr/>
                    <a:lstStyle/>
                    <a:p>
                      <a:pPr algn="ctr" fontAlgn="b"/>
                      <a:r>
                        <a:rPr lang="en-US" sz="1600" b="0" i="0" u="none" strike="noStrike" dirty="0">
                          <a:effectLst/>
                          <a:latin typeface="+mn-lt"/>
                        </a:rPr>
                        <a:t>Draft Budget</a:t>
                      </a:r>
                    </a:p>
                  </a:txBody>
                  <a:tcPr marL="6347" marR="6347" marT="6347" marB="0" anchor="b"/>
                </a:tc>
                <a:tc>
                  <a:txBody>
                    <a:bodyPr/>
                    <a:lstStyle/>
                    <a:p>
                      <a:pPr algn="ctr" fontAlgn="b"/>
                      <a:r>
                        <a:rPr lang="en-US" sz="1600" b="0" i="0" u="none" strike="noStrike" dirty="0">
                          <a:effectLst/>
                          <a:latin typeface="+mn-lt"/>
                        </a:rPr>
                        <a:t>      Final</a:t>
                      </a:r>
                    </a:p>
                  </a:txBody>
                  <a:tcPr marL="6347" marR="6347" marT="6347" marB="0" anchor="b"/>
                </a:tc>
                <a:extLst>
                  <a:ext uri="{0D108BD9-81ED-4DB2-BD59-A6C34878D82A}">
                    <a16:rowId xmlns:a16="http://schemas.microsoft.com/office/drawing/2014/main" val="3322514093"/>
                  </a:ext>
                </a:extLst>
              </a:tr>
              <a:tr h="28479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2.11 - Registrations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$179,500</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$290,500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70711874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2.12 - Hotel Commissions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 $18,000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$18,000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1139006978"/>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Total –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$197,500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$308,500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613658577"/>
                  </a:ext>
                </a:extLst>
              </a:tr>
              <a:tr h="284793">
                <a:tc>
                  <a:txBody>
                    <a:bodyPr/>
                    <a:lstStyle/>
                    <a:p>
                      <a:pPr algn="l" fontAlgn="b"/>
                      <a:r>
                        <a:rPr lang="en-US" sz="1600" u="none" strike="noStrike">
                          <a:effectLst/>
                          <a:latin typeface="+mn-lt"/>
                        </a:rPr>
                        <a:t>Expense</a:t>
                      </a:r>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dirty="0">
                        <a:effectLst/>
                        <a:latin typeface="+mn-lt"/>
                      </a:endParaRPr>
                    </a:p>
                  </a:txBody>
                  <a:tcPr marL="6347" marR="6347" marT="6347" marB="0" anchor="b"/>
                </a:tc>
                <a:tc hMerge="1">
                  <a:txBody>
                    <a:bodyPr/>
                    <a:lstStyle/>
                    <a:p>
                      <a:pPr algn="l" fontAlgn="b"/>
                      <a:endParaRPr lang="en-US" sz="1600" b="0" i="0" u="none" strike="noStrike" dirty="0">
                        <a:effectLst/>
                        <a:latin typeface="+mn-lt"/>
                      </a:endParaRPr>
                    </a:p>
                  </a:txBody>
                  <a:tcPr marL="8463" marR="8463" marT="8463"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800" b="0" i="0" u="none" strike="noStrike" kern="1200" baseline="0" dirty="0">
                        <a:solidFill>
                          <a:schemeClr val="dk1"/>
                        </a:solidFill>
                        <a:latin typeface="+mn-lt"/>
                        <a:ea typeface="+mn-ea"/>
                        <a:cs typeface="+mn-cs"/>
                      </a:endParaRPr>
                    </a:p>
                  </a:txBody>
                  <a:tcPr marL="6347" marR="6347" marT="6347"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93262724"/>
                  </a:ext>
                </a:extLst>
              </a:tr>
              <a:tr h="300809">
                <a:tc>
                  <a:txBody>
                    <a:bodyPr/>
                    <a:lstStyle/>
                    <a:p>
                      <a:pPr algn="l" fontAlgn="b"/>
                      <a:endParaRPr lang="en-US" sz="1600" b="0" i="0" u="none" strike="noStrike" dirty="0">
                        <a:effectLst/>
                        <a:latin typeface="+mn-lt"/>
                      </a:endParaRPr>
                    </a:p>
                  </a:txBody>
                  <a:tcPr marL="6347" marR="6347" marT="6347" marB="0" anchor="b"/>
                </a:tc>
                <a:tc gridSpan="3">
                  <a:txBody>
                    <a:bodyPr/>
                    <a:lstStyle/>
                    <a:p>
                      <a:pPr algn="l" fontAlgn="b"/>
                      <a:r>
                        <a:rPr lang="en-US" sz="1600" u="none" strike="noStrike" dirty="0">
                          <a:effectLst/>
                          <a:latin typeface="+mn-lt"/>
                        </a:rPr>
                        <a:t>4.113 - Venue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$59,800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$59,800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2048482050"/>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4.12 - Financial Fees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$9,315</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$9,315</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770090064"/>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4.13 – Meeting Planner</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$33,560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$40,760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413109359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4.14 - Food &amp; Beverage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$68,100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$81,300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154785351"/>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4.15 - Network Services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$38,000 </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$38,000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508217207"/>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4.16 - Social</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$30,000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077313436"/>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4.17 - Shipping</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$6000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8201953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4.18 - Misc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$7,600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$8,650</a:t>
                      </a: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83695681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rgbClr val="C00000"/>
                          </a:solidFill>
                          <a:latin typeface="+mn-lt"/>
                          <a:ea typeface="+mn-ea"/>
                          <a:cs typeface="+mn-cs"/>
                        </a:rPr>
                        <a:t>$242,375</a:t>
                      </a:r>
                    </a:p>
                  </a:txBody>
                  <a:tcPr marL="6347" marR="6347" marT="6347" marB="0" anchor="b"/>
                </a:tc>
                <a:tc>
                  <a:txBody>
                    <a:bodyPr/>
                    <a:lstStyle/>
                    <a:p>
                      <a:pPr algn="r" fontAlgn="b"/>
                      <a:r>
                        <a:rPr lang="en-US" sz="1800" b="0" i="0" u="none" strike="noStrike" kern="1200" baseline="0" dirty="0">
                          <a:solidFill>
                            <a:srgbClr val="C00000"/>
                          </a:solidFill>
                          <a:latin typeface="+mn-lt"/>
                          <a:ea typeface="+mn-ea"/>
                          <a:cs typeface="+mn-cs"/>
                        </a:rPr>
                        <a:t>273,825</a:t>
                      </a:r>
                    </a:p>
                  </a:txBody>
                  <a:tcPr marL="6347" marR="6347" marT="6347" marB="0" anchor="b"/>
                </a:tc>
                <a:tc>
                  <a:txBody>
                    <a:bodyPr/>
                    <a:lstStyle/>
                    <a:p>
                      <a:pPr algn="r" fontAlgn="b"/>
                      <a:endParaRPr lang="en-US" sz="1600" b="0" i="0" u="none" strike="noStrike" dirty="0">
                        <a:solidFill>
                          <a:srgbClr val="FF0000"/>
                        </a:solidFill>
                        <a:effectLst/>
                        <a:latin typeface="+mn-lt"/>
                      </a:endParaRPr>
                    </a:p>
                  </a:txBody>
                  <a:tcPr marL="6347" marR="6347" marT="6347" marB="0" anchor="b"/>
                </a:tc>
                <a:extLst>
                  <a:ext uri="{0D108BD9-81ED-4DB2-BD59-A6C34878D82A}">
                    <a16:rowId xmlns:a16="http://schemas.microsoft.com/office/drawing/2014/main" val="1917423023"/>
                  </a:ext>
                </a:extLst>
              </a:tr>
              <a:tr h="29440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Net Ordinary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 $(44,875)</a:t>
                      </a:r>
                    </a:p>
                  </a:txBody>
                  <a:tcPr marL="6347" marR="6347" marT="6347" marB="0" anchor="b"/>
                </a:tc>
                <a:tc>
                  <a:txBody>
                    <a:bodyPr/>
                    <a:lstStyle/>
                    <a:p>
                      <a:pPr algn="r" fontAlgn="b"/>
                      <a:r>
                        <a:rPr lang="en-US" sz="1800" b="0" i="0" u="none" strike="noStrike" kern="1200" baseline="0" dirty="0">
                          <a:solidFill>
                            <a:schemeClr val="accent1">
                              <a:lumMod val="50000"/>
                            </a:schemeClr>
                          </a:solidFill>
                          <a:latin typeface="+mn-lt"/>
                          <a:ea typeface="+mn-ea"/>
                          <a:cs typeface="+mn-cs"/>
                        </a:rPr>
                        <a:t>$34,675</a:t>
                      </a:r>
                    </a:p>
                  </a:txBody>
                  <a:tcPr marL="6347" marR="6347" marT="6347" marB="0" anchor="b"/>
                </a:tc>
                <a:tc>
                  <a:txBody>
                    <a:bodyPr/>
                    <a:lstStyle/>
                    <a:p>
                      <a:pPr algn="r" fontAlgn="b"/>
                      <a:endParaRPr lang="en-US" sz="1600" b="0" i="0" u="none" strike="noStrike" dirty="0">
                        <a:solidFill>
                          <a:srgbClr val="C00000"/>
                        </a:solidFill>
                        <a:effectLst/>
                        <a:latin typeface="+mn-lt"/>
                      </a:endParaRPr>
                    </a:p>
                  </a:txBody>
                  <a:tcPr marL="6347" marR="6347" marT="6347" marB="0" anchor="b"/>
                </a:tc>
                <a:extLst>
                  <a:ext uri="{0D108BD9-81ED-4DB2-BD59-A6C34878D82A}">
                    <a16:rowId xmlns:a16="http://schemas.microsoft.com/office/drawing/2014/main" val="221765877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Attendees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dirty="0">
                          <a:effectLst/>
                          <a:latin typeface="+mn-lt"/>
                        </a:rPr>
                        <a:t>200</a:t>
                      </a:r>
                      <a:endParaRPr lang="en-US" sz="1600" b="0" i="0" u="none" strike="noStrike" dirty="0">
                        <a:effectLst/>
                        <a:latin typeface="+mn-lt"/>
                      </a:endParaRPr>
                    </a:p>
                  </a:txBody>
                  <a:tcPr marL="6347" marR="6347" marT="6347" marB="0" anchor="b"/>
                </a:tc>
                <a:tc>
                  <a:txBody>
                    <a:bodyPr/>
                    <a:lstStyle/>
                    <a:p>
                      <a:pPr algn="ctr" fontAlgn="b"/>
                      <a:r>
                        <a:rPr lang="en-US" sz="1600" b="0" i="0" u="none" strike="noStrike" dirty="0">
                          <a:effectLst/>
                          <a:latin typeface="+mn-lt"/>
                        </a:rPr>
                        <a:t>300</a:t>
                      </a:r>
                    </a:p>
                  </a:txBody>
                  <a:tcPr marL="6347" marR="6347" marT="6347" marB="0" anchor="b"/>
                </a:tc>
                <a:tc>
                  <a:txBody>
                    <a:bodyPr/>
                    <a:lstStyle/>
                    <a:p>
                      <a:pPr algn="ctr" fontAlgn="b"/>
                      <a:endParaRPr lang="en-US" sz="1600" b="0" i="0" u="none" strike="noStrike" dirty="0">
                        <a:effectLst/>
                        <a:latin typeface="+mn-lt"/>
                      </a:endParaRPr>
                    </a:p>
                  </a:txBody>
                  <a:tcPr marL="6347" marR="6347" marT="6347" marB="0" anchor="b"/>
                </a:tc>
                <a:extLst>
                  <a:ext uri="{0D108BD9-81ED-4DB2-BD59-A6C34878D82A}">
                    <a16:rowId xmlns:a16="http://schemas.microsoft.com/office/drawing/2014/main" val="124947078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Cost per attendee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$1,211.88 </a:t>
                      </a:r>
                    </a:p>
                  </a:txBody>
                  <a:tcPr marL="6347" marR="6347" marT="6347" marB="0" anchor="b"/>
                </a:tc>
                <a:tc>
                  <a:txBody>
                    <a:bodyPr/>
                    <a:lstStyle/>
                    <a:p>
                      <a:pPr algn="r" fontAlgn="b"/>
                      <a:r>
                        <a:rPr lang="en-US" sz="1600" b="0" i="0" u="none" strike="noStrike" dirty="0">
                          <a:solidFill>
                            <a:srgbClr val="FF0000"/>
                          </a:solidFill>
                          <a:effectLst/>
                          <a:latin typeface="+mn-lt"/>
                        </a:rPr>
                        <a:t>$912.75</a:t>
                      </a:r>
                    </a:p>
                  </a:txBody>
                  <a:tcPr marL="6347" marR="6347" marT="6347" marB="0" anchor="b"/>
                </a:tc>
                <a:tc>
                  <a:txBody>
                    <a:bodyPr/>
                    <a:lstStyle/>
                    <a:p>
                      <a:pPr algn="r" fontAlgn="b"/>
                      <a:endParaRPr lang="en-US" sz="1600" b="0" i="0" u="none" strike="noStrike" dirty="0">
                        <a:solidFill>
                          <a:srgbClr val="C00000"/>
                        </a:solidFill>
                        <a:effectLst/>
                        <a:latin typeface="+mn-lt"/>
                      </a:endParaRPr>
                    </a:p>
                  </a:txBody>
                  <a:tcPr marL="6347" marR="6347" marT="6347" marB="0" anchor="b"/>
                </a:tc>
                <a:extLst>
                  <a:ext uri="{0D108BD9-81ED-4DB2-BD59-A6C34878D82A}">
                    <a16:rowId xmlns:a16="http://schemas.microsoft.com/office/drawing/2014/main" val="3259608572"/>
                  </a:ext>
                </a:extLst>
              </a:tr>
            </a:tbl>
          </a:graphicData>
        </a:graphic>
      </p:graphicFrame>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E6969283-78ED-4F71-B854-48055E18A2D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4" name="Date Placeholder 3"/>
          <p:cNvSpPr>
            <a:spLocks noGrp="1"/>
          </p:cNvSpPr>
          <p:nvPr>
            <p:ph type="dt" idx="4294967295"/>
          </p:nvPr>
        </p:nvSpPr>
        <p:spPr bwMode="auto">
          <a:xfrm>
            <a:off x="685800" y="333375"/>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8" charset="0"/>
                <a:ea typeface="Arial Unicode MS" pitchFamily="34" charset="-128"/>
                <a:cs typeface="Arial Unicode MS" pitchFamily="34" charset="-128"/>
              </a:rPr>
              <a:t>March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4294967295"/>
          </p:nvPr>
        </p:nvSpPr>
        <p:spPr bwMode="auto">
          <a:xfrm>
            <a:off x="5068888" y="6551613"/>
            <a:ext cx="4075112"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Tree>
    <p:extLst>
      <p:ext uri="{BB962C8B-B14F-4D97-AF65-F5344CB8AC3E}">
        <p14:creationId xmlns:p14="http://schemas.microsoft.com/office/powerpoint/2010/main" val="392748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C56F0-FA85-4C3A-AA7A-A3D1B4E21F98}"/>
              </a:ext>
            </a:extLst>
          </p:cNvPr>
          <p:cNvSpPr>
            <a:spLocks noGrp="1"/>
          </p:cNvSpPr>
          <p:nvPr>
            <p:ph type="title"/>
          </p:nvPr>
        </p:nvSpPr>
        <p:spPr>
          <a:xfrm>
            <a:off x="685800" y="685801"/>
            <a:ext cx="7770813" cy="685800"/>
          </a:xfrm>
        </p:spPr>
        <p:txBody>
          <a:bodyPr/>
          <a:lstStyle/>
          <a:p>
            <a:r>
              <a:rPr lang="en-US" sz="2400" dirty="0"/>
              <a:t>Health Alert – U.S. Embassy Warsaw, Poland </a:t>
            </a:r>
            <a:br>
              <a:rPr lang="en-US" sz="2400" dirty="0"/>
            </a:br>
            <a:r>
              <a:rPr lang="en-US" sz="2400" dirty="0"/>
              <a:t>(March 18, 2020)</a:t>
            </a:r>
          </a:p>
        </p:txBody>
      </p:sp>
      <p:sp>
        <p:nvSpPr>
          <p:cNvPr id="3" name="Content Placeholder 2">
            <a:extLst>
              <a:ext uri="{FF2B5EF4-FFF2-40B4-BE49-F238E27FC236}">
                <a16:creationId xmlns:a16="http://schemas.microsoft.com/office/drawing/2014/main" id="{0B3DFB08-A863-4043-A241-CFFC112EFF78}"/>
              </a:ext>
            </a:extLst>
          </p:cNvPr>
          <p:cNvSpPr>
            <a:spLocks noGrp="1"/>
          </p:cNvSpPr>
          <p:nvPr>
            <p:ph idx="1"/>
          </p:nvPr>
        </p:nvSpPr>
        <p:spPr>
          <a:xfrm>
            <a:off x="685800" y="1371601"/>
            <a:ext cx="7856538" cy="5103811"/>
          </a:xfrm>
        </p:spPr>
        <p:txBody>
          <a:bodyPr/>
          <a:lstStyle/>
          <a:p>
            <a:r>
              <a:rPr lang="en-US" sz="1400" dirty="0"/>
              <a:t>Location:  Poland</a:t>
            </a:r>
          </a:p>
          <a:p>
            <a:r>
              <a:rPr lang="en-US" sz="1400" dirty="0"/>
              <a:t>Event:  There is an ongoing outbreak of Coronavirus (COVID-19) first identified in Wuhan, China.  The global public health threat posed by COVID-19 is high, with more than 180,000 reported cases worldwide. </a:t>
            </a:r>
          </a:p>
          <a:p>
            <a:r>
              <a:rPr lang="en-US" sz="1400" dirty="0"/>
              <a:t>UPDATE: The U.S. Mission to Poland has confirmed availability of seats on charter flights from Warsaw to New York and Chicago.  There are seats available from Warsaw to New York on Wednesday, March 18 and Thursday, March 19, and seats available from Warsaw to Chicago on Thursday, March 19.  Please contact LOT Polish Airlines directly at </a:t>
            </a:r>
            <a:r>
              <a:rPr lang="en-US" sz="1400" dirty="0">
                <a:hlinkClick r:id="rId2"/>
              </a:rPr>
              <a:t>http://lot.com</a:t>
            </a:r>
            <a:r>
              <a:rPr lang="en-US" sz="1400" dirty="0"/>
              <a:t> to book these flights.  These are not U.S. government operated or funded flights.  Availability and cancellations are controlled by LOT.  At this time, this is the only direct way to travel between Poland and the United States.  The U.S. government is not evacuating U.S. citizens from Poland.  While additional flights may be added, at this time these flights are being offered only through Thursday, March 19.  If you need to leave Poland, consider booking one of these flights now.</a:t>
            </a:r>
          </a:p>
          <a:p>
            <a:r>
              <a:rPr lang="en-US" sz="1400" dirty="0"/>
              <a:t>On March 13, the Government of Poland announced that restrictions on international border crossings will be implemented for a minimum of 10 days.  International flights and rail connections (inbound and outbound) were suspended from 00:01 on Sunday, March 15.  Polish citizens and foreigners with permission to work and reside in Poland who return from abroad will be required to quarantine for 14 days after returning.  All other foreigners will not be permitted to enter Poland.</a:t>
            </a:r>
          </a:p>
        </p:txBody>
      </p:sp>
      <p:sp>
        <p:nvSpPr>
          <p:cNvPr id="4" name="Slide Number Placeholder 3">
            <a:extLst>
              <a:ext uri="{FF2B5EF4-FFF2-40B4-BE49-F238E27FC236}">
                <a16:creationId xmlns:a16="http://schemas.microsoft.com/office/drawing/2014/main" id="{AA16A923-017B-4B59-833C-B877AA2AFE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F999C86-6B36-4CC4-BAC9-AA1D39B4A0C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7BCBA9C-2D98-4FDB-B5E8-9F38D908D9D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40265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E54E-D174-4D4F-8E33-F9AF7150D8E4}"/>
              </a:ext>
            </a:extLst>
          </p:cNvPr>
          <p:cNvSpPr>
            <a:spLocks noGrp="1"/>
          </p:cNvSpPr>
          <p:nvPr>
            <p:ph type="title"/>
          </p:nvPr>
        </p:nvSpPr>
        <p:spPr/>
        <p:txBody>
          <a:bodyPr/>
          <a:lstStyle/>
          <a:p>
            <a:r>
              <a:rPr lang="en-US" dirty="0"/>
              <a:t>Actions Taken so far</a:t>
            </a:r>
          </a:p>
        </p:txBody>
      </p:sp>
      <p:sp>
        <p:nvSpPr>
          <p:cNvPr id="3" name="Content Placeholder 2">
            <a:extLst>
              <a:ext uri="{FF2B5EF4-FFF2-40B4-BE49-F238E27FC236}">
                <a16:creationId xmlns:a16="http://schemas.microsoft.com/office/drawing/2014/main" id="{28AD1940-5ED7-4383-A358-874A69BA96B4}"/>
              </a:ext>
            </a:extLst>
          </p:cNvPr>
          <p:cNvSpPr>
            <a:spLocks noGrp="1"/>
          </p:cNvSpPr>
          <p:nvPr>
            <p:ph idx="1"/>
          </p:nvPr>
        </p:nvSpPr>
        <p:spPr/>
        <p:txBody>
          <a:bodyPr/>
          <a:lstStyle/>
          <a:p>
            <a:r>
              <a:rPr lang="en-US" dirty="0"/>
              <a:t>Jon has contacted the IEEE Emergency Response Team (EERT) and the IEEE Meetings, Conferences &amp; Events (MCE).</a:t>
            </a:r>
          </a:p>
          <a:p>
            <a:pPr lvl="1"/>
            <a:r>
              <a:rPr lang="en-US" dirty="0"/>
              <a:t>Legal review is underway of our contracts to evaluate potential penalties and options for cancelation or postponement.</a:t>
            </a:r>
          </a:p>
          <a:p>
            <a:pPr lvl="1"/>
            <a:r>
              <a:rPr lang="en-US" dirty="0"/>
              <a:t>Hotel, Network and PCO contracts being reviewed.</a:t>
            </a:r>
          </a:p>
          <a:p>
            <a:r>
              <a:rPr lang="en-US" dirty="0"/>
              <a:t>Sara/Daniel have prepared their assessment of the potential costs associated with Postponement or Cancellation.</a:t>
            </a:r>
          </a:p>
        </p:txBody>
      </p:sp>
      <p:sp>
        <p:nvSpPr>
          <p:cNvPr id="4" name="Slide Number Placeholder 3">
            <a:extLst>
              <a:ext uri="{FF2B5EF4-FFF2-40B4-BE49-F238E27FC236}">
                <a16:creationId xmlns:a16="http://schemas.microsoft.com/office/drawing/2014/main" id="{C58FA026-4C58-43FC-A502-1F923512980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DC56BA-B4F2-4779-90EE-30D606EC918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2952D27-3309-4E35-80AD-B0410FD2F2E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46873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1550A-B657-4CA6-AB94-494C093BAD2B}"/>
              </a:ext>
            </a:extLst>
          </p:cNvPr>
          <p:cNvSpPr>
            <a:spLocks noGrp="1"/>
          </p:cNvSpPr>
          <p:nvPr>
            <p:ph type="title"/>
          </p:nvPr>
        </p:nvSpPr>
        <p:spPr/>
        <p:txBody>
          <a:bodyPr/>
          <a:lstStyle/>
          <a:p>
            <a:r>
              <a:rPr lang="en-US" dirty="0"/>
              <a:t>Potential Cancel Warsaw Meeting Fees</a:t>
            </a:r>
          </a:p>
        </p:txBody>
      </p:sp>
      <p:pic>
        <p:nvPicPr>
          <p:cNvPr id="9" name="Content Placeholder 8" descr="A screenshot of a cell phone&#10;&#10;Description automatically generated">
            <a:extLst>
              <a:ext uri="{FF2B5EF4-FFF2-40B4-BE49-F238E27FC236}">
                <a16:creationId xmlns:a16="http://schemas.microsoft.com/office/drawing/2014/main" id="{7FC7C2B3-C2F4-4663-86E7-AC874B7416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738109"/>
            <a:ext cx="4724400" cy="4600941"/>
          </a:xfrm>
        </p:spPr>
      </p:pic>
      <p:sp>
        <p:nvSpPr>
          <p:cNvPr id="4" name="Slide Number Placeholder 3">
            <a:extLst>
              <a:ext uri="{FF2B5EF4-FFF2-40B4-BE49-F238E27FC236}">
                <a16:creationId xmlns:a16="http://schemas.microsoft.com/office/drawing/2014/main" id="{6B4596C7-9BD6-4DDC-ACBE-1020B8B4DF4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3647CEB-01D8-40F3-80FA-ABD3D8D5F8D1}"/>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42E7B8E6-C1F1-4853-A683-AD2AEE7451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20563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3.xml><?xml version="1.0" encoding="utf-8"?>
<ds:datastoreItem xmlns:ds="http://schemas.openxmlformats.org/officeDocument/2006/customXml" ds:itemID="{E69D784B-096F-4BC0-B00F-03A4BD4D812F}">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5999</TotalTime>
  <Words>4113</Words>
  <Application>Microsoft Office PowerPoint</Application>
  <PresentationFormat>On-screen Show (4:3)</PresentationFormat>
  <Paragraphs>1268</Paragraphs>
  <Slides>25</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Office Theme</vt:lpstr>
      <vt:lpstr>Document</vt:lpstr>
      <vt:lpstr>Wireless Treasurer Report March 2020 Atlanta - Cancelled</vt:lpstr>
      <vt:lpstr>Abstract</vt:lpstr>
      <vt:lpstr>PowerPoint Presentation</vt:lpstr>
      <vt:lpstr>PowerPoint Presentation</vt:lpstr>
      <vt:lpstr>Irvine, January 2020 Budget Report</vt:lpstr>
      <vt:lpstr>Warsaw, Poland May 2020 Budget</vt:lpstr>
      <vt:lpstr>Health Alert – U.S. Embassy Warsaw, Poland  (March 18, 2020)</vt:lpstr>
      <vt:lpstr>Actions Taken so far</vt:lpstr>
      <vt:lpstr>Potential Cancel Warsaw Meeting Fees</vt:lpstr>
      <vt:lpstr>Contract points to be aware</vt:lpstr>
      <vt:lpstr>Cancellation vs Postpone</vt:lpstr>
      <vt:lpstr>Actions that may have been missed</vt:lpstr>
      <vt:lpstr>EERT Response</vt:lpstr>
      <vt:lpstr>Motions to Cancel/Postpone 2020 May Interim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March 2020 - Atlanta Cancelled</dc:title>
  <dc:creator>Jon Rosdahl</dc:creator>
  <cp:keywords>March 2020</cp:keywords>
  <dc:description>Jon Rosdahl (Qualcomm)</dc:description>
  <cp:lastModifiedBy>Jon Rosdahl</cp:lastModifiedBy>
  <cp:revision>28</cp:revision>
  <cp:lastPrinted>1601-01-01T00:00:00Z</cp:lastPrinted>
  <dcterms:created xsi:type="dcterms:W3CDTF">2019-08-01T19:20:26Z</dcterms:created>
  <dcterms:modified xsi:type="dcterms:W3CDTF">2020-03-19T21:52:03Z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