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323" r:id="rId7"/>
    <p:sldId id="263" r:id="rId8"/>
    <p:sldId id="326" r:id="rId9"/>
    <p:sldId id="332" r:id="rId10"/>
    <p:sldId id="338" r:id="rId11"/>
    <p:sldId id="337" r:id="rId12"/>
    <p:sldId id="333" r:id="rId13"/>
    <p:sldId id="334" r:id="rId14"/>
    <p:sldId id="335" r:id="rId15"/>
    <p:sldId id="336" r:id="rId16"/>
    <p:sldId id="339" r:id="rId17"/>
    <p:sldId id="340" r:id="rId18"/>
    <p:sldId id="325" r:id="rId19"/>
    <p:sldId id="328" r:id="rId20"/>
    <p:sldId id="312" r:id="rId21"/>
    <p:sldId id="308" r:id="rId22"/>
    <p:sldId id="304" r:id="rId23"/>
    <p:sldId id="303" r:id="rId24"/>
    <p:sldId id="291" r:id="rId25"/>
    <p:sldId id="269" r:id="rId26"/>
    <p:sldId id="330" r:id="rId27"/>
    <p:sldId id="331" r:id="rId28"/>
    <p:sldId id="329"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23"/>
            <p14:sldId id="263"/>
            <p14:sldId id="326"/>
            <p14:sldId id="332"/>
            <p14:sldId id="338"/>
            <p14:sldId id="337"/>
            <p14:sldId id="333"/>
            <p14:sldId id="334"/>
            <p14:sldId id="335"/>
            <p14:sldId id="336"/>
            <p14:sldId id="339"/>
            <p14:sldId id="340"/>
          </p14:sldIdLst>
        </p14:section>
        <p14:section name="Meeting Income Report Record" id="{90888863-D814-48AF-89AB-7EB609E9FF5C}">
          <p14:sldIdLst>
            <p14:sldId id="325"/>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86983" autoAdjust="0"/>
  </p:normalViewPr>
  <p:slideViewPr>
    <p:cSldViewPr>
      <p:cViewPr varScale="1">
        <p:scale>
          <a:sx n="74" d="100"/>
          <a:sy n="74" d="100"/>
        </p:scale>
        <p:origin x="17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25C3BA5-3B51-484B-B2DC-E26F965BD825}"/>
    <pc:docChg chg="modSld">
      <pc:chgData name="Jon Rosdahl" userId="2820f357-2dd4-4127-8713-e0bfde0fd756" providerId="ADAL" clId="{225C3BA5-3B51-484B-B2DC-E26F965BD825}" dt="2020-03-18T20:53:04.608" v="35" actId="20577"/>
      <pc:docMkLst>
        <pc:docMk/>
      </pc:docMkLst>
      <pc:sldChg chg="modSp">
        <pc:chgData name="Jon Rosdahl" userId="2820f357-2dd4-4127-8713-e0bfde0fd756" providerId="ADAL" clId="{225C3BA5-3B51-484B-B2DC-E26F965BD825}" dt="2020-03-18T20:53:04.608" v="35" actId="20577"/>
        <pc:sldMkLst>
          <pc:docMk/>
          <pc:sldMk cId="0" sldId="256"/>
        </pc:sldMkLst>
        <pc:spChg chg="mod">
          <ac:chgData name="Jon Rosdahl" userId="2820f357-2dd4-4127-8713-e0bfde0fd756" providerId="ADAL" clId="{225C3BA5-3B51-484B-B2DC-E26F965BD825}" dt="2020-03-18T20:53:04.608" v="35" actId="20577"/>
          <ac:spMkLst>
            <pc:docMk/>
            <pc:sldMk cId="0" sldId="256"/>
            <ac:spMk id="3073" creationId="{00000000-0000-0000-0000-000000000000}"/>
          </ac:spMkLst>
        </pc:spChg>
        <pc:spChg chg="mod">
          <ac:chgData name="Jon Rosdahl" userId="2820f357-2dd4-4127-8713-e0bfde0fd756" providerId="ADAL" clId="{225C3BA5-3B51-484B-B2DC-E26F965BD825}" dt="2020-03-18T20:52:20.545" v="1" actId="6549"/>
          <ac:spMkLst>
            <pc:docMk/>
            <pc:sldMk cId="0" sldId="256"/>
            <ac:spMk id="3074"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Interim session 2003-2019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v>Attendance</c:v>
          </c:tx>
          <c:spPr>
            <a:ln w="28575" cap="rnd">
              <a:solidFill>
                <a:schemeClr val="accent1"/>
              </a:solidFill>
              <a:round/>
            </a:ln>
            <a:effectLst/>
          </c:spPr>
          <c:marker>
            <c:symbol val="none"/>
          </c:marker>
          <c:cat>
            <c:strRef>
              <c:extLst>
                <c:ext xmlns:c15="http://schemas.microsoft.com/office/drawing/2012/chart" uri="{02D57815-91ED-43cb-92C2-25804820EDAC}">
                  <c15:fullRef>
                    <c15:sqref>'Treasury Summaries'!$B$2:$B$51</c15:sqref>
                  </c15:fullRef>
                </c:ext>
              </c:extLst>
              <c:f>('Treasury Summaries'!$B$2:$B$4,'Treasury Summaries'!$B$6:$B$51)</c:f>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Summaries'!$C$2:$C$51</c15:sqref>
                  </c15:fullRef>
                </c:ext>
              </c:extLst>
              <c:f>('Treasury Summaries'!$C$2:$C$4,'Treasury Summaries'!$C$6:$C$51)</c:f>
              <c:numCache>
                <c:formatCode>0</c:formatCode>
                <c:ptCount val="49"/>
                <c:pt idx="0">
                  <c:v>420</c:v>
                </c:pt>
                <c:pt idx="1">
                  <c:v>561</c:v>
                </c:pt>
                <c:pt idx="2">
                  <c:v>491</c:v>
                </c:pt>
                <c:pt idx="3">
                  <c:v>650</c:v>
                </c:pt>
                <c:pt idx="4">
                  <c:v>714</c:v>
                </c:pt>
                <c:pt idx="5">
                  <c:v>802</c:v>
                </c:pt>
                <c:pt idx="6">
                  <c:v>523</c:v>
                </c:pt>
                <c:pt idx="7">
                  <c:v>759</c:v>
                </c:pt>
                <c:pt idx="8">
                  <c:v>740</c:v>
                </c:pt>
                <c:pt idx="9">
                  <c:v>564</c:v>
                </c:pt>
                <c:pt idx="10">
                  <c:v>350</c:v>
                </c:pt>
                <c:pt idx="11">
                  <c:v>478</c:v>
                </c:pt>
                <c:pt idx="12">
                  <c:v>439</c:v>
                </c:pt>
                <c:pt idx="13">
                  <c:v>361</c:v>
                </c:pt>
                <c:pt idx="14">
                  <c:v>402</c:v>
                </c:pt>
                <c:pt idx="15">
                  <c:v>379</c:v>
                </c:pt>
                <c:pt idx="16">
                  <c:v>355</c:v>
                </c:pt>
                <c:pt idx="17">
                  <c:v>344</c:v>
                </c:pt>
                <c:pt idx="18">
                  <c:v>500</c:v>
                </c:pt>
                <c:pt idx="19">
                  <c:v>428</c:v>
                </c:pt>
                <c:pt idx="20">
                  <c:v>426</c:v>
                </c:pt>
                <c:pt idx="21">
                  <c:v>384</c:v>
                </c:pt>
                <c:pt idx="22">
                  <c:v>410</c:v>
                </c:pt>
                <c:pt idx="23">
                  <c:v>351</c:v>
                </c:pt>
                <c:pt idx="24">
                  <c:v>313</c:v>
                </c:pt>
                <c:pt idx="25">
                  <c:v>359</c:v>
                </c:pt>
                <c:pt idx="26">
                  <c:v>335</c:v>
                </c:pt>
                <c:pt idx="27">
                  <c:v>314</c:v>
                </c:pt>
                <c:pt idx="28">
                  <c:v>356</c:v>
                </c:pt>
                <c:pt idx="29">
                  <c:v>337</c:v>
                </c:pt>
                <c:pt idx="30">
                  <c:v>279</c:v>
                </c:pt>
                <c:pt idx="31">
                  <c:v>426</c:v>
                </c:pt>
                <c:pt idx="32">
                  <c:v>337</c:v>
                </c:pt>
                <c:pt idx="33">
                  <c:v>341</c:v>
                </c:pt>
                <c:pt idx="34">
                  <c:v>665</c:v>
                </c:pt>
                <c:pt idx="35">
                  <c:v>357</c:v>
                </c:pt>
                <c:pt idx="36">
                  <c:v>329</c:v>
                </c:pt>
                <c:pt idx="37">
                  <c:v>698</c:v>
                </c:pt>
                <c:pt idx="38">
                  <c:v>324</c:v>
                </c:pt>
                <c:pt idx="39">
                  <c:v>367</c:v>
                </c:pt>
                <c:pt idx="40">
                  <c:v>317</c:v>
                </c:pt>
                <c:pt idx="41">
                  <c:v>215</c:v>
                </c:pt>
                <c:pt idx="42">
                  <c:v>267</c:v>
                </c:pt>
                <c:pt idx="43">
                  <c:v>312</c:v>
                </c:pt>
                <c:pt idx="44">
                  <c:v>271</c:v>
                </c:pt>
                <c:pt idx="45">
                  <c:v>283</c:v>
                </c:pt>
                <c:pt idx="46">
                  <c:v>293</c:v>
                </c:pt>
                <c:pt idx="47">
                  <c:v>293</c:v>
                </c:pt>
                <c:pt idx="48">
                  <c:v>279</c:v>
                </c:pt>
              </c:numCache>
            </c:numRef>
          </c:val>
          <c:smooth val="0"/>
          <c:extLst>
            <c:ext xmlns:c16="http://schemas.microsoft.com/office/drawing/2014/chart" uri="{C3380CC4-5D6E-409C-BE32-E72D297353CC}">
              <c16:uniqueId val="{00000000-BA5A-4436-A49C-2577D7818B43}"/>
            </c:ext>
          </c:extLst>
        </c:ser>
        <c:dLbls>
          <c:showLegendKey val="0"/>
          <c:showVal val="0"/>
          <c:showCatName val="0"/>
          <c:showSerName val="0"/>
          <c:showPercent val="0"/>
          <c:showBubbleSize val="0"/>
        </c:dLbls>
        <c:smooth val="0"/>
        <c:axId val="808264600"/>
        <c:axId val="808264272"/>
        <c:extLst>
          <c:ext xmlns:c15="http://schemas.microsoft.com/office/drawing/2012/chart" uri="{02D57815-91ED-43cb-92C2-25804820EDAC}">
            <c15:filteredLineSeries>
              <c15:ser>
                <c:idx val="1"/>
                <c:order val="1"/>
                <c:spPr>
                  <a:ln w="28575" cap="rnd">
                    <a:solidFill>
                      <a:schemeClr val="accent2"/>
                    </a:solidFill>
                    <a:round/>
                  </a:ln>
                  <a:effectLst/>
                </c:spPr>
                <c:marker>
                  <c:symbol val="none"/>
                </c:marker>
                <c:cat>
                  <c:strRef>
                    <c:extLst>
                      <c:ex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uri="{02D57815-91ED-43cb-92C2-25804820EDAC}">
                        <c15:fullRef>
                          <c15:sqref>'Treasury Summaries'!$D$2:$D$51</c15:sqref>
                        </c15:fullRef>
                        <c15:formulaRef>
                          <c15:sqref>('Treasury Summaries'!$D$2:$D$4,'Treasury Summaries'!$D$6:$D$51)</c15:sqref>
                        </c15:formulaRef>
                      </c:ext>
                    </c:extLst>
                    <c:numCache>
                      <c:formatCode>_("$"* #,##0.00_);_("$"* \(#,##0.00\);_("$"* "-"??_);_(@_)</c:formatCode>
                      <c:ptCount val="49"/>
                      <c:pt idx="0">
                        <c:v>121932.25</c:v>
                      </c:pt>
                      <c:pt idx="1">
                        <c:v>153296.74</c:v>
                      </c:pt>
                      <c:pt idx="2">
                        <c:v>255150.97</c:v>
                      </c:pt>
                      <c:pt idx="3">
                        <c:v>209546.92</c:v>
                      </c:pt>
                      <c:pt idx="4">
                        <c:v>333936.23</c:v>
                      </c:pt>
                      <c:pt idx="5">
                        <c:v>305526.2</c:v>
                      </c:pt>
                      <c:pt idx="6">
                        <c:v>361198</c:v>
                      </c:pt>
                      <c:pt idx="7">
                        <c:v>286909.42</c:v>
                      </c:pt>
                      <c:pt idx="8">
                        <c:v>428628</c:v>
                      </c:pt>
                      <c:pt idx="9">
                        <c:v>293980</c:v>
                      </c:pt>
                      <c:pt idx="10">
                        <c:v>343772.29</c:v>
                      </c:pt>
                      <c:pt idx="11">
                        <c:v>281572</c:v>
                      </c:pt>
                      <c:pt idx="12">
                        <c:v>298230</c:v>
                      </c:pt>
                      <c:pt idx="13">
                        <c:v>405692.36</c:v>
                      </c:pt>
                      <c:pt idx="14">
                        <c:v>219898</c:v>
                      </c:pt>
                      <c:pt idx="15">
                        <c:v>273353</c:v>
                      </c:pt>
                      <c:pt idx="16">
                        <c:v>236140</c:v>
                      </c:pt>
                      <c:pt idx="17">
                        <c:v>244410</c:v>
                      </c:pt>
                      <c:pt idx="18">
                        <c:v>355102</c:v>
                      </c:pt>
                      <c:pt idx="19">
                        <c:v>279912</c:v>
                      </c:pt>
                      <c:pt idx="20">
                        <c:v>412291</c:v>
                      </c:pt>
                      <c:pt idx="21">
                        <c:v>286696</c:v>
                      </c:pt>
                      <c:pt idx="22">
                        <c:v>259350</c:v>
                      </c:pt>
                      <c:pt idx="23">
                        <c:v>216749</c:v>
                      </c:pt>
                      <c:pt idx="24">
                        <c:v>263366</c:v>
                      </c:pt>
                      <c:pt idx="25">
                        <c:v>225748</c:v>
                      </c:pt>
                      <c:pt idx="26">
                        <c:v>224795.95</c:v>
                      </c:pt>
                      <c:pt idx="27">
                        <c:v>201526</c:v>
                      </c:pt>
                      <c:pt idx="28">
                        <c:v>263053</c:v>
                      </c:pt>
                      <c:pt idx="29">
                        <c:v>248231.62</c:v>
                      </c:pt>
                      <c:pt idx="30">
                        <c:v>277621</c:v>
                      </c:pt>
                      <c:pt idx="31">
                        <c:v>304970.65000000002</c:v>
                      </c:pt>
                      <c:pt idx="32">
                        <c:v>251517.86</c:v>
                      </c:pt>
                      <c:pt idx="33">
                        <c:v>335951</c:v>
                      </c:pt>
                      <c:pt idx="34">
                        <c:v>247992.96000000002</c:v>
                      </c:pt>
                      <c:pt idx="35">
                        <c:v>237678.17</c:v>
                      </c:pt>
                      <c:pt idx="36">
                        <c:v>299052.08</c:v>
                      </c:pt>
                      <c:pt idx="37">
                        <c:v>287857.06</c:v>
                      </c:pt>
                      <c:pt idx="38">
                        <c:v>254025.75</c:v>
                      </c:pt>
                      <c:pt idx="39">
                        <c:v>272324.25</c:v>
                      </c:pt>
                      <c:pt idx="40">
                        <c:v>241508</c:v>
                      </c:pt>
                      <c:pt idx="41">
                        <c:v>213433.4</c:v>
                      </c:pt>
                      <c:pt idx="42">
                        <c:v>234680.67</c:v>
                      </c:pt>
                      <c:pt idx="43">
                        <c:v>266866.2</c:v>
                      </c:pt>
                      <c:pt idx="44">
                        <c:v>276894.63</c:v>
                      </c:pt>
                      <c:pt idx="45">
                        <c:v>252417.55</c:v>
                      </c:pt>
                      <c:pt idx="46">
                        <c:v>248365.14</c:v>
                      </c:pt>
                      <c:pt idx="47">
                        <c:v>274045.83</c:v>
                      </c:pt>
                      <c:pt idx="48">
                        <c:v>274795.67</c:v>
                      </c:pt>
                    </c:numCache>
                  </c:numRef>
                </c:val>
                <c:smooth val="0"/>
                <c:extLst>
                  <c:ext xmlns:c16="http://schemas.microsoft.com/office/drawing/2014/chart" uri="{C3380CC4-5D6E-409C-BE32-E72D297353CC}">
                    <c16:uniqueId val="{00000001-BA5A-4436-A49C-2577D7818B43}"/>
                  </c:ext>
                </c:extLst>
              </c15:ser>
            </c15:filteredLineSeries>
            <c15:filteredLineSeries>
              <c15:ser>
                <c:idx val="2"/>
                <c:order val="2"/>
                <c:spPr>
                  <a:ln w="28575" cap="rnd">
                    <a:solidFill>
                      <a:schemeClr val="accent3"/>
                    </a:solidFill>
                    <a:round/>
                  </a:ln>
                  <a:effectLst/>
                </c:spPr>
                <c:marker>
                  <c:symbol val="none"/>
                </c:marker>
                <c:cat>
                  <c:strRef>
                    <c:extLst>
                      <c:ext xmlns:c15="http://schemas.microsoft.com/office/drawing/2012/char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Summaries'!$E$2:$E$51</c15:sqref>
                        </c15:fullRef>
                        <c15:formulaRef>
                          <c15:sqref>('Treasury Summaries'!$E$2:$E$4,'Treasury Summaries'!$E$6:$E$51)</c15:sqref>
                        </c15:formulaRef>
                      </c:ext>
                    </c:extLst>
                    <c:numCache>
                      <c:formatCode>_("$"* #,##0.00_);_("$"* \(#,##0.00\);_("$"* "-"??_);_(@_)</c:formatCode>
                      <c:ptCount val="49"/>
                      <c:pt idx="0">
                        <c:v>290.31488095238097</c:v>
                      </c:pt>
                      <c:pt idx="1">
                        <c:v>273.25622103386809</c:v>
                      </c:pt>
                      <c:pt idx="2">
                        <c:v>519.65574338085537</c:v>
                      </c:pt>
                      <c:pt idx="3">
                        <c:v>322.37987692307695</c:v>
                      </c:pt>
                      <c:pt idx="4">
                        <c:v>467.69780112044816</c:v>
                      </c:pt>
                      <c:pt idx="5">
                        <c:v>380.95536159600999</c:v>
                      </c:pt>
                      <c:pt idx="6">
                        <c:v>690.62715105162522</c:v>
                      </c:pt>
                      <c:pt idx="7">
                        <c:v>378.00977602108037</c:v>
                      </c:pt>
                      <c:pt idx="8">
                        <c:v>579.22702702702702</c:v>
                      </c:pt>
                      <c:pt idx="9">
                        <c:v>521.24113475177307</c:v>
                      </c:pt>
                      <c:pt idx="10">
                        <c:v>982.20654285714284</c:v>
                      </c:pt>
                      <c:pt idx="11">
                        <c:v>589.06276150627616</c:v>
                      </c:pt>
                      <c:pt idx="12">
                        <c:v>679.33940774487473</c:v>
                      </c:pt>
                      <c:pt idx="13">
                        <c:v>1123.8015512465374</c:v>
                      </c:pt>
                      <c:pt idx="14">
                        <c:v>547.00995024875624</c:v>
                      </c:pt>
                      <c:pt idx="15">
                        <c:v>721.24802110817939</c:v>
                      </c:pt>
                      <c:pt idx="16">
                        <c:v>665.18309859154931</c:v>
                      </c:pt>
                      <c:pt idx="17">
                        <c:v>710.49418604651157</c:v>
                      </c:pt>
                      <c:pt idx="18">
                        <c:v>710.20399999999995</c:v>
                      </c:pt>
                      <c:pt idx="19">
                        <c:v>654</c:v>
                      </c:pt>
                      <c:pt idx="20">
                        <c:v>967.81924882629107</c:v>
                      </c:pt>
                      <c:pt idx="21">
                        <c:v>746.60416666666663</c:v>
                      </c:pt>
                      <c:pt idx="22">
                        <c:v>632.56097560975604</c:v>
                      </c:pt>
                      <c:pt idx="23">
                        <c:v>617.51851851851848</c:v>
                      </c:pt>
                      <c:pt idx="24">
                        <c:v>841.42492012779553</c:v>
                      </c:pt>
                      <c:pt idx="25">
                        <c:v>628.82451253481895</c:v>
                      </c:pt>
                      <c:pt idx="26">
                        <c:v>671.03268656716421</c:v>
                      </c:pt>
                      <c:pt idx="27">
                        <c:v>641.80254777070058</c:v>
                      </c:pt>
                      <c:pt idx="28">
                        <c:v>738.91292134831463</c:v>
                      </c:pt>
                      <c:pt idx="29">
                        <c:v>736.59234421364988</c:v>
                      </c:pt>
                      <c:pt idx="30">
                        <c:v>995.05734767025092</c:v>
                      </c:pt>
                      <c:pt idx="31">
                        <c:v>715.89354460093898</c:v>
                      </c:pt>
                      <c:pt idx="32">
                        <c:v>746.34379821958453</c:v>
                      </c:pt>
                      <c:pt idx="33">
                        <c:v>985.19354838709683</c:v>
                      </c:pt>
                      <c:pt idx="34">
                        <c:v>372.92174436090227</c:v>
                      </c:pt>
                      <c:pt idx="35">
                        <c:v>665.76518207282913</c:v>
                      </c:pt>
                      <c:pt idx="36">
                        <c:v>908.97288753799398</c:v>
                      </c:pt>
                      <c:pt idx="37">
                        <c:v>412.402664756447</c:v>
                      </c:pt>
                      <c:pt idx="38">
                        <c:v>784.03009259259261</c:v>
                      </c:pt>
                      <c:pt idx="39">
                        <c:v>742.02792915531336</c:v>
                      </c:pt>
                      <c:pt idx="40">
                        <c:v>761.85488958990538</c:v>
                      </c:pt>
                      <c:pt idx="41">
                        <c:v>992.71348837209302</c:v>
                      </c:pt>
                      <c:pt idx="42">
                        <c:v>878.95382022471915</c:v>
                      </c:pt>
                      <c:pt idx="43">
                        <c:v>855.34038461538466</c:v>
                      </c:pt>
                      <c:pt idx="44">
                        <c:v>1021.7514022140222</c:v>
                      </c:pt>
                      <c:pt idx="45">
                        <c:v>891.93480565371021</c:v>
                      </c:pt>
                      <c:pt idx="46">
                        <c:v>847.66259385665535</c:v>
                      </c:pt>
                      <c:pt idx="47">
                        <c:v>935.31000000000006</c:v>
                      </c:pt>
                      <c:pt idx="48">
                        <c:v>984.93071684587812</c:v>
                      </c:pt>
                    </c:numCache>
                  </c:numRef>
                </c:val>
                <c:smooth val="0"/>
                <c:extLst xmlns:c15="http://schemas.microsoft.com/office/drawing/2012/chart">
                  <c:ext xmlns:c16="http://schemas.microsoft.com/office/drawing/2014/chart" uri="{C3380CC4-5D6E-409C-BE32-E72D297353CC}">
                    <c16:uniqueId val="{00000002-BA5A-4436-A49C-2577D7818B43}"/>
                  </c:ext>
                </c:extLst>
              </c15:ser>
            </c15:filteredLineSeries>
          </c:ext>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Interim Session 2003-2019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1"/>
          <c:order val="1"/>
          <c:spPr>
            <a:ln w="28575" cap="rnd">
              <a:solidFill>
                <a:schemeClr val="accent2"/>
              </a:solidFill>
              <a:round/>
            </a:ln>
            <a:effectLst/>
          </c:spPr>
          <c:marker>
            <c:symbol val="none"/>
          </c:marker>
          <c:cat>
            <c:strRef>
              <c:extLst>
                <c:ext xmlns:c15="http://schemas.microsoft.com/office/drawing/2012/chart" uri="{02D57815-91ED-43cb-92C2-25804820EDAC}">
                  <c15:fullRef>
                    <c15:sqref>'Treasury Summaries'!$B$2:$B$51</c15:sqref>
                  </c15:fullRef>
                </c:ext>
              </c:extLst>
              <c:f>('Treasury Summaries'!$B$2:$B$4,'Treasury Summaries'!$B$6:$B$51)</c:f>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Summaries'!$D$2:$D$51</c15:sqref>
                  </c15:fullRef>
                </c:ext>
              </c:extLst>
              <c:f>('Treasury Summaries'!$D$2:$D$4,'Treasury Summaries'!$D$6:$D$51)</c:f>
              <c:numCache>
                <c:formatCode>_("$"* #,##0.00_);_("$"* \(#,##0.00\);_("$"* "-"??_);_(@_)</c:formatCode>
                <c:ptCount val="49"/>
                <c:pt idx="0">
                  <c:v>121932.25</c:v>
                </c:pt>
                <c:pt idx="1">
                  <c:v>153296.74</c:v>
                </c:pt>
                <c:pt idx="2">
                  <c:v>255150.97</c:v>
                </c:pt>
                <c:pt idx="3">
                  <c:v>209546.92</c:v>
                </c:pt>
                <c:pt idx="4">
                  <c:v>333936.23</c:v>
                </c:pt>
                <c:pt idx="5">
                  <c:v>305526.2</c:v>
                </c:pt>
                <c:pt idx="6">
                  <c:v>361198</c:v>
                </c:pt>
                <c:pt idx="7">
                  <c:v>286909.42</c:v>
                </c:pt>
                <c:pt idx="8">
                  <c:v>428628</c:v>
                </c:pt>
                <c:pt idx="9">
                  <c:v>293980</c:v>
                </c:pt>
                <c:pt idx="10">
                  <c:v>343772.29</c:v>
                </c:pt>
                <c:pt idx="11">
                  <c:v>281572</c:v>
                </c:pt>
                <c:pt idx="12">
                  <c:v>298230</c:v>
                </c:pt>
                <c:pt idx="13">
                  <c:v>405692.36</c:v>
                </c:pt>
                <c:pt idx="14">
                  <c:v>219898</c:v>
                </c:pt>
                <c:pt idx="15">
                  <c:v>273353</c:v>
                </c:pt>
                <c:pt idx="16">
                  <c:v>236140</c:v>
                </c:pt>
                <c:pt idx="17">
                  <c:v>244410</c:v>
                </c:pt>
                <c:pt idx="18">
                  <c:v>355102</c:v>
                </c:pt>
                <c:pt idx="19">
                  <c:v>279912</c:v>
                </c:pt>
                <c:pt idx="20">
                  <c:v>412291</c:v>
                </c:pt>
                <c:pt idx="21">
                  <c:v>286696</c:v>
                </c:pt>
                <c:pt idx="22">
                  <c:v>259350</c:v>
                </c:pt>
                <c:pt idx="23">
                  <c:v>216749</c:v>
                </c:pt>
                <c:pt idx="24">
                  <c:v>263366</c:v>
                </c:pt>
                <c:pt idx="25">
                  <c:v>225748</c:v>
                </c:pt>
                <c:pt idx="26">
                  <c:v>224795.95</c:v>
                </c:pt>
                <c:pt idx="27">
                  <c:v>201526</c:v>
                </c:pt>
                <c:pt idx="28">
                  <c:v>263053</c:v>
                </c:pt>
                <c:pt idx="29">
                  <c:v>248231.62</c:v>
                </c:pt>
                <c:pt idx="30">
                  <c:v>277621</c:v>
                </c:pt>
                <c:pt idx="31">
                  <c:v>304970.65000000002</c:v>
                </c:pt>
                <c:pt idx="32">
                  <c:v>251517.86</c:v>
                </c:pt>
                <c:pt idx="33">
                  <c:v>335951</c:v>
                </c:pt>
                <c:pt idx="34">
                  <c:v>247992.96000000002</c:v>
                </c:pt>
                <c:pt idx="35">
                  <c:v>237678.17</c:v>
                </c:pt>
                <c:pt idx="36">
                  <c:v>299052.08</c:v>
                </c:pt>
                <c:pt idx="37">
                  <c:v>287857.06</c:v>
                </c:pt>
                <c:pt idx="38">
                  <c:v>254025.75</c:v>
                </c:pt>
                <c:pt idx="39">
                  <c:v>272324.25</c:v>
                </c:pt>
                <c:pt idx="40">
                  <c:v>241508</c:v>
                </c:pt>
                <c:pt idx="41">
                  <c:v>213433.4</c:v>
                </c:pt>
                <c:pt idx="42">
                  <c:v>234680.67</c:v>
                </c:pt>
                <c:pt idx="43">
                  <c:v>266866.2</c:v>
                </c:pt>
                <c:pt idx="44">
                  <c:v>276894.63</c:v>
                </c:pt>
                <c:pt idx="45">
                  <c:v>252417.55</c:v>
                </c:pt>
                <c:pt idx="46">
                  <c:v>248365.14</c:v>
                </c:pt>
                <c:pt idx="47">
                  <c:v>274045.83</c:v>
                </c:pt>
                <c:pt idx="48">
                  <c:v>274795.67</c:v>
                </c:pt>
              </c:numCache>
            </c:numRef>
          </c:val>
          <c:smooth val="0"/>
          <c:extLst>
            <c:ext xmlns:c16="http://schemas.microsoft.com/office/drawing/2014/chart" uri="{C3380CC4-5D6E-409C-BE32-E72D297353CC}">
              <c16:uniqueId val="{00000000-19FC-4B54-8206-DDAD39A368BF}"/>
            </c:ext>
          </c:extLst>
        </c:ser>
        <c:dLbls>
          <c:showLegendKey val="0"/>
          <c:showVal val="0"/>
          <c:showCatName val="0"/>
          <c:showSerName val="0"/>
          <c:showPercent val="0"/>
          <c:showBubbleSize val="0"/>
        </c:dLbls>
        <c:smooth val="0"/>
        <c:axId val="808264600"/>
        <c:axId val="808264272"/>
        <c:extLst>
          <c:ext xmlns:c15="http://schemas.microsoft.com/office/drawing/2012/chart" uri="{02D57815-91ED-43cb-92C2-25804820EDAC}">
            <c15:filteredLineSeries>
              <c15:ser>
                <c:idx val="0"/>
                <c:order val="0"/>
                <c:spPr>
                  <a:ln w="28575" cap="rnd">
                    <a:solidFill>
                      <a:schemeClr val="accent1"/>
                    </a:solidFill>
                    <a:round/>
                  </a:ln>
                  <a:effectLst/>
                </c:spPr>
                <c:marker>
                  <c:symbol val="none"/>
                </c:marker>
                <c:cat>
                  <c:strRef>
                    <c:extLst>
                      <c:ex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uri="{02D57815-91ED-43cb-92C2-25804820EDAC}">
                        <c15:fullRef>
                          <c15:sqref>'Treasury Summaries'!$C$2:$C$51</c15:sqref>
                        </c15:fullRef>
                        <c15:formulaRef>
                          <c15:sqref>('Treasury Summaries'!$C$2:$C$4,'Treasury Summaries'!$C$6:$C$51)</c15:sqref>
                        </c15:formulaRef>
                      </c:ext>
                    </c:extLst>
                    <c:numCache>
                      <c:formatCode>0</c:formatCode>
                      <c:ptCount val="49"/>
                      <c:pt idx="0">
                        <c:v>420</c:v>
                      </c:pt>
                      <c:pt idx="1">
                        <c:v>561</c:v>
                      </c:pt>
                      <c:pt idx="2">
                        <c:v>491</c:v>
                      </c:pt>
                      <c:pt idx="3">
                        <c:v>650</c:v>
                      </c:pt>
                      <c:pt idx="4">
                        <c:v>714</c:v>
                      </c:pt>
                      <c:pt idx="5">
                        <c:v>802</c:v>
                      </c:pt>
                      <c:pt idx="6">
                        <c:v>523</c:v>
                      </c:pt>
                      <c:pt idx="7">
                        <c:v>759</c:v>
                      </c:pt>
                      <c:pt idx="8">
                        <c:v>740</c:v>
                      </c:pt>
                      <c:pt idx="9">
                        <c:v>564</c:v>
                      </c:pt>
                      <c:pt idx="10">
                        <c:v>350</c:v>
                      </c:pt>
                      <c:pt idx="11">
                        <c:v>478</c:v>
                      </c:pt>
                      <c:pt idx="12">
                        <c:v>439</c:v>
                      </c:pt>
                      <c:pt idx="13">
                        <c:v>361</c:v>
                      </c:pt>
                      <c:pt idx="14">
                        <c:v>402</c:v>
                      </c:pt>
                      <c:pt idx="15">
                        <c:v>379</c:v>
                      </c:pt>
                      <c:pt idx="16">
                        <c:v>355</c:v>
                      </c:pt>
                      <c:pt idx="17">
                        <c:v>344</c:v>
                      </c:pt>
                      <c:pt idx="18">
                        <c:v>500</c:v>
                      </c:pt>
                      <c:pt idx="19">
                        <c:v>428</c:v>
                      </c:pt>
                      <c:pt idx="20">
                        <c:v>426</c:v>
                      </c:pt>
                      <c:pt idx="21">
                        <c:v>384</c:v>
                      </c:pt>
                      <c:pt idx="22">
                        <c:v>410</c:v>
                      </c:pt>
                      <c:pt idx="23">
                        <c:v>351</c:v>
                      </c:pt>
                      <c:pt idx="24">
                        <c:v>313</c:v>
                      </c:pt>
                      <c:pt idx="25">
                        <c:v>359</c:v>
                      </c:pt>
                      <c:pt idx="26">
                        <c:v>335</c:v>
                      </c:pt>
                      <c:pt idx="27">
                        <c:v>314</c:v>
                      </c:pt>
                      <c:pt idx="28">
                        <c:v>356</c:v>
                      </c:pt>
                      <c:pt idx="29">
                        <c:v>337</c:v>
                      </c:pt>
                      <c:pt idx="30">
                        <c:v>279</c:v>
                      </c:pt>
                      <c:pt idx="31">
                        <c:v>426</c:v>
                      </c:pt>
                      <c:pt idx="32">
                        <c:v>337</c:v>
                      </c:pt>
                      <c:pt idx="33">
                        <c:v>341</c:v>
                      </c:pt>
                      <c:pt idx="34">
                        <c:v>665</c:v>
                      </c:pt>
                      <c:pt idx="35">
                        <c:v>357</c:v>
                      </c:pt>
                      <c:pt idx="36">
                        <c:v>329</c:v>
                      </c:pt>
                      <c:pt idx="37">
                        <c:v>698</c:v>
                      </c:pt>
                      <c:pt idx="38">
                        <c:v>324</c:v>
                      </c:pt>
                      <c:pt idx="39">
                        <c:v>367</c:v>
                      </c:pt>
                      <c:pt idx="40">
                        <c:v>317</c:v>
                      </c:pt>
                      <c:pt idx="41">
                        <c:v>215</c:v>
                      </c:pt>
                      <c:pt idx="42">
                        <c:v>267</c:v>
                      </c:pt>
                      <c:pt idx="43">
                        <c:v>312</c:v>
                      </c:pt>
                      <c:pt idx="44">
                        <c:v>271</c:v>
                      </c:pt>
                      <c:pt idx="45">
                        <c:v>283</c:v>
                      </c:pt>
                      <c:pt idx="46">
                        <c:v>293</c:v>
                      </c:pt>
                      <c:pt idx="47">
                        <c:v>293</c:v>
                      </c:pt>
                      <c:pt idx="48">
                        <c:v>279</c:v>
                      </c:pt>
                    </c:numCache>
                  </c:numRef>
                </c:val>
                <c:smooth val="0"/>
                <c:extLst>
                  <c:ext xmlns:c16="http://schemas.microsoft.com/office/drawing/2014/chart" uri="{C3380CC4-5D6E-409C-BE32-E72D297353CC}">
                    <c16:uniqueId val="{00000001-19FC-4B54-8206-DDAD39A368BF}"/>
                  </c:ext>
                </c:extLst>
              </c15:ser>
            </c15:filteredLineSeries>
            <c15:filteredLineSeries>
              <c15:ser>
                <c:idx val="2"/>
                <c:order val="2"/>
                <c:spPr>
                  <a:ln w="28575" cap="rnd">
                    <a:solidFill>
                      <a:schemeClr val="accent3"/>
                    </a:solidFill>
                    <a:round/>
                  </a:ln>
                  <a:effectLst/>
                </c:spPr>
                <c:marker>
                  <c:symbol val="none"/>
                </c:marker>
                <c:cat>
                  <c:strRef>
                    <c:extLst>
                      <c:ext xmlns:c15="http://schemas.microsoft.com/office/drawing/2012/char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Summaries'!$E$2:$E$51</c15:sqref>
                        </c15:fullRef>
                        <c15:formulaRef>
                          <c15:sqref>('Treasury Summaries'!$E$2:$E$4,'Treasury Summaries'!$E$6:$E$51)</c15:sqref>
                        </c15:formulaRef>
                      </c:ext>
                    </c:extLst>
                    <c:numCache>
                      <c:formatCode>_("$"* #,##0.00_);_("$"* \(#,##0.00\);_("$"* "-"??_);_(@_)</c:formatCode>
                      <c:ptCount val="49"/>
                      <c:pt idx="0">
                        <c:v>290.31488095238097</c:v>
                      </c:pt>
                      <c:pt idx="1">
                        <c:v>273.25622103386809</c:v>
                      </c:pt>
                      <c:pt idx="2">
                        <c:v>519.65574338085537</c:v>
                      </c:pt>
                      <c:pt idx="3">
                        <c:v>322.37987692307695</c:v>
                      </c:pt>
                      <c:pt idx="4">
                        <c:v>467.69780112044816</c:v>
                      </c:pt>
                      <c:pt idx="5">
                        <c:v>380.95536159600999</c:v>
                      </c:pt>
                      <c:pt idx="6">
                        <c:v>690.62715105162522</c:v>
                      </c:pt>
                      <c:pt idx="7">
                        <c:v>378.00977602108037</c:v>
                      </c:pt>
                      <c:pt idx="8">
                        <c:v>579.22702702702702</c:v>
                      </c:pt>
                      <c:pt idx="9">
                        <c:v>521.24113475177307</c:v>
                      </c:pt>
                      <c:pt idx="10">
                        <c:v>982.20654285714284</c:v>
                      </c:pt>
                      <c:pt idx="11">
                        <c:v>589.06276150627616</c:v>
                      </c:pt>
                      <c:pt idx="12">
                        <c:v>679.33940774487473</c:v>
                      </c:pt>
                      <c:pt idx="13">
                        <c:v>1123.8015512465374</c:v>
                      </c:pt>
                      <c:pt idx="14">
                        <c:v>547.00995024875624</c:v>
                      </c:pt>
                      <c:pt idx="15">
                        <c:v>721.24802110817939</c:v>
                      </c:pt>
                      <c:pt idx="16">
                        <c:v>665.18309859154931</c:v>
                      </c:pt>
                      <c:pt idx="17">
                        <c:v>710.49418604651157</c:v>
                      </c:pt>
                      <c:pt idx="18">
                        <c:v>710.20399999999995</c:v>
                      </c:pt>
                      <c:pt idx="19">
                        <c:v>654</c:v>
                      </c:pt>
                      <c:pt idx="20">
                        <c:v>967.81924882629107</c:v>
                      </c:pt>
                      <c:pt idx="21">
                        <c:v>746.60416666666663</c:v>
                      </c:pt>
                      <c:pt idx="22">
                        <c:v>632.56097560975604</c:v>
                      </c:pt>
                      <c:pt idx="23">
                        <c:v>617.51851851851848</c:v>
                      </c:pt>
                      <c:pt idx="24">
                        <c:v>841.42492012779553</c:v>
                      </c:pt>
                      <c:pt idx="25">
                        <c:v>628.82451253481895</c:v>
                      </c:pt>
                      <c:pt idx="26">
                        <c:v>671.03268656716421</c:v>
                      </c:pt>
                      <c:pt idx="27">
                        <c:v>641.80254777070058</c:v>
                      </c:pt>
                      <c:pt idx="28">
                        <c:v>738.91292134831463</c:v>
                      </c:pt>
                      <c:pt idx="29">
                        <c:v>736.59234421364988</c:v>
                      </c:pt>
                      <c:pt idx="30">
                        <c:v>995.05734767025092</c:v>
                      </c:pt>
                      <c:pt idx="31">
                        <c:v>715.89354460093898</c:v>
                      </c:pt>
                      <c:pt idx="32">
                        <c:v>746.34379821958453</c:v>
                      </c:pt>
                      <c:pt idx="33">
                        <c:v>985.19354838709683</c:v>
                      </c:pt>
                      <c:pt idx="34">
                        <c:v>372.92174436090227</c:v>
                      </c:pt>
                      <c:pt idx="35">
                        <c:v>665.76518207282913</c:v>
                      </c:pt>
                      <c:pt idx="36">
                        <c:v>908.97288753799398</c:v>
                      </c:pt>
                      <c:pt idx="37">
                        <c:v>412.402664756447</c:v>
                      </c:pt>
                      <c:pt idx="38">
                        <c:v>784.03009259259261</c:v>
                      </c:pt>
                      <c:pt idx="39">
                        <c:v>742.02792915531336</c:v>
                      </c:pt>
                      <c:pt idx="40">
                        <c:v>761.85488958990538</c:v>
                      </c:pt>
                      <c:pt idx="41">
                        <c:v>992.71348837209302</c:v>
                      </c:pt>
                      <c:pt idx="42">
                        <c:v>878.95382022471915</c:v>
                      </c:pt>
                      <c:pt idx="43">
                        <c:v>855.34038461538466</c:v>
                      </c:pt>
                      <c:pt idx="44">
                        <c:v>1021.7514022140222</c:v>
                      </c:pt>
                      <c:pt idx="45">
                        <c:v>891.93480565371021</c:v>
                      </c:pt>
                      <c:pt idx="46">
                        <c:v>847.66259385665535</c:v>
                      </c:pt>
                      <c:pt idx="47">
                        <c:v>935.31000000000006</c:v>
                      </c:pt>
                      <c:pt idx="48">
                        <c:v>984.93071684587812</c:v>
                      </c:pt>
                    </c:numCache>
                  </c:numRef>
                </c:val>
                <c:smooth val="0"/>
                <c:extLst xmlns:c15="http://schemas.microsoft.com/office/drawing/2012/chart">
                  <c:ext xmlns:c16="http://schemas.microsoft.com/office/drawing/2014/chart" uri="{C3380CC4-5D6E-409C-BE32-E72D297353CC}">
                    <c16:uniqueId val="{00000002-19FC-4B54-8206-DDAD39A368BF}"/>
                  </c:ext>
                </c:extLst>
              </c15:ser>
            </c15:filteredLineSeries>
          </c:ext>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Interim Session 2003-2019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2"/>
          <c:order val="2"/>
          <c:tx>
            <c:v>Cost per Person</c:v>
          </c:tx>
          <c:spPr>
            <a:ln w="28575" cap="rnd">
              <a:solidFill>
                <a:schemeClr val="accent3"/>
              </a:solidFill>
              <a:round/>
            </a:ln>
            <a:effectLst/>
          </c:spPr>
          <c:marker>
            <c:symbol val="none"/>
          </c:marker>
          <c:cat>
            <c:strRef>
              <c:extLst>
                <c:ext xmlns:c15="http://schemas.microsoft.com/office/drawing/2012/chart" uri="{02D57815-91ED-43cb-92C2-25804820EDAC}">
                  <c15:fullRef>
                    <c15:sqref>'Treasury Summaries'!$B$2:$B$51</c15:sqref>
                  </c15:fullRef>
                </c:ext>
              </c:extLst>
              <c:f>('Treasury Summaries'!$B$2:$B$4,'Treasury Summaries'!$B$6:$B$51)</c:f>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Summaries'!$E$2:$E$51</c15:sqref>
                  </c15:fullRef>
                </c:ext>
              </c:extLst>
              <c:f>('Treasury Summaries'!$E$2:$E$4,'Treasury Summaries'!$E$6:$E$51)</c:f>
              <c:numCache>
                <c:formatCode>_("$"* #,##0.00_);_("$"* \(#,##0.00\);_("$"* "-"??_);_(@_)</c:formatCode>
                <c:ptCount val="49"/>
                <c:pt idx="0">
                  <c:v>290.31488095238097</c:v>
                </c:pt>
                <c:pt idx="1">
                  <c:v>273.25622103386809</c:v>
                </c:pt>
                <c:pt idx="2">
                  <c:v>519.65574338085537</c:v>
                </c:pt>
                <c:pt idx="3">
                  <c:v>322.37987692307695</c:v>
                </c:pt>
                <c:pt idx="4">
                  <c:v>467.69780112044816</c:v>
                </c:pt>
                <c:pt idx="5">
                  <c:v>380.95536159600999</c:v>
                </c:pt>
                <c:pt idx="6">
                  <c:v>690.62715105162522</c:v>
                </c:pt>
                <c:pt idx="7">
                  <c:v>378.00977602108037</c:v>
                </c:pt>
                <c:pt idx="8">
                  <c:v>579.22702702702702</c:v>
                </c:pt>
                <c:pt idx="9">
                  <c:v>521.24113475177307</c:v>
                </c:pt>
                <c:pt idx="10">
                  <c:v>982.20654285714284</c:v>
                </c:pt>
                <c:pt idx="11">
                  <c:v>589.06276150627616</c:v>
                </c:pt>
                <c:pt idx="12">
                  <c:v>679.33940774487473</c:v>
                </c:pt>
                <c:pt idx="13">
                  <c:v>1123.8015512465374</c:v>
                </c:pt>
                <c:pt idx="14">
                  <c:v>547.00995024875624</c:v>
                </c:pt>
                <c:pt idx="15">
                  <c:v>721.24802110817939</c:v>
                </c:pt>
                <c:pt idx="16">
                  <c:v>665.18309859154931</c:v>
                </c:pt>
                <c:pt idx="17">
                  <c:v>710.49418604651157</c:v>
                </c:pt>
                <c:pt idx="18">
                  <c:v>710.20399999999995</c:v>
                </c:pt>
                <c:pt idx="19">
                  <c:v>654</c:v>
                </c:pt>
                <c:pt idx="20">
                  <c:v>967.81924882629107</c:v>
                </c:pt>
                <c:pt idx="21">
                  <c:v>746.60416666666663</c:v>
                </c:pt>
                <c:pt idx="22">
                  <c:v>632.56097560975604</c:v>
                </c:pt>
                <c:pt idx="23">
                  <c:v>617.51851851851848</c:v>
                </c:pt>
                <c:pt idx="24">
                  <c:v>841.42492012779553</c:v>
                </c:pt>
                <c:pt idx="25">
                  <c:v>628.82451253481895</c:v>
                </c:pt>
                <c:pt idx="26">
                  <c:v>671.03268656716421</c:v>
                </c:pt>
                <c:pt idx="27">
                  <c:v>641.80254777070058</c:v>
                </c:pt>
                <c:pt idx="28">
                  <c:v>738.91292134831463</c:v>
                </c:pt>
                <c:pt idx="29">
                  <c:v>736.59234421364988</c:v>
                </c:pt>
                <c:pt idx="30">
                  <c:v>995.05734767025092</c:v>
                </c:pt>
                <c:pt idx="31">
                  <c:v>715.89354460093898</c:v>
                </c:pt>
                <c:pt idx="32">
                  <c:v>746.34379821958453</c:v>
                </c:pt>
                <c:pt idx="33">
                  <c:v>985.19354838709683</c:v>
                </c:pt>
                <c:pt idx="34">
                  <c:v>372.92174436090227</c:v>
                </c:pt>
                <c:pt idx="35">
                  <c:v>665.76518207282913</c:v>
                </c:pt>
                <c:pt idx="36">
                  <c:v>908.97288753799398</c:v>
                </c:pt>
                <c:pt idx="37">
                  <c:v>412.402664756447</c:v>
                </c:pt>
                <c:pt idx="38">
                  <c:v>784.03009259259261</c:v>
                </c:pt>
                <c:pt idx="39">
                  <c:v>742.02792915531336</c:v>
                </c:pt>
                <c:pt idx="40">
                  <c:v>761.85488958990538</c:v>
                </c:pt>
                <c:pt idx="41">
                  <c:v>992.71348837209302</c:v>
                </c:pt>
                <c:pt idx="42">
                  <c:v>878.95382022471915</c:v>
                </c:pt>
                <c:pt idx="43">
                  <c:v>855.34038461538466</c:v>
                </c:pt>
                <c:pt idx="44">
                  <c:v>1021.7514022140222</c:v>
                </c:pt>
                <c:pt idx="45">
                  <c:v>891.93480565371021</c:v>
                </c:pt>
                <c:pt idx="46">
                  <c:v>847.66259385665535</c:v>
                </c:pt>
                <c:pt idx="47">
                  <c:v>935.31000000000006</c:v>
                </c:pt>
                <c:pt idx="48">
                  <c:v>984.93071684587812</c:v>
                </c:pt>
              </c:numCache>
            </c:numRef>
          </c:val>
          <c:smooth val="0"/>
          <c:extLst>
            <c:ext xmlns:c16="http://schemas.microsoft.com/office/drawing/2014/chart" uri="{C3380CC4-5D6E-409C-BE32-E72D297353CC}">
              <c16:uniqueId val="{00000000-306B-4B1F-9B4E-1B98DCC0B402}"/>
            </c:ext>
          </c:extLst>
        </c:ser>
        <c:dLbls>
          <c:showLegendKey val="0"/>
          <c:showVal val="0"/>
          <c:showCatName val="0"/>
          <c:showSerName val="0"/>
          <c:showPercent val="0"/>
          <c:showBubbleSize val="0"/>
        </c:dLbls>
        <c:smooth val="0"/>
        <c:axId val="808264600"/>
        <c:axId val="808264272"/>
        <c:extLst>
          <c:ext xmlns:c15="http://schemas.microsoft.com/office/drawing/2012/chart" uri="{02D57815-91ED-43cb-92C2-25804820EDAC}">
            <c15:filteredLineSeries>
              <c15:ser>
                <c:idx val="0"/>
                <c:order val="0"/>
                <c:spPr>
                  <a:ln w="28575" cap="rnd">
                    <a:solidFill>
                      <a:schemeClr val="accent1"/>
                    </a:solidFill>
                    <a:round/>
                  </a:ln>
                  <a:effectLst/>
                </c:spPr>
                <c:marker>
                  <c:symbol val="none"/>
                </c:marker>
                <c:cat>
                  <c:strRef>
                    <c:extLst>
                      <c:ex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uri="{02D57815-91ED-43cb-92C2-25804820EDAC}">
                        <c15:fullRef>
                          <c15:sqref>'Treasury Summaries'!$C$2:$C$51</c15:sqref>
                        </c15:fullRef>
                        <c15:formulaRef>
                          <c15:sqref>('Treasury Summaries'!$C$2:$C$4,'Treasury Summaries'!$C$6:$C$51)</c15:sqref>
                        </c15:formulaRef>
                      </c:ext>
                    </c:extLst>
                    <c:numCache>
                      <c:formatCode>0</c:formatCode>
                      <c:ptCount val="49"/>
                      <c:pt idx="0">
                        <c:v>420</c:v>
                      </c:pt>
                      <c:pt idx="1">
                        <c:v>561</c:v>
                      </c:pt>
                      <c:pt idx="2">
                        <c:v>491</c:v>
                      </c:pt>
                      <c:pt idx="3">
                        <c:v>650</c:v>
                      </c:pt>
                      <c:pt idx="4">
                        <c:v>714</c:v>
                      </c:pt>
                      <c:pt idx="5">
                        <c:v>802</c:v>
                      </c:pt>
                      <c:pt idx="6">
                        <c:v>523</c:v>
                      </c:pt>
                      <c:pt idx="7">
                        <c:v>759</c:v>
                      </c:pt>
                      <c:pt idx="8">
                        <c:v>740</c:v>
                      </c:pt>
                      <c:pt idx="9">
                        <c:v>564</c:v>
                      </c:pt>
                      <c:pt idx="10">
                        <c:v>350</c:v>
                      </c:pt>
                      <c:pt idx="11">
                        <c:v>478</c:v>
                      </c:pt>
                      <c:pt idx="12">
                        <c:v>439</c:v>
                      </c:pt>
                      <c:pt idx="13">
                        <c:v>361</c:v>
                      </c:pt>
                      <c:pt idx="14">
                        <c:v>402</c:v>
                      </c:pt>
                      <c:pt idx="15">
                        <c:v>379</c:v>
                      </c:pt>
                      <c:pt idx="16">
                        <c:v>355</c:v>
                      </c:pt>
                      <c:pt idx="17">
                        <c:v>344</c:v>
                      </c:pt>
                      <c:pt idx="18">
                        <c:v>500</c:v>
                      </c:pt>
                      <c:pt idx="19">
                        <c:v>428</c:v>
                      </c:pt>
                      <c:pt idx="20">
                        <c:v>426</c:v>
                      </c:pt>
                      <c:pt idx="21">
                        <c:v>384</c:v>
                      </c:pt>
                      <c:pt idx="22">
                        <c:v>410</c:v>
                      </c:pt>
                      <c:pt idx="23">
                        <c:v>351</c:v>
                      </c:pt>
                      <c:pt idx="24">
                        <c:v>313</c:v>
                      </c:pt>
                      <c:pt idx="25">
                        <c:v>359</c:v>
                      </c:pt>
                      <c:pt idx="26">
                        <c:v>335</c:v>
                      </c:pt>
                      <c:pt idx="27">
                        <c:v>314</c:v>
                      </c:pt>
                      <c:pt idx="28">
                        <c:v>356</c:v>
                      </c:pt>
                      <c:pt idx="29">
                        <c:v>337</c:v>
                      </c:pt>
                      <c:pt idx="30">
                        <c:v>279</c:v>
                      </c:pt>
                      <c:pt idx="31">
                        <c:v>426</c:v>
                      </c:pt>
                      <c:pt idx="32">
                        <c:v>337</c:v>
                      </c:pt>
                      <c:pt idx="33">
                        <c:v>341</c:v>
                      </c:pt>
                      <c:pt idx="34">
                        <c:v>665</c:v>
                      </c:pt>
                      <c:pt idx="35">
                        <c:v>357</c:v>
                      </c:pt>
                      <c:pt idx="36">
                        <c:v>329</c:v>
                      </c:pt>
                      <c:pt idx="37">
                        <c:v>698</c:v>
                      </c:pt>
                      <c:pt idx="38">
                        <c:v>324</c:v>
                      </c:pt>
                      <c:pt idx="39">
                        <c:v>367</c:v>
                      </c:pt>
                      <c:pt idx="40">
                        <c:v>317</c:v>
                      </c:pt>
                      <c:pt idx="41">
                        <c:v>215</c:v>
                      </c:pt>
                      <c:pt idx="42">
                        <c:v>267</c:v>
                      </c:pt>
                      <c:pt idx="43">
                        <c:v>312</c:v>
                      </c:pt>
                      <c:pt idx="44">
                        <c:v>271</c:v>
                      </c:pt>
                      <c:pt idx="45">
                        <c:v>283</c:v>
                      </c:pt>
                      <c:pt idx="46">
                        <c:v>293</c:v>
                      </c:pt>
                      <c:pt idx="47">
                        <c:v>293</c:v>
                      </c:pt>
                      <c:pt idx="48">
                        <c:v>279</c:v>
                      </c:pt>
                    </c:numCache>
                  </c:numRef>
                </c:val>
                <c:smooth val="0"/>
                <c:extLst>
                  <c:ext xmlns:c16="http://schemas.microsoft.com/office/drawing/2014/chart" uri="{C3380CC4-5D6E-409C-BE32-E72D297353CC}">
                    <c16:uniqueId val="{00000001-306B-4B1F-9B4E-1B98DCC0B402}"/>
                  </c:ext>
                </c:extLst>
              </c15:ser>
            </c15:filteredLineSeries>
            <c15:filteredLineSeries>
              <c15:ser>
                <c:idx val="1"/>
                <c:order val="1"/>
                <c:spPr>
                  <a:ln w="28575" cap="rnd">
                    <a:solidFill>
                      <a:schemeClr val="accent2"/>
                    </a:solidFill>
                    <a:round/>
                  </a:ln>
                  <a:effectLst/>
                </c:spPr>
                <c:marker>
                  <c:symbol val="none"/>
                </c:marker>
                <c:cat>
                  <c:strRef>
                    <c:extLst>
                      <c:ext xmlns:c15="http://schemas.microsoft.com/office/drawing/2012/chart" uri="{02D57815-91ED-43cb-92C2-25804820EDAC}">
                        <c15:fullRef>
                          <c15:sqref>'Treasury Summaries'!$B$2:$B$51</c15:sqref>
                        </c15:fullRef>
                        <c15:formulaRef>
                          <c15:sqref>('Treasury Summaries'!$B$2:$B$4,'Treasury Summaries'!$B$6:$B$51)</c15:sqref>
                        </c15:formulaRef>
                      </c:ext>
                    </c:extLst>
                    <c:strCache>
                      <c:ptCount val="49"/>
                      <c:pt idx="0">
                        <c:v>2003-01</c:v>
                      </c:pt>
                      <c:pt idx="1">
                        <c:v>2003-05</c:v>
                      </c:pt>
                      <c:pt idx="2">
                        <c:v>2003-09</c:v>
                      </c:pt>
                      <c:pt idx="3">
                        <c:v>2004-05</c:v>
                      </c:pt>
                      <c:pt idx="4">
                        <c:v>2004-09</c:v>
                      </c:pt>
                      <c:pt idx="5">
                        <c:v>2005-01</c:v>
                      </c:pt>
                      <c:pt idx="6">
                        <c:v>2005-05</c:v>
                      </c:pt>
                      <c:pt idx="7">
                        <c:v>2005-09</c:v>
                      </c:pt>
                      <c:pt idx="8">
                        <c:v>2006-01</c:v>
                      </c:pt>
                      <c:pt idx="9">
                        <c:v>2006-05</c:v>
                      </c:pt>
                      <c:pt idx="10">
                        <c:v>2006-09</c:v>
                      </c:pt>
                      <c:pt idx="11">
                        <c:v>2007-05</c:v>
                      </c:pt>
                      <c:pt idx="12">
                        <c:v>2007-09</c:v>
                      </c:pt>
                      <c:pt idx="13">
                        <c:v>2008-01</c:v>
                      </c:pt>
                      <c:pt idx="14">
                        <c:v>2008-05</c:v>
                      </c:pt>
                      <c:pt idx="15">
                        <c:v>2008-09</c:v>
                      </c:pt>
                      <c:pt idx="16">
                        <c:v>2009-01</c:v>
                      </c:pt>
                      <c:pt idx="17">
                        <c:v>2009-05</c:v>
                      </c:pt>
                      <c:pt idx="18">
                        <c:v>2009-09</c:v>
                      </c:pt>
                      <c:pt idx="19">
                        <c:v>2010-01</c:v>
                      </c:pt>
                      <c:pt idx="20">
                        <c:v>2010-05</c:v>
                      </c:pt>
                      <c:pt idx="21">
                        <c:v>2010-09</c:v>
                      </c:pt>
                      <c:pt idx="22">
                        <c:v>2011-01</c:v>
                      </c:pt>
                      <c:pt idx="23">
                        <c:v>2011-05</c:v>
                      </c:pt>
                      <c:pt idx="24">
                        <c:v>2011-09</c:v>
                      </c:pt>
                      <c:pt idx="25">
                        <c:v>2012-01</c:v>
                      </c:pt>
                      <c:pt idx="26">
                        <c:v>2012-05</c:v>
                      </c:pt>
                      <c:pt idx="27">
                        <c:v>2012-09</c:v>
                      </c:pt>
                      <c:pt idx="28">
                        <c:v>2013-01</c:v>
                      </c:pt>
                      <c:pt idx="29">
                        <c:v>2013-05</c:v>
                      </c:pt>
                      <c:pt idx="30">
                        <c:v>2013-09</c:v>
                      </c:pt>
                      <c:pt idx="31">
                        <c:v>2014-01</c:v>
                      </c:pt>
                      <c:pt idx="32">
                        <c:v>2014-05</c:v>
                      </c:pt>
                      <c:pt idx="33">
                        <c:v>2014-09</c:v>
                      </c:pt>
                      <c:pt idx="34">
                        <c:v>2015-01</c:v>
                      </c:pt>
                      <c:pt idx="35">
                        <c:v>2015-05</c:v>
                      </c:pt>
                      <c:pt idx="36">
                        <c:v>2015-09</c:v>
                      </c:pt>
                      <c:pt idx="37">
                        <c:v>2016-01</c:v>
                      </c:pt>
                      <c:pt idx="38">
                        <c:v>2016-05</c:v>
                      </c:pt>
                      <c:pt idx="39">
                        <c:v>2016-09</c:v>
                      </c:pt>
                      <c:pt idx="40">
                        <c:v>2017-01</c:v>
                      </c:pt>
                      <c:pt idx="41">
                        <c:v>2017-05</c:v>
                      </c:pt>
                      <c:pt idx="42">
                        <c:v>2017-09</c:v>
                      </c:pt>
                      <c:pt idx="43">
                        <c:v>2018-01</c:v>
                      </c:pt>
                      <c:pt idx="44">
                        <c:v>2018-05</c:v>
                      </c:pt>
                      <c:pt idx="45">
                        <c:v>2018-09</c:v>
                      </c:pt>
                      <c:pt idx="46">
                        <c:v>2019-01</c:v>
                      </c:pt>
                      <c:pt idx="47">
                        <c:v>2019-05</c:v>
                      </c:pt>
                      <c:pt idx="48">
                        <c:v>2019-09</c:v>
                      </c:pt>
                    </c:strCache>
                  </c:strRef>
                </c:cat>
                <c:val>
                  <c:numRef>
                    <c:extLst>
                      <c:ext xmlns:c15="http://schemas.microsoft.com/office/drawing/2012/chart" uri="{02D57815-91ED-43cb-92C2-25804820EDAC}">
                        <c15:fullRef>
                          <c15:sqref>'Treasury Summaries'!$D$2:$D$51</c15:sqref>
                        </c15:fullRef>
                        <c15:formulaRef>
                          <c15:sqref>('Treasury Summaries'!$D$2:$D$4,'Treasury Summaries'!$D$6:$D$51)</c15:sqref>
                        </c15:formulaRef>
                      </c:ext>
                    </c:extLst>
                    <c:numCache>
                      <c:formatCode>_("$"* #,##0.00_);_("$"* \(#,##0.00\);_("$"* "-"??_);_(@_)</c:formatCode>
                      <c:ptCount val="49"/>
                      <c:pt idx="0">
                        <c:v>121932.25</c:v>
                      </c:pt>
                      <c:pt idx="1">
                        <c:v>153296.74</c:v>
                      </c:pt>
                      <c:pt idx="2">
                        <c:v>255150.97</c:v>
                      </c:pt>
                      <c:pt idx="3">
                        <c:v>209546.92</c:v>
                      </c:pt>
                      <c:pt idx="4">
                        <c:v>333936.23</c:v>
                      </c:pt>
                      <c:pt idx="5">
                        <c:v>305526.2</c:v>
                      </c:pt>
                      <c:pt idx="6">
                        <c:v>361198</c:v>
                      </c:pt>
                      <c:pt idx="7">
                        <c:v>286909.42</c:v>
                      </c:pt>
                      <c:pt idx="8">
                        <c:v>428628</c:v>
                      </c:pt>
                      <c:pt idx="9">
                        <c:v>293980</c:v>
                      </c:pt>
                      <c:pt idx="10">
                        <c:v>343772.29</c:v>
                      </c:pt>
                      <c:pt idx="11">
                        <c:v>281572</c:v>
                      </c:pt>
                      <c:pt idx="12">
                        <c:v>298230</c:v>
                      </c:pt>
                      <c:pt idx="13">
                        <c:v>405692.36</c:v>
                      </c:pt>
                      <c:pt idx="14">
                        <c:v>219898</c:v>
                      </c:pt>
                      <c:pt idx="15">
                        <c:v>273353</c:v>
                      </c:pt>
                      <c:pt idx="16">
                        <c:v>236140</c:v>
                      </c:pt>
                      <c:pt idx="17">
                        <c:v>244410</c:v>
                      </c:pt>
                      <c:pt idx="18">
                        <c:v>355102</c:v>
                      </c:pt>
                      <c:pt idx="19">
                        <c:v>279912</c:v>
                      </c:pt>
                      <c:pt idx="20">
                        <c:v>412291</c:v>
                      </c:pt>
                      <c:pt idx="21">
                        <c:v>286696</c:v>
                      </c:pt>
                      <c:pt idx="22">
                        <c:v>259350</c:v>
                      </c:pt>
                      <c:pt idx="23">
                        <c:v>216749</c:v>
                      </c:pt>
                      <c:pt idx="24">
                        <c:v>263366</c:v>
                      </c:pt>
                      <c:pt idx="25">
                        <c:v>225748</c:v>
                      </c:pt>
                      <c:pt idx="26">
                        <c:v>224795.95</c:v>
                      </c:pt>
                      <c:pt idx="27">
                        <c:v>201526</c:v>
                      </c:pt>
                      <c:pt idx="28">
                        <c:v>263053</c:v>
                      </c:pt>
                      <c:pt idx="29">
                        <c:v>248231.62</c:v>
                      </c:pt>
                      <c:pt idx="30">
                        <c:v>277621</c:v>
                      </c:pt>
                      <c:pt idx="31">
                        <c:v>304970.65000000002</c:v>
                      </c:pt>
                      <c:pt idx="32">
                        <c:v>251517.86</c:v>
                      </c:pt>
                      <c:pt idx="33">
                        <c:v>335951</c:v>
                      </c:pt>
                      <c:pt idx="34">
                        <c:v>247992.96000000002</c:v>
                      </c:pt>
                      <c:pt idx="35">
                        <c:v>237678.17</c:v>
                      </c:pt>
                      <c:pt idx="36">
                        <c:v>299052.08</c:v>
                      </c:pt>
                      <c:pt idx="37">
                        <c:v>287857.06</c:v>
                      </c:pt>
                      <c:pt idx="38">
                        <c:v>254025.75</c:v>
                      </c:pt>
                      <c:pt idx="39">
                        <c:v>272324.25</c:v>
                      </c:pt>
                      <c:pt idx="40">
                        <c:v>241508</c:v>
                      </c:pt>
                      <c:pt idx="41">
                        <c:v>213433.4</c:v>
                      </c:pt>
                      <c:pt idx="42">
                        <c:v>234680.67</c:v>
                      </c:pt>
                      <c:pt idx="43">
                        <c:v>266866.2</c:v>
                      </c:pt>
                      <c:pt idx="44">
                        <c:v>276894.63</c:v>
                      </c:pt>
                      <c:pt idx="45">
                        <c:v>252417.55</c:v>
                      </c:pt>
                      <c:pt idx="46">
                        <c:v>248365.14</c:v>
                      </c:pt>
                      <c:pt idx="47">
                        <c:v>274045.83</c:v>
                      </c:pt>
                      <c:pt idx="48">
                        <c:v>274795.67</c:v>
                      </c:pt>
                    </c:numCache>
                  </c:numRef>
                </c:val>
                <c:smooth val="0"/>
                <c:extLst xmlns:c15="http://schemas.microsoft.com/office/drawing/2012/chart">
                  <c:ext xmlns:c16="http://schemas.microsoft.com/office/drawing/2014/chart" uri="{C3380CC4-5D6E-409C-BE32-E72D297353CC}">
                    <c16:uniqueId val="{00000002-306B-4B1F-9B4E-1B98DCC0B402}"/>
                  </c:ext>
                </c:extLst>
              </c15:ser>
            </c15:filteredLineSeries>
          </c:ext>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EC-20/0049r0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EC-20/0049r0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2020</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19</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Requirement for all IEEE CB Accounts to be current each quarter.</a:t>
            </a:r>
          </a:p>
          <a:p>
            <a:r>
              <a:rPr lang="en-US" dirty="0"/>
              <a:t>Reconciling the account proves compliance with being current through the reconcile period.</a:t>
            </a:r>
          </a:p>
          <a:p>
            <a:r>
              <a:rPr lang="en-US" dirty="0"/>
              <a:t>Unreconciled amounts include 2018 Audit Fees and Dec Authorize.net and </a:t>
            </a:r>
            <a:r>
              <a:rPr lang="en-US" dirty="0" err="1"/>
              <a:t>RegOnline</a:t>
            </a:r>
            <a:r>
              <a:rPr lang="en-US" dirty="0"/>
              <a:t> finance fees.</a:t>
            </a:r>
          </a:p>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Average Income per attendee: $861.93 ($700/$900/$1100) discounted reg rate  - including commissions and rebates)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Note: we budget conservatively. The</a:t>
            </a:r>
            <a:r>
              <a:rPr lang="en-US" baseline="0" dirty="0"/>
              <a:t> intent is to keep the meeting fees lower, by budgeting a net zero over all the interims over 2-3 years. </a:t>
            </a:r>
          </a:p>
          <a:p>
            <a:endParaRPr lang="en-US" baseline="0"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209009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F&amp;B Minimum is 250 persons = $68,100</a:t>
            </a:r>
          </a:p>
          <a:p>
            <a:endParaRPr lang="en-US" baseline="0" dirty="0"/>
          </a:p>
          <a:p>
            <a:endParaRPr lang="en-US" baseline="0" dirty="0"/>
          </a:p>
        </p:txBody>
      </p:sp>
      <p:sp>
        <p:nvSpPr>
          <p:cNvPr id="4" name="Header Placeholder 3"/>
          <p:cNvSpPr>
            <a:spLocks noGrp="1"/>
          </p:cNvSpPr>
          <p:nvPr>
            <p:ph type="hdr" idx="10"/>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EC-20/0049r0</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Date Placeholder 4"/>
          <p:cNvSpPr>
            <a:spLocks noGrp="1"/>
          </p:cNvSpPr>
          <p:nvPr>
            <p:ph type="dt" idx="11"/>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Footer Placeholder 5"/>
          <p:cNvSpPr>
            <a:spLocks noGrp="1"/>
          </p:cNvSpPr>
          <p:nvPr>
            <p:ph type="ftr" idx="12"/>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idx="13"/>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7A478400-C302-40FF-A836-EC3AD3B263C9}"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52652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r>
              <a:rPr lang="en-US"/>
              <a:t>doc.: IEEE 802 EC-20/0049r0</a:t>
            </a:r>
          </a:p>
        </p:txBody>
      </p:sp>
      <p:sp>
        <p:nvSpPr>
          <p:cNvPr id="5" name="Date Placeholder 4"/>
          <p:cNvSpPr>
            <a:spLocks noGrp="1"/>
          </p:cNvSpPr>
          <p:nvPr>
            <p:ph type="dt"/>
          </p:nvPr>
        </p:nvSpPr>
        <p:spPr/>
        <p:txBody>
          <a:bodyPr/>
          <a:lstStyle/>
          <a:p>
            <a:r>
              <a:rPr lang="en-US"/>
              <a:t>March 2020</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17</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EC-20/0049r0</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18</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EC-20/0049</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cc01.safelinks.protection.outlook.com/?url=http%3A%2F%2Flot.com%2F&amp;data=02%7C01%7CKuneckaAE%40state.gov%7C9fa78d20ae304921307308d7cb258b19%7C66cf50745afe48d1a691a12b2121f44b%7C0%7C0%7C637201234412835383&amp;sdata=IVXVsFWjPsFKxeDHhPiU8n%2F%2FmcDAJjP4Z3D9XaQ1FAA%3D&amp;reserve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Wireless Treasurer </a:t>
            </a:r>
            <a:r>
              <a:rPr lang="en-US"/>
              <a:t>Report March 2020 </a:t>
            </a:r>
            <a:r>
              <a:rPr lang="en-US" dirty="0"/>
              <a:t>Atlanta - Cancelled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2020-03-18</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spid="_x0000_s1026" name="Document" r:id="rId4" imgW="8248712" imgH="2657440" progId="Word.Document.8">
                  <p:embed/>
                </p:oleObj>
              </mc:Choice>
              <mc:Fallback>
                <p:oleObj name="Document" r:id="rId4" imgW="8248712" imgH="2657440" progId="Word.Document.8">
                  <p:embed/>
                  <p:pic>
                    <p:nvPicPr>
                      <p:cNvPr id="3075" name="Object 3"/>
                      <p:cNvPicPr>
                        <a:picLocks noChangeAspect="1" noChangeArrowheads="1"/>
                      </p:cNvPicPr>
                      <p:nvPr/>
                    </p:nvPicPr>
                    <p:blipFill>
                      <a:blip r:embed="rId5"/>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CA4F-7515-4DED-82E9-370A8AA300DC}"/>
              </a:ext>
            </a:extLst>
          </p:cNvPr>
          <p:cNvSpPr>
            <a:spLocks noGrp="1"/>
          </p:cNvSpPr>
          <p:nvPr>
            <p:ph type="title"/>
          </p:nvPr>
        </p:nvSpPr>
        <p:spPr/>
        <p:txBody>
          <a:bodyPr/>
          <a:lstStyle/>
          <a:p>
            <a:r>
              <a:rPr lang="en-US" dirty="0"/>
              <a:t>Contract points to be aware</a:t>
            </a:r>
          </a:p>
        </p:txBody>
      </p:sp>
      <p:sp>
        <p:nvSpPr>
          <p:cNvPr id="3" name="Content Placeholder 2">
            <a:extLst>
              <a:ext uri="{FF2B5EF4-FFF2-40B4-BE49-F238E27FC236}">
                <a16:creationId xmlns:a16="http://schemas.microsoft.com/office/drawing/2014/main" id="{71ACA0D6-6CB8-4714-BE26-38B8B8CE3F56}"/>
              </a:ext>
            </a:extLst>
          </p:cNvPr>
          <p:cNvSpPr>
            <a:spLocks noGrp="1"/>
          </p:cNvSpPr>
          <p:nvPr>
            <p:ph idx="1"/>
          </p:nvPr>
        </p:nvSpPr>
        <p:spPr/>
        <p:txBody>
          <a:bodyPr/>
          <a:lstStyle/>
          <a:p>
            <a:r>
              <a:rPr lang="en-US" sz="1200" dirty="0"/>
              <a:t>15.2 Force Majeure: If events beyond the reasonable control of the Parties, including but not limited to, acts of God, declared war in the United States, terrorist attacks in the city in which the Hotel is located, or curtailment of transportation either in the Meeting city or in the countries/states of origin of the Meeting attendees that prevents at least 30% of the attendees from arriving for the first Meeting Date, make it illegal, commercially impracticable or impossible to perform as originally contracted under this Agreement, the affected party may terminate this Agreement, without liability, upon written notice within ten (10) days following any such occurrence.  </a:t>
            </a:r>
          </a:p>
          <a:p>
            <a:r>
              <a:rPr lang="en-US" sz="1200" dirty="0"/>
              <a:t>	Any deposits made shall be refunded to the Group within 30 days after written notice of cancellation.</a:t>
            </a:r>
          </a:p>
          <a:p>
            <a:r>
              <a:rPr lang="en-US" sz="1200" dirty="0"/>
              <a:t> Article II - Cancellation</a:t>
            </a:r>
          </a:p>
          <a:p>
            <a:r>
              <a:rPr lang="en-US" sz="1200" dirty="0"/>
              <a:t>2.2         In the period between the date of effectiveness of this Agreement till 16 April 2020 the Group may cancel up to 30% of reserved rooms for each night, as shown in Section 1.1, without a cancellation fee. Cancellation in excess of 30% of the remaining rooms blocked will be subject to a cancellation fee of 100% of the Sleeping Room Rate inclusive of VAT (“Gross Cost”) of the canceled rooms (including breakfast).</a:t>
            </a:r>
          </a:p>
          <a:p>
            <a:r>
              <a:rPr lang="en-US" sz="1200" dirty="0"/>
              <a:t> </a:t>
            </a:r>
          </a:p>
          <a:p>
            <a:r>
              <a:rPr lang="en-US" sz="1200" dirty="0"/>
              <a:t>Clause for Cancellation of F&amp;B</a:t>
            </a:r>
          </a:p>
          <a:p>
            <a:r>
              <a:rPr lang="en-US" sz="1200" dirty="0"/>
              <a:t>12.4       In the period between December 4, 2019 and April 23, 2020, the Group may cancel up to 5% of reserved conference and catering services per day without a cancellation fee. Cancellation in excess of 5% of the remaining conference and catering services shall be subject to a cancellation fee of 100% of the Gross Cost of the conference and catering service incurred prior to the date of cancellation. </a:t>
            </a:r>
          </a:p>
          <a:p>
            <a:endParaRPr lang="en-US" sz="1200" dirty="0"/>
          </a:p>
        </p:txBody>
      </p:sp>
      <p:sp>
        <p:nvSpPr>
          <p:cNvPr id="4" name="Slide Number Placeholder 3">
            <a:extLst>
              <a:ext uri="{FF2B5EF4-FFF2-40B4-BE49-F238E27FC236}">
                <a16:creationId xmlns:a16="http://schemas.microsoft.com/office/drawing/2014/main" id="{4AAF20E3-8537-4252-AC1B-D8EECE69DD3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B1F14F5-66B6-40DA-A9ED-149F46151E3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1EB51-ECEF-4C87-8057-819A0154E96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96020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30EC3-F882-44D3-8382-CC83CBB07796}"/>
              </a:ext>
            </a:extLst>
          </p:cNvPr>
          <p:cNvSpPr>
            <a:spLocks noGrp="1"/>
          </p:cNvSpPr>
          <p:nvPr>
            <p:ph type="title"/>
          </p:nvPr>
        </p:nvSpPr>
        <p:spPr/>
        <p:txBody>
          <a:bodyPr/>
          <a:lstStyle/>
          <a:p>
            <a:r>
              <a:rPr lang="en-US" dirty="0"/>
              <a:t>Cancellation vs Postpone</a:t>
            </a:r>
          </a:p>
        </p:txBody>
      </p:sp>
      <p:sp>
        <p:nvSpPr>
          <p:cNvPr id="3" name="Content Placeholder 2">
            <a:extLst>
              <a:ext uri="{FF2B5EF4-FFF2-40B4-BE49-F238E27FC236}">
                <a16:creationId xmlns:a16="http://schemas.microsoft.com/office/drawing/2014/main" id="{2163BDC4-6EA2-40DA-8CCA-CB873389EC70}"/>
              </a:ext>
            </a:extLst>
          </p:cNvPr>
          <p:cNvSpPr>
            <a:spLocks noGrp="1"/>
          </p:cNvSpPr>
          <p:nvPr>
            <p:ph idx="1"/>
          </p:nvPr>
        </p:nvSpPr>
        <p:spPr/>
        <p:txBody>
          <a:bodyPr/>
          <a:lstStyle/>
          <a:p>
            <a:r>
              <a:rPr lang="en-US" dirty="0"/>
              <a:t>For the 802 EC, we were able to postpone the Atlanta Plenary and reduce significantly the penalties associated.</a:t>
            </a:r>
          </a:p>
          <a:p>
            <a:r>
              <a:rPr lang="en-US" dirty="0"/>
              <a:t>In this case, we have a higher instance of Force Majeure and so we may be able to reduce the penalties even further.</a:t>
            </a:r>
          </a:p>
          <a:p>
            <a:r>
              <a:rPr lang="en-US" dirty="0"/>
              <a:t>If we reschedule one or two dates, the hotel should be more amenable to reducing their expected penalties further.</a:t>
            </a:r>
          </a:p>
        </p:txBody>
      </p:sp>
      <p:sp>
        <p:nvSpPr>
          <p:cNvPr id="4" name="Slide Number Placeholder 3">
            <a:extLst>
              <a:ext uri="{FF2B5EF4-FFF2-40B4-BE49-F238E27FC236}">
                <a16:creationId xmlns:a16="http://schemas.microsoft.com/office/drawing/2014/main" id="{9914AD08-FFC8-497A-B4C4-42E9B37A02F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91D96F2-D8C7-4002-BAE1-392D661B675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514D34B-E6B3-4048-86CE-8BFB63F535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09424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F23ED-A3C1-48D0-84A2-BD8969303A64}"/>
              </a:ext>
            </a:extLst>
          </p:cNvPr>
          <p:cNvSpPr>
            <a:spLocks noGrp="1"/>
          </p:cNvSpPr>
          <p:nvPr>
            <p:ph type="title"/>
          </p:nvPr>
        </p:nvSpPr>
        <p:spPr/>
        <p:txBody>
          <a:bodyPr/>
          <a:lstStyle/>
          <a:p>
            <a:r>
              <a:rPr lang="en-US" dirty="0"/>
              <a:t>Actions that may have been missed</a:t>
            </a:r>
          </a:p>
        </p:txBody>
      </p:sp>
      <p:sp>
        <p:nvSpPr>
          <p:cNvPr id="3" name="Content Placeholder 2">
            <a:extLst>
              <a:ext uri="{FF2B5EF4-FFF2-40B4-BE49-F238E27FC236}">
                <a16:creationId xmlns:a16="http://schemas.microsoft.com/office/drawing/2014/main" id="{D31B1BE0-C3A2-437D-887C-B7C1440BE86E}"/>
              </a:ext>
            </a:extLst>
          </p:cNvPr>
          <p:cNvSpPr>
            <a:spLocks noGrp="1"/>
          </p:cNvSpPr>
          <p:nvPr>
            <p:ph idx="1"/>
          </p:nvPr>
        </p:nvSpPr>
        <p:spPr/>
        <p:txBody>
          <a:bodyPr/>
          <a:lstStyle/>
          <a:p>
            <a:r>
              <a:rPr lang="en-US" dirty="0"/>
              <a:t>Contract required the hotel to contact the group:</a:t>
            </a:r>
          </a:p>
          <a:p>
            <a:pPr lvl="1"/>
            <a:r>
              <a:rPr lang="en-US" sz="1800" dirty="0"/>
              <a:t>11 September 2019 during the September 2019 802 Wireless Interim Meeting</a:t>
            </a:r>
          </a:p>
          <a:p>
            <a:pPr lvl="1"/>
            <a:r>
              <a:rPr lang="en-US" sz="1800" dirty="0"/>
              <a:t>11 December 2019 thirty days after November 2019 802 Plenary Meeting</a:t>
            </a:r>
          </a:p>
          <a:p>
            <a:pPr lvl="1"/>
            <a:r>
              <a:rPr lang="en-US" sz="1800" dirty="0"/>
              <a:t>12 February 2020 three months prior to the Meeting</a:t>
            </a:r>
          </a:p>
          <a:p>
            <a:endParaRPr lang="en-US" dirty="0"/>
          </a:p>
          <a:p>
            <a:r>
              <a:rPr lang="en-US" dirty="0"/>
              <a:t>Contract required the hotel to contact the group to review of F&amp;B :</a:t>
            </a:r>
          </a:p>
          <a:p>
            <a:pPr lvl="1"/>
            <a:r>
              <a:rPr lang="en-US" sz="1600" dirty="0"/>
              <a:t>11 September, 2019		during the September 2019 Wireless Interim Meeting</a:t>
            </a:r>
          </a:p>
          <a:p>
            <a:pPr lvl="1"/>
            <a:r>
              <a:rPr lang="en-US" sz="1600" dirty="0"/>
              <a:t>11 December, 2019		30 days after November 2019 802 Plenary Meeting</a:t>
            </a:r>
          </a:p>
          <a:p>
            <a:pPr lvl="1"/>
            <a:r>
              <a:rPr lang="en-US" sz="1600" dirty="0"/>
              <a:t>12 February, 2020		3 months prior to Meeting</a:t>
            </a:r>
          </a:p>
          <a:p>
            <a:endParaRPr lang="en-US" dirty="0"/>
          </a:p>
        </p:txBody>
      </p:sp>
      <p:sp>
        <p:nvSpPr>
          <p:cNvPr id="4" name="Slide Number Placeholder 3">
            <a:extLst>
              <a:ext uri="{FF2B5EF4-FFF2-40B4-BE49-F238E27FC236}">
                <a16:creationId xmlns:a16="http://schemas.microsoft.com/office/drawing/2014/main" id="{B1416DB0-365D-46BB-A3AB-44847F0D263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FC11CC5-1DAF-48AC-8026-FCD3B6A78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91056A9-04C3-4069-A52F-6F9493C6354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45935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792BA-B91C-4A24-9335-E2EA45A4C10E}"/>
              </a:ext>
            </a:extLst>
          </p:cNvPr>
          <p:cNvSpPr>
            <a:spLocks noGrp="1"/>
          </p:cNvSpPr>
          <p:nvPr>
            <p:ph type="title"/>
          </p:nvPr>
        </p:nvSpPr>
        <p:spPr/>
        <p:txBody>
          <a:bodyPr/>
          <a:lstStyle/>
          <a:p>
            <a:r>
              <a:rPr lang="en-US" dirty="0"/>
              <a:t>EERT Response</a:t>
            </a:r>
          </a:p>
        </p:txBody>
      </p:sp>
      <p:sp>
        <p:nvSpPr>
          <p:cNvPr id="3" name="Content Placeholder 2">
            <a:extLst>
              <a:ext uri="{FF2B5EF4-FFF2-40B4-BE49-F238E27FC236}">
                <a16:creationId xmlns:a16="http://schemas.microsoft.com/office/drawing/2014/main" id="{12217127-01B9-451E-85EB-FD7DDF549DC5}"/>
              </a:ext>
            </a:extLst>
          </p:cNvPr>
          <p:cNvSpPr>
            <a:spLocks noGrp="1"/>
          </p:cNvSpPr>
          <p:nvPr>
            <p:ph idx="1"/>
          </p:nvPr>
        </p:nvSpPr>
        <p:spPr>
          <a:xfrm>
            <a:off x="609600" y="1981200"/>
            <a:ext cx="8001000" cy="4419600"/>
          </a:xfrm>
        </p:spPr>
        <p:txBody>
          <a:bodyPr/>
          <a:lstStyle/>
          <a:p>
            <a:r>
              <a:rPr lang="en-US" sz="1800" dirty="0"/>
              <a:t>Hiromi Hirayama, Commercial Attorney:</a:t>
            </a:r>
          </a:p>
          <a:p>
            <a:pPr lvl="1"/>
            <a:r>
              <a:rPr lang="en-US" sz="1800" dirty="0"/>
              <a:t>1. Termination: Based on the current situations, IEEE has reasonable grounds to invoke force majeure.  </a:t>
            </a:r>
          </a:p>
          <a:p>
            <a:pPr lvl="1"/>
            <a:r>
              <a:rPr lang="en-US" sz="1800" dirty="0"/>
              <a:t>2. Room Reduction: IEEE may reduce the room block up to 30% until April 16 2020.  Please note that Section 1.4 provides that "in no case shall the minimum Room Block commitment as stipulated in this Agreement be reduced or increased except in writing signed by the Group and the Hotel" and may require the Hotel's consent.</a:t>
            </a:r>
          </a:p>
          <a:p>
            <a:pPr lvl="1"/>
            <a:r>
              <a:rPr lang="en-US" sz="1800" dirty="0"/>
              <a:t>3. F&amp;B Reduction:  IEEE may reduce F&amp;B up to 5% until April 23 2020.</a:t>
            </a:r>
          </a:p>
          <a:p>
            <a:r>
              <a:rPr lang="en-US" sz="1800" dirty="0"/>
              <a:t>Marci </a:t>
            </a:r>
            <a:r>
              <a:rPr lang="en-US" sz="1800" dirty="0" err="1"/>
              <a:t>Semel</a:t>
            </a:r>
            <a:r>
              <a:rPr lang="en-US" sz="1800" dirty="0"/>
              <a:t> (MCE):</a:t>
            </a:r>
          </a:p>
          <a:p>
            <a:pPr lvl="1"/>
            <a:r>
              <a:rPr lang="en-US" sz="1400" dirty="0"/>
              <a:t>Should you decided to use FM and still postpone or rebook a meeting, then it would be a</a:t>
            </a:r>
          </a:p>
          <a:p>
            <a:pPr lvl="1"/>
            <a:r>
              <a:rPr lang="en-US" sz="1400" dirty="0"/>
              <a:t>negotiation with the hotel.  The best option is Wave cancellation fees, move any deposits to new dates and book anther year with the same rates, terms, and obligations. </a:t>
            </a:r>
          </a:p>
          <a:p>
            <a:pPr lvl="1"/>
            <a:r>
              <a:rPr lang="en-US" sz="1400" dirty="0"/>
              <a:t>Let me know if you have any questions</a:t>
            </a:r>
          </a:p>
          <a:p>
            <a:br>
              <a:rPr lang="en-US" sz="1800" dirty="0"/>
            </a:br>
            <a:endParaRPr lang="en-US" sz="1800" dirty="0"/>
          </a:p>
          <a:p>
            <a:endParaRPr lang="en-US" sz="1800" dirty="0"/>
          </a:p>
        </p:txBody>
      </p:sp>
      <p:sp>
        <p:nvSpPr>
          <p:cNvPr id="4" name="Slide Number Placeholder 3">
            <a:extLst>
              <a:ext uri="{FF2B5EF4-FFF2-40B4-BE49-F238E27FC236}">
                <a16:creationId xmlns:a16="http://schemas.microsoft.com/office/drawing/2014/main" id="{7AB38030-DB0D-467B-8ACF-6798FA74512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DF369B4-C973-4F28-B263-469959569A5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C5F1AF0-EAA7-40B8-B1BD-C42C6FF6217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27118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67543-DBED-45B5-904B-6129A8DE045C}"/>
              </a:ext>
            </a:extLst>
          </p:cNvPr>
          <p:cNvSpPr>
            <a:spLocks noGrp="1"/>
          </p:cNvSpPr>
          <p:nvPr>
            <p:ph type="title"/>
          </p:nvPr>
        </p:nvSpPr>
        <p:spPr>
          <a:xfrm>
            <a:off x="685800" y="685801"/>
            <a:ext cx="7770813" cy="457200"/>
          </a:xfrm>
        </p:spPr>
        <p:txBody>
          <a:bodyPr/>
          <a:lstStyle/>
          <a:p>
            <a:r>
              <a:rPr lang="en-US" sz="2800" dirty="0"/>
              <a:t>Motions to Cancel/Postpone 2020 May Interim</a:t>
            </a:r>
          </a:p>
        </p:txBody>
      </p:sp>
      <p:sp>
        <p:nvSpPr>
          <p:cNvPr id="3" name="Content Placeholder 2">
            <a:extLst>
              <a:ext uri="{FF2B5EF4-FFF2-40B4-BE49-F238E27FC236}">
                <a16:creationId xmlns:a16="http://schemas.microsoft.com/office/drawing/2014/main" id="{98A6A6A3-B938-4363-98DB-580CF74F98EF}"/>
              </a:ext>
            </a:extLst>
          </p:cNvPr>
          <p:cNvSpPr>
            <a:spLocks noGrp="1"/>
          </p:cNvSpPr>
          <p:nvPr>
            <p:ph idx="1"/>
          </p:nvPr>
        </p:nvSpPr>
        <p:spPr>
          <a:xfrm>
            <a:off x="723899" y="1250952"/>
            <a:ext cx="7770813" cy="5073648"/>
          </a:xfrm>
        </p:spPr>
        <p:txBody>
          <a:bodyPr/>
          <a:lstStyle/>
          <a:p>
            <a:r>
              <a:rPr lang="en-US" dirty="0"/>
              <a:t>1. Move to Cancel the 2020 May IEEE 802 Wireless Interim in Warsaw, Poland.</a:t>
            </a:r>
          </a:p>
          <a:p>
            <a:r>
              <a:rPr lang="en-US" dirty="0"/>
              <a:t>Moved: Jon Rosdahl   2</a:t>
            </a:r>
            <a:r>
              <a:rPr lang="en-US" baseline="30000" dirty="0"/>
              <a:t>nd</a:t>
            </a:r>
            <a:r>
              <a:rPr lang="en-US" dirty="0"/>
              <a:t>: Rick Alfvin</a:t>
            </a:r>
          </a:p>
          <a:p>
            <a:endParaRPr lang="en-US" dirty="0"/>
          </a:p>
          <a:p>
            <a:r>
              <a:rPr lang="en-US" dirty="0"/>
              <a:t>2. Move to Direct Bob </a:t>
            </a:r>
            <a:r>
              <a:rPr lang="en-US" dirty="0" err="1"/>
              <a:t>Heile</a:t>
            </a:r>
            <a:r>
              <a:rPr lang="en-US" dirty="0"/>
              <a:t>, IEEE 802 Wireless Chair, to negotiate with the Marriott Warsaw to minimize our potential fees for canceling/postponing the 2020 May 802 Wireless Meeting in Warsaw.</a:t>
            </a:r>
            <a:br>
              <a:rPr lang="en-US" dirty="0"/>
            </a:br>
            <a:r>
              <a:rPr lang="en-US" dirty="0"/>
              <a:t>The potential Date is May 2022 with basically the same Terms and Condition.</a:t>
            </a:r>
          </a:p>
          <a:p>
            <a:r>
              <a:rPr lang="en-US" dirty="0"/>
              <a:t>Moved: Jon Rosdahl</a:t>
            </a:r>
          </a:p>
          <a:p>
            <a:r>
              <a:rPr lang="en-US" dirty="0"/>
              <a:t>2</a:t>
            </a:r>
            <a:r>
              <a:rPr lang="en-US" baseline="30000" dirty="0"/>
              <a:t>nd</a:t>
            </a:r>
            <a:r>
              <a:rPr lang="en-US" dirty="0"/>
              <a:t>: Rick Alfvin</a:t>
            </a:r>
          </a:p>
          <a:p>
            <a:endParaRPr lang="en-US" dirty="0"/>
          </a:p>
        </p:txBody>
      </p:sp>
      <p:sp>
        <p:nvSpPr>
          <p:cNvPr id="4" name="Slide Number Placeholder 3">
            <a:extLst>
              <a:ext uri="{FF2B5EF4-FFF2-40B4-BE49-F238E27FC236}">
                <a16:creationId xmlns:a16="http://schemas.microsoft.com/office/drawing/2014/main" id="{ECB299AD-3AB5-4568-887C-3476FFA42CE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935309F-38A7-4BCB-98AB-F2050C6AF051}"/>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1218ED58-846E-4055-BC86-E6BD7118003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7120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March 2020</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graphicFrame>
        <p:nvGraphicFramePr>
          <p:cNvPr id="5" name="Table 4">
            <a:extLst>
              <a:ext uri="{FF2B5EF4-FFF2-40B4-BE49-F238E27FC236}">
                <a16:creationId xmlns:a16="http://schemas.microsoft.com/office/drawing/2014/main" id="{85FA1EF1-5661-4C43-844E-5776079B3947}"/>
              </a:ext>
            </a:extLst>
          </p:cNvPr>
          <p:cNvGraphicFramePr>
            <a:graphicFrameLocks noGrp="1"/>
          </p:cNvGraphicFramePr>
          <p:nvPr>
            <p:extLst>
              <p:ext uri="{D42A27DB-BD31-4B8C-83A1-F6EECF244321}">
                <p14:modId xmlns:p14="http://schemas.microsoft.com/office/powerpoint/2010/main" val="1017950964"/>
              </p:ext>
            </p:extLst>
          </p:nvPr>
        </p:nvGraphicFramePr>
        <p:xfrm>
          <a:off x="1143000" y="762000"/>
          <a:ext cx="7162800" cy="5640714"/>
        </p:xfrm>
        <a:graphic>
          <a:graphicData uri="http://schemas.openxmlformats.org/drawingml/2006/table">
            <a:tbl>
              <a:tblPr/>
              <a:tblGrid>
                <a:gridCol w="3248462">
                  <a:extLst>
                    <a:ext uri="{9D8B030D-6E8A-4147-A177-3AD203B41FA5}">
                      <a16:colId xmlns:a16="http://schemas.microsoft.com/office/drawing/2014/main" val="844722351"/>
                    </a:ext>
                  </a:extLst>
                </a:gridCol>
                <a:gridCol w="1194837">
                  <a:extLst>
                    <a:ext uri="{9D8B030D-6E8A-4147-A177-3AD203B41FA5}">
                      <a16:colId xmlns:a16="http://schemas.microsoft.com/office/drawing/2014/main" val="2544328002"/>
                    </a:ext>
                  </a:extLst>
                </a:gridCol>
                <a:gridCol w="1393977">
                  <a:extLst>
                    <a:ext uri="{9D8B030D-6E8A-4147-A177-3AD203B41FA5}">
                      <a16:colId xmlns:a16="http://schemas.microsoft.com/office/drawing/2014/main" val="3476242390"/>
                    </a:ext>
                  </a:extLst>
                </a:gridCol>
                <a:gridCol w="1325524">
                  <a:extLst>
                    <a:ext uri="{9D8B030D-6E8A-4147-A177-3AD203B41FA5}">
                      <a16:colId xmlns:a16="http://schemas.microsoft.com/office/drawing/2014/main" val="1683664628"/>
                    </a:ext>
                  </a:extLst>
                </a:gridCol>
              </a:tblGrid>
              <a:tr h="256835">
                <a:tc gridSpan="4">
                  <a:txBody>
                    <a:bodyPr/>
                    <a:lstStyle/>
                    <a:p>
                      <a:pPr algn="ctr" fontAlgn="b"/>
                      <a:r>
                        <a:rPr lang="en-US" sz="1600" b="1" i="0" u="none" strike="noStrike" dirty="0">
                          <a:effectLst/>
                          <a:latin typeface="Arial" panose="020B0604020202020204" pitchFamily="34" charset="0"/>
                        </a:rPr>
                        <a:t>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8078986"/>
                  </a:ext>
                </a:extLst>
              </a:tr>
              <a:tr h="256835">
                <a:tc gridSpan="4">
                  <a:txBody>
                    <a:bodyPr/>
                    <a:lstStyle/>
                    <a:p>
                      <a:pPr algn="ctr" fontAlgn="b"/>
                      <a:r>
                        <a:rPr lang="en-US" sz="1600" b="1" i="0" u="none" strike="noStrike" dirty="0">
                          <a:effectLst/>
                          <a:latin typeface="Arial" panose="020B0604020202020204" pitchFamily="34" charset="0"/>
                        </a:rPr>
                        <a:t>as of March 16, 2020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2133091"/>
                  </a:ext>
                </a:extLst>
              </a:tr>
              <a:tr h="504014">
                <a:tc>
                  <a:txBody>
                    <a:bodyPr/>
                    <a:lstStyle/>
                    <a:p>
                      <a:pPr algn="l" fontAlgn="b"/>
                      <a:r>
                        <a:rPr lang="en-US" sz="16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2020 -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2020-01 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452454962"/>
                  </a:ext>
                </a:extLst>
              </a:tr>
              <a:tr h="256835">
                <a:tc>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839242869"/>
                  </a:ext>
                </a:extLst>
              </a:tr>
              <a:tr h="256835">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182935701"/>
                  </a:ext>
                </a:extLst>
              </a:tr>
              <a:tr h="256835">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849573868"/>
                  </a:ext>
                </a:extLst>
              </a:tr>
              <a:tr h="256835">
                <a:tc>
                  <a:txBody>
                    <a:bodyPr/>
                    <a:lstStyle/>
                    <a:p>
                      <a:pPr algn="l" fontAlgn="b"/>
                      <a:r>
                        <a:rPr lang="en-US" sz="16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$277,250.00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$277,250.00 </a:t>
                      </a:r>
                    </a:p>
                  </a:txBody>
                  <a:tcPr marL="9525" marR="9525" marT="9525" marB="0" anchor="ctr">
                    <a:lnL>
                      <a:noFill/>
                    </a:lnL>
                    <a:lnR>
                      <a:noFill/>
                    </a:lnR>
                    <a:lnT>
                      <a:noFill/>
                    </a:lnT>
                    <a:lnB>
                      <a:noFill/>
                    </a:lnB>
                  </a:tcPr>
                </a:tc>
                <a:extLst>
                  <a:ext uri="{0D108BD9-81ED-4DB2-BD59-A6C34878D82A}">
                    <a16:rowId xmlns:a16="http://schemas.microsoft.com/office/drawing/2014/main" val="385683060"/>
                  </a:ext>
                </a:extLst>
              </a:tr>
              <a:tr h="256835">
                <a:tc>
                  <a:txBody>
                    <a:bodyPr/>
                    <a:lstStyle/>
                    <a:p>
                      <a:pPr algn="l" fontAlgn="b"/>
                      <a:r>
                        <a:rPr lang="en-US" sz="16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$33,123.40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$33,123.40 </a:t>
                      </a:r>
                    </a:p>
                  </a:txBody>
                  <a:tcPr marL="9525" marR="9525" marT="9525" marB="0" anchor="ctr">
                    <a:lnL>
                      <a:noFill/>
                    </a:lnL>
                    <a:lnR>
                      <a:noFill/>
                    </a:lnR>
                    <a:lnT>
                      <a:noFill/>
                    </a:lnT>
                    <a:lnB>
                      <a:noFill/>
                    </a:lnB>
                  </a:tcPr>
                </a:tc>
                <a:extLst>
                  <a:ext uri="{0D108BD9-81ED-4DB2-BD59-A6C34878D82A}">
                    <a16:rowId xmlns:a16="http://schemas.microsoft.com/office/drawing/2014/main" val="391158623"/>
                  </a:ext>
                </a:extLst>
              </a:tr>
              <a:tr h="256835">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$1,910.46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$1,910.46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22289691"/>
                  </a:ext>
                </a:extLst>
              </a:tr>
              <a:tr h="256835">
                <a:tc>
                  <a:txBody>
                    <a:bodyPr/>
                    <a:lstStyle/>
                    <a:p>
                      <a:pPr algn="l" fontAlgn="b"/>
                      <a:r>
                        <a:rPr lang="en-US" sz="16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$1,910.46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$310,373.40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$312,283.86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43815549"/>
                  </a:ext>
                </a:extLst>
              </a:tr>
              <a:tr h="256835">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822477248"/>
                  </a:ext>
                </a:extLst>
              </a:tr>
              <a:tr h="256835">
                <a:tc>
                  <a:txBody>
                    <a:bodyPr/>
                    <a:lstStyle/>
                    <a:p>
                      <a:pPr algn="l" fontAlgn="b"/>
                      <a:r>
                        <a:rPr lang="en-US" sz="16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$29,524.67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$29,524.67 </a:t>
                      </a:r>
                    </a:p>
                  </a:txBody>
                  <a:tcPr marL="9525" marR="9525" marT="9525" marB="0" anchor="ctr">
                    <a:lnL>
                      <a:noFill/>
                    </a:lnL>
                    <a:lnR>
                      <a:noFill/>
                    </a:lnR>
                    <a:lnT>
                      <a:noFill/>
                    </a:lnT>
                    <a:lnB>
                      <a:noFill/>
                    </a:lnB>
                  </a:tcPr>
                </a:tc>
                <a:extLst>
                  <a:ext uri="{0D108BD9-81ED-4DB2-BD59-A6C34878D82A}">
                    <a16:rowId xmlns:a16="http://schemas.microsoft.com/office/drawing/2014/main" val="3386151203"/>
                  </a:ext>
                </a:extLst>
              </a:tr>
              <a:tr h="256835">
                <a:tc>
                  <a:txBody>
                    <a:bodyPr/>
                    <a:lstStyle/>
                    <a:p>
                      <a:pPr algn="l" fontAlgn="b"/>
                      <a:r>
                        <a:rPr lang="en-US" sz="16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$12,601.63 </a:t>
                      </a:r>
                    </a:p>
                  </a:txBody>
                  <a:tcPr marL="9525" marR="9525" marT="9525"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$12,601.63 </a:t>
                      </a:r>
                    </a:p>
                  </a:txBody>
                  <a:tcPr marL="9525" marR="9525" marT="9525" marB="0" anchor="ctr">
                    <a:lnL>
                      <a:noFill/>
                    </a:lnL>
                    <a:lnR>
                      <a:noFill/>
                    </a:lnR>
                    <a:lnT>
                      <a:noFill/>
                    </a:lnT>
                    <a:lnB>
                      <a:noFill/>
                    </a:lnB>
                  </a:tcPr>
                </a:tc>
                <a:extLst>
                  <a:ext uri="{0D108BD9-81ED-4DB2-BD59-A6C34878D82A}">
                    <a16:rowId xmlns:a16="http://schemas.microsoft.com/office/drawing/2014/main" val="2825515424"/>
                  </a:ext>
                </a:extLst>
              </a:tr>
              <a:tr h="25683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$52,702.30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$52,702.30 </a:t>
                      </a:r>
                    </a:p>
                  </a:txBody>
                  <a:tcPr marL="9525" marR="9525" marT="9525" marB="0" anchor="ctr">
                    <a:lnL>
                      <a:noFill/>
                    </a:lnL>
                    <a:lnR>
                      <a:noFill/>
                    </a:lnR>
                    <a:lnT>
                      <a:noFill/>
                    </a:lnT>
                    <a:lnB>
                      <a:noFill/>
                    </a:lnB>
                  </a:tcPr>
                </a:tc>
                <a:extLst>
                  <a:ext uri="{0D108BD9-81ED-4DB2-BD59-A6C34878D82A}">
                    <a16:rowId xmlns:a16="http://schemas.microsoft.com/office/drawing/2014/main" val="3924771592"/>
                  </a:ext>
                </a:extLst>
              </a:tr>
              <a:tr h="256835">
                <a:tc>
                  <a:txBody>
                    <a:bodyPr/>
                    <a:lstStyle/>
                    <a:p>
                      <a:pPr algn="l" fontAlgn="b"/>
                      <a:r>
                        <a:rPr lang="en-US" sz="16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$145,643.01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$145,643.01 </a:t>
                      </a:r>
                    </a:p>
                  </a:txBody>
                  <a:tcPr marL="9525" marR="9525" marT="9525" marB="0" anchor="ctr">
                    <a:lnL>
                      <a:noFill/>
                    </a:lnL>
                    <a:lnR>
                      <a:noFill/>
                    </a:lnR>
                    <a:lnT>
                      <a:noFill/>
                    </a:lnT>
                    <a:lnB>
                      <a:noFill/>
                    </a:lnB>
                  </a:tcPr>
                </a:tc>
                <a:extLst>
                  <a:ext uri="{0D108BD9-81ED-4DB2-BD59-A6C34878D82A}">
                    <a16:rowId xmlns:a16="http://schemas.microsoft.com/office/drawing/2014/main" val="499522292"/>
                  </a:ext>
                </a:extLst>
              </a:tr>
              <a:tr h="256835">
                <a:tc>
                  <a:txBody>
                    <a:bodyPr/>
                    <a:lstStyle/>
                    <a:p>
                      <a:pPr algn="l" fontAlgn="b"/>
                      <a:r>
                        <a:rPr lang="en-US" sz="16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$40,444.57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$40,444.57 </a:t>
                      </a:r>
                    </a:p>
                  </a:txBody>
                  <a:tcPr marL="9525" marR="9525" marT="9525" marB="0" anchor="ctr">
                    <a:lnL>
                      <a:noFill/>
                    </a:lnL>
                    <a:lnR>
                      <a:noFill/>
                    </a:lnR>
                    <a:lnT>
                      <a:noFill/>
                    </a:lnT>
                    <a:lnB>
                      <a:noFill/>
                    </a:lnB>
                  </a:tcPr>
                </a:tc>
                <a:extLst>
                  <a:ext uri="{0D108BD9-81ED-4DB2-BD59-A6C34878D82A}">
                    <a16:rowId xmlns:a16="http://schemas.microsoft.com/office/drawing/2014/main" val="2010752290"/>
                  </a:ext>
                </a:extLst>
              </a:tr>
              <a:tr h="256835">
                <a:tc>
                  <a:txBody>
                    <a:bodyPr/>
                    <a:lstStyle/>
                    <a:p>
                      <a:pPr algn="l" fontAlgn="b"/>
                      <a:r>
                        <a:rPr lang="en-US" sz="16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$24,201.67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$24,201.67 </a:t>
                      </a:r>
                    </a:p>
                  </a:txBody>
                  <a:tcPr marL="9525" marR="9525" marT="9525" marB="0" anchor="ctr">
                    <a:lnL>
                      <a:noFill/>
                    </a:lnL>
                    <a:lnR>
                      <a:noFill/>
                    </a:lnR>
                    <a:lnT>
                      <a:noFill/>
                    </a:lnT>
                    <a:lnB>
                      <a:noFill/>
                    </a:lnB>
                  </a:tcPr>
                </a:tc>
                <a:extLst>
                  <a:ext uri="{0D108BD9-81ED-4DB2-BD59-A6C34878D82A}">
                    <a16:rowId xmlns:a16="http://schemas.microsoft.com/office/drawing/2014/main" val="1043493236"/>
                  </a:ext>
                </a:extLst>
              </a:tr>
              <a:tr h="256835">
                <a:tc>
                  <a:txBody>
                    <a:bodyPr/>
                    <a:lstStyle/>
                    <a:p>
                      <a:pPr algn="l" fontAlgn="b"/>
                      <a:r>
                        <a:rPr lang="en-US" sz="16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$1,867.30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$1,867.30 </a:t>
                      </a:r>
                    </a:p>
                  </a:txBody>
                  <a:tcPr marL="9525" marR="9525" marT="9525" marB="0" anchor="ctr">
                    <a:lnL>
                      <a:noFill/>
                    </a:lnL>
                    <a:lnR>
                      <a:noFill/>
                    </a:lnR>
                    <a:lnT>
                      <a:noFill/>
                    </a:lnT>
                    <a:lnB>
                      <a:noFill/>
                    </a:lnB>
                  </a:tcPr>
                </a:tc>
                <a:extLst>
                  <a:ext uri="{0D108BD9-81ED-4DB2-BD59-A6C34878D82A}">
                    <a16:rowId xmlns:a16="http://schemas.microsoft.com/office/drawing/2014/main" val="375754470"/>
                  </a:ext>
                </a:extLst>
              </a:tr>
              <a:tr h="256835">
                <a:tc>
                  <a:txBody>
                    <a:bodyPr/>
                    <a:lstStyle/>
                    <a:p>
                      <a:pPr algn="l" fontAlgn="b"/>
                      <a:r>
                        <a:rPr lang="en-US" sz="16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$16.50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$5,562.28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$5,578.78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636792627"/>
                  </a:ext>
                </a:extLst>
              </a:tr>
              <a:tr h="256835">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$16.50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$312,547.43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$312,563.93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58502019"/>
                  </a:ext>
                </a:extLst>
              </a:tr>
              <a:tr h="256835">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$1,893.96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($2,174.03)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($280.07)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84980911"/>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17</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18</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19</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March 2020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Presented to the 802 Wireless Chairs Committee Meeting March 18, 2020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20</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March 2020</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5" name="Chart 4">
            <a:extLst>
              <a:ext uri="{FF2B5EF4-FFF2-40B4-BE49-F238E27FC236}">
                <a16:creationId xmlns:a16="http://schemas.microsoft.com/office/drawing/2014/main" id="{BFFB4299-D4CD-4521-A34F-8E5224462F1A}"/>
              </a:ext>
            </a:extLst>
          </p:cNvPr>
          <p:cNvGraphicFramePr>
            <a:graphicFrameLocks/>
          </p:cNvGraphicFramePr>
          <p:nvPr/>
        </p:nvGraphicFramePr>
        <p:xfrm>
          <a:off x="696912" y="838200"/>
          <a:ext cx="7845426"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5" name="Chart 4">
            <a:extLst>
              <a:ext uri="{FF2B5EF4-FFF2-40B4-BE49-F238E27FC236}">
                <a16:creationId xmlns:a16="http://schemas.microsoft.com/office/drawing/2014/main" id="{E32FF415-EB81-4A9D-99BF-9D803EC39889}"/>
              </a:ext>
            </a:extLst>
          </p:cNvPr>
          <p:cNvGraphicFramePr>
            <a:graphicFrameLocks/>
          </p:cNvGraphicFramePr>
          <p:nvPr/>
        </p:nvGraphicFramePr>
        <p:xfrm>
          <a:off x="696912" y="838200"/>
          <a:ext cx="7845426"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5" name="Chart 4">
            <a:extLst>
              <a:ext uri="{FF2B5EF4-FFF2-40B4-BE49-F238E27FC236}">
                <a16:creationId xmlns:a16="http://schemas.microsoft.com/office/drawing/2014/main" id="{38A80F92-3AD5-40FA-B50C-B9A14F769A78}"/>
              </a:ext>
            </a:extLst>
          </p:cNvPr>
          <p:cNvGraphicFramePr>
            <a:graphicFrameLocks/>
          </p:cNvGraphicFramePr>
          <p:nvPr/>
        </p:nvGraphicFramePr>
        <p:xfrm>
          <a:off x="696912" y="914400"/>
          <a:ext cx="7845426"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35610CAA-2BE6-4BD9-B4A2-96DDFAA557F5}"/>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3" name="Table 2">
            <a:extLst>
              <a:ext uri="{FF2B5EF4-FFF2-40B4-BE49-F238E27FC236}">
                <a16:creationId xmlns:a16="http://schemas.microsoft.com/office/drawing/2014/main" id="{3977B910-878E-4EB5-9598-17BD766A0B39}"/>
              </a:ext>
            </a:extLst>
          </p:cNvPr>
          <p:cNvGraphicFramePr>
            <a:graphicFrameLocks noGrp="1"/>
          </p:cNvGraphicFramePr>
          <p:nvPr>
            <p:extLst>
              <p:ext uri="{D42A27DB-BD31-4B8C-83A1-F6EECF244321}">
                <p14:modId xmlns:p14="http://schemas.microsoft.com/office/powerpoint/2010/main" val="1262365346"/>
              </p:ext>
            </p:extLst>
          </p:nvPr>
        </p:nvGraphicFramePr>
        <p:xfrm>
          <a:off x="1219200" y="608015"/>
          <a:ext cx="6705600" cy="5641970"/>
        </p:xfrm>
        <a:graphic>
          <a:graphicData uri="http://schemas.openxmlformats.org/drawingml/2006/table">
            <a:tbl>
              <a:tblPr/>
              <a:tblGrid>
                <a:gridCol w="4740901">
                  <a:extLst>
                    <a:ext uri="{9D8B030D-6E8A-4147-A177-3AD203B41FA5}">
                      <a16:colId xmlns:a16="http://schemas.microsoft.com/office/drawing/2014/main" val="1870456788"/>
                    </a:ext>
                  </a:extLst>
                </a:gridCol>
                <a:gridCol w="1964699">
                  <a:extLst>
                    <a:ext uri="{9D8B030D-6E8A-4147-A177-3AD203B41FA5}">
                      <a16:colId xmlns:a16="http://schemas.microsoft.com/office/drawing/2014/main" val="1103247125"/>
                    </a:ext>
                  </a:extLst>
                </a:gridCol>
              </a:tblGrid>
              <a:tr h="455671">
                <a:tc gridSpan="2">
                  <a:txBody>
                    <a:bodyPr/>
                    <a:lstStyle/>
                    <a:p>
                      <a:pPr algn="ctr" fontAlgn="b"/>
                      <a:r>
                        <a:rPr lang="en-US" sz="1800" b="1" i="0" u="none" strike="noStrike">
                          <a:effectLst/>
                          <a:latin typeface="Arial" panose="020B0604020202020204" pitchFamily="34" charset="0"/>
                        </a:rPr>
                        <a:t>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873251169"/>
                  </a:ext>
                </a:extLst>
              </a:tr>
              <a:tr h="455671">
                <a:tc gridSpan="2">
                  <a:txBody>
                    <a:bodyPr/>
                    <a:lstStyle/>
                    <a:p>
                      <a:pPr algn="ctr" fontAlgn="b"/>
                      <a:r>
                        <a:rPr lang="en-US" sz="1800" b="1" i="0" u="none" strike="noStrike">
                          <a:effectLst/>
                          <a:latin typeface="Arial" panose="020B0604020202020204" pitchFamily="34" charset="0"/>
                        </a:rPr>
                        <a:t>As of February 29, 2020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510187061"/>
                  </a:ext>
                </a:extLst>
              </a:tr>
              <a:tr h="337902">
                <a:tc>
                  <a:txBody>
                    <a:bodyPr/>
                    <a:lstStyle/>
                    <a:p>
                      <a:pPr algn="l" fontAlgn="b"/>
                      <a:r>
                        <a:rPr lang="en-US" sz="18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339938916"/>
                  </a:ext>
                </a:extLst>
              </a:tr>
              <a:tr h="337902">
                <a:tc>
                  <a:txBody>
                    <a:bodyPr/>
                    <a:lstStyle/>
                    <a:p>
                      <a:pPr algn="l" fontAlgn="ctr"/>
                      <a:r>
                        <a:rPr lang="en-US" sz="18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73923548"/>
                  </a:ext>
                </a:extLst>
              </a:tr>
              <a:tr h="337902">
                <a:tc>
                  <a:txBody>
                    <a:bodyPr/>
                    <a:lstStyle/>
                    <a:p>
                      <a:pPr algn="l" fontAlgn="b"/>
                      <a:r>
                        <a:rPr lang="en-US" sz="18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900195627"/>
                  </a:ext>
                </a:extLst>
              </a:tr>
              <a:tr h="337902">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394124504"/>
                  </a:ext>
                </a:extLst>
              </a:tr>
              <a:tr h="337902">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$510,307.68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693070"/>
                  </a:ext>
                </a:extLst>
              </a:tr>
              <a:tr h="337902">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316718678"/>
                  </a:ext>
                </a:extLst>
              </a:tr>
              <a:tr h="337902">
                <a:tc>
                  <a:txBody>
                    <a:bodyPr/>
                    <a:lstStyle/>
                    <a:p>
                      <a:pPr algn="l" fontAlgn="b"/>
                      <a:r>
                        <a:rPr lang="en-US" sz="18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625831904"/>
                  </a:ext>
                </a:extLst>
              </a:tr>
              <a:tr h="337902">
                <a:tc>
                  <a:txBody>
                    <a:bodyPr/>
                    <a:lstStyle/>
                    <a:p>
                      <a:pPr algn="l" fontAlgn="ctr"/>
                      <a:r>
                        <a:rPr lang="en-US" sz="18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558475656"/>
                  </a:ext>
                </a:extLst>
              </a:tr>
              <a:tr h="337902">
                <a:tc>
                  <a:txBody>
                    <a:bodyPr/>
                    <a:lstStyle/>
                    <a:p>
                      <a:pPr algn="l" fontAlgn="ctr"/>
                      <a:r>
                        <a:rPr lang="en-US" sz="18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483638865"/>
                  </a:ext>
                </a:extLst>
              </a:tr>
              <a:tr h="337902">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67647593"/>
                  </a:ext>
                </a:extLst>
              </a:tr>
              <a:tr h="337902">
                <a:tc>
                  <a:txBody>
                    <a:bodyPr/>
                    <a:lstStyle/>
                    <a:p>
                      <a:pPr algn="l" fontAlgn="b"/>
                      <a:r>
                        <a:rPr lang="en-US" sz="18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$689,791.90 </a:t>
                      </a:r>
                    </a:p>
                  </a:txBody>
                  <a:tcPr marL="9525" marR="9525" marT="9525" marB="0" anchor="ctr">
                    <a:lnL>
                      <a:noFill/>
                    </a:lnL>
                    <a:lnR>
                      <a:noFill/>
                    </a:lnR>
                    <a:lnT>
                      <a:noFill/>
                    </a:lnT>
                    <a:lnB>
                      <a:noFill/>
                    </a:lnB>
                  </a:tcPr>
                </a:tc>
                <a:extLst>
                  <a:ext uri="{0D108BD9-81ED-4DB2-BD59-A6C34878D82A}">
                    <a16:rowId xmlns:a16="http://schemas.microsoft.com/office/drawing/2014/main" val="1398565604"/>
                  </a:ext>
                </a:extLst>
              </a:tr>
              <a:tr h="337902">
                <a:tc>
                  <a:txBody>
                    <a:bodyPr/>
                    <a:lstStyle/>
                    <a:p>
                      <a:pPr algn="l" fontAlgn="b"/>
                      <a:r>
                        <a:rPr lang="en-US" sz="18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($179,484.22)</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27968819"/>
                  </a:ext>
                </a:extLst>
              </a:tr>
              <a:tr h="337902">
                <a:tc>
                  <a:txBody>
                    <a:bodyPr/>
                    <a:lstStyle/>
                    <a:p>
                      <a:pPr algn="l" fontAlgn="b"/>
                      <a:r>
                        <a:rPr lang="en-US" sz="18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49978280"/>
                  </a:ext>
                </a:extLst>
              </a:tr>
              <a:tr h="337902">
                <a:tc>
                  <a:txBody>
                    <a:bodyPr/>
                    <a:lstStyle/>
                    <a:p>
                      <a:pPr algn="l" fontAlgn="ctr"/>
                      <a:r>
                        <a:rPr lang="en-US" sz="18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002075140"/>
                  </a:ext>
                </a:extLst>
              </a:tr>
            </a:tbl>
          </a:graphicData>
        </a:graphic>
      </p:graphicFrame>
    </p:spTree>
    <p:extLst>
      <p:ext uri="{BB962C8B-B14F-4D97-AF65-F5344CB8AC3E}">
        <p14:creationId xmlns:p14="http://schemas.microsoft.com/office/powerpoint/2010/main" val="417896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March 2020</a:t>
            </a:r>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graphicFrame>
        <p:nvGraphicFramePr>
          <p:cNvPr id="2" name="Table 1">
            <a:extLst>
              <a:ext uri="{FF2B5EF4-FFF2-40B4-BE49-F238E27FC236}">
                <a16:creationId xmlns:a16="http://schemas.microsoft.com/office/drawing/2014/main" id="{59EACD2B-1BEB-49A7-9ED4-A56246FD1BCF}"/>
              </a:ext>
            </a:extLst>
          </p:cNvPr>
          <p:cNvGraphicFramePr>
            <a:graphicFrameLocks noGrp="1"/>
          </p:cNvGraphicFramePr>
          <p:nvPr>
            <p:extLst>
              <p:ext uri="{D42A27DB-BD31-4B8C-83A1-F6EECF244321}">
                <p14:modId xmlns:p14="http://schemas.microsoft.com/office/powerpoint/2010/main" val="3171855531"/>
              </p:ext>
            </p:extLst>
          </p:nvPr>
        </p:nvGraphicFramePr>
        <p:xfrm>
          <a:off x="891597" y="914400"/>
          <a:ext cx="7338003" cy="4724402"/>
        </p:xfrm>
        <a:graphic>
          <a:graphicData uri="http://schemas.openxmlformats.org/drawingml/2006/table">
            <a:tbl>
              <a:tblPr/>
              <a:tblGrid>
                <a:gridCol w="5652980">
                  <a:extLst>
                    <a:ext uri="{9D8B030D-6E8A-4147-A177-3AD203B41FA5}">
                      <a16:colId xmlns:a16="http://schemas.microsoft.com/office/drawing/2014/main" val="849906833"/>
                    </a:ext>
                  </a:extLst>
                </a:gridCol>
                <a:gridCol w="1685023">
                  <a:extLst>
                    <a:ext uri="{9D8B030D-6E8A-4147-A177-3AD203B41FA5}">
                      <a16:colId xmlns:a16="http://schemas.microsoft.com/office/drawing/2014/main" val="678405860"/>
                    </a:ext>
                  </a:extLst>
                </a:gridCol>
              </a:tblGrid>
              <a:tr h="365020">
                <a:tc gridSpan="2">
                  <a:txBody>
                    <a:bodyPr/>
                    <a:lstStyle/>
                    <a:p>
                      <a:pPr algn="ctr" fontAlgn="b"/>
                      <a:r>
                        <a:rPr lang="en-US" sz="1900" b="1" i="0" u="none" strike="noStrike">
                          <a:effectLst/>
                          <a:latin typeface="Arial" panose="020B0604020202020204" pitchFamily="34" charset="0"/>
                        </a:rPr>
                        <a:t>Reconciliation Summary -  74331 802.11/.15 CB Acct No. 556802</a:t>
                      </a:r>
                    </a:p>
                  </a:txBody>
                  <a:tcPr marL="9080" marR="9080" marT="908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82843621"/>
                  </a:ext>
                </a:extLst>
              </a:tr>
              <a:tr h="365020">
                <a:tc gridSpan="2">
                  <a:txBody>
                    <a:bodyPr/>
                    <a:lstStyle/>
                    <a:p>
                      <a:pPr algn="ctr" fontAlgn="b"/>
                      <a:r>
                        <a:rPr lang="en-US" sz="1900" b="1" i="0" u="none" strike="noStrike">
                          <a:effectLst/>
                          <a:latin typeface="Arial" panose="020B0604020202020204" pitchFamily="34" charset="0"/>
                        </a:rPr>
                        <a:t>As of 2/29/2020</a:t>
                      </a:r>
                    </a:p>
                  </a:txBody>
                  <a:tcPr marL="9080" marR="9080" marT="908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4017483418"/>
                  </a:ext>
                </a:extLst>
              </a:tr>
              <a:tr h="365020">
                <a:tc>
                  <a:txBody>
                    <a:bodyPr/>
                    <a:lstStyle/>
                    <a:p>
                      <a:pPr algn="l" fontAlgn="b"/>
                      <a:r>
                        <a:rPr lang="en-US" sz="1900" b="1" i="0" u="none" strike="noStrike">
                          <a:effectLst/>
                          <a:latin typeface="Arial" panose="020B0604020202020204" pitchFamily="34" charset="0"/>
                        </a:rPr>
                        <a:t>ID</a:t>
                      </a:r>
                    </a:p>
                  </a:txBody>
                  <a:tcPr marL="9080" marR="9080" marT="9080" marB="0" anchor="b">
                    <a:lnL>
                      <a:noFill/>
                    </a:lnL>
                    <a:lnR>
                      <a:noFill/>
                    </a:lnR>
                    <a:lnT>
                      <a:noFill/>
                    </a:lnT>
                    <a:lnB>
                      <a:noFill/>
                    </a:lnB>
                    <a:solidFill>
                      <a:srgbClr val="D0D0D0"/>
                    </a:solidFill>
                  </a:tcPr>
                </a:tc>
                <a:tc>
                  <a:txBody>
                    <a:bodyPr/>
                    <a:lstStyle/>
                    <a:p>
                      <a:pPr algn="r" fontAlgn="b"/>
                      <a:r>
                        <a:rPr lang="en-US" sz="1900" b="1" i="0" u="none" strike="noStrike">
                          <a:effectLst/>
                          <a:latin typeface="Arial" panose="020B0604020202020204" pitchFamily="34" charset="0"/>
                        </a:rPr>
                        <a:t>Balance</a:t>
                      </a:r>
                    </a:p>
                  </a:txBody>
                  <a:tcPr marL="9080" marR="9080" marT="9080" marB="0" anchor="b">
                    <a:lnL>
                      <a:noFill/>
                    </a:lnL>
                    <a:lnR>
                      <a:noFill/>
                    </a:lnR>
                    <a:lnT>
                      <a:noFill/>
                    </a:lnT>
                    <a:lnB>
                      <a:noFill/>
                    </a:lnB>
                    <a:solidFill>
                      <a:srgbClr val="D0D0D0"/>
                    </a:solidFill>
                  </a:tcPr>
                </a:tc>
                <a:extLst>
                  <a:ext uri="{0D108BD9-81ED-4DB2-BD59-A6C34878D82A}">
                    <a16:rowId xmlns:a16="http://schemas.microsoft.com/office/drawing/2014/main" val="2218653016"/>
                  </a:ext>
                </a:extLst>
              </a:tr>
              <a:tr h="365020">
                <a:tc>
                  <a:txBody>
                    <a:bodyPr/>
                    <a:lstStyle/>
                    <a:p>
                      <a:pPr algn="l" fontAlgn="ctr"/>
                      <a:r>
                        <a:rPr lang="en-US" sz="1900" b="1" i="0" u="none" strike="noStrike">
                          <a:solidFill>
                            <a:srgbClr val="000000"/>
                          </a:solidFill>
                          <a:effectLst/>
                          <a:latin typeface="Arial" panose="020B0604020202020204" pitchFamily="34" charset="0"/>
                        </a:rPr>
                        <a:t>Reconciled</a:t>
                      </a:r>
                    </a:p>
                  </a:txBody>
                  <a:tcPr marL="9080" marR="9080" marT="9080" marB="0" anchor="ctr">
                    <a:lnL>
                      <a:noFill/>
                    </a:lnL>
                    <a:lnR>
                      <a:noFill/>
                    </a:lnR>
                    <a:lnT>
                      <a:noFill/>
                    </a:lnT>
                    <a:lnB>
                      <a:noFill/>
                    </a:lnB>
                  </a:tcPr>
                </a:tc>
                <a:tc>
                  <a:txBody>
                    <a:bodyPr/>
                    <a:lstStyle/>
                    <a:p>
                      <a:pPr algn="r" fontAlgn="ctr"/>
                      <a:endParaRPr lang="en-US" sz="1900" b="0" i="0" u="none" strike="noStrike">
                        <a:solidFill>
                          <a:srgbClr val="000000"/>
                        </a:solidFill>
                        <a:effectLst/>
                        <a:latin typeface="Arial" panose="020B0604020202020204" pitchFamily="34" charset="0"/>
                      </a:endParaRPr>
                    </a:p>
                  </a:txBody>
                  <a:tcPr marL="9080" marR="9080" marT="9080" marB="0" anchor="ctr">
                    <a:lnL>
                      <a:noFill/>
                    </a:lnL>
                    <a:lnR>
                      <a:noFill/>
                    </a:lnR>
                    <a:lnT>
                      <a:noFill/>
                    </a:lnT>
                    <a:lnB>
                      <a:noFill/>
                    </a:lnB>
                  </a:tcPr>
                </a:tc>
                <a:extLst>
                  <a:ext uri="{0D108BD9-81ED-4DB2-BD59-A6C34878D82A}">
                    <a16:rowId xmlns:a16="http://schemas.microsoft.com/office/drawing/2014/main" val="1089927175"/>
                  </a:ext>
                </a:extLst>
              </a:tr>
              <a:tr h="354591">
                <a:tc>
                  <a:txBody>
                    <a:bodyPr/>
                    <a:lstStyle/>
                    <a:p>
                      <a:pPr algn="l" fontAlgn="b"/>
                      <a:r>
                        <a:rPr lang="en-US" sz="1900" b="0" i="0" u="none" strike="noStrike">
                          <a:solidFill>
                            <a:srgbClr val="000000"/>
                          </a:solidFill>
                          <a:effectLst/>
                          <a:latin typeface="Arial" panose="020B0604020202020204" pitchFamily="34" charset="0"/>
                        </a:rPr>
                        <a:t>Cleared Deposits and Other Credits</a:t>
                      </a:r>
                    </a:p>
                  </a:txBody>
                  <a:tcPr marL="81719" marR="9080" marT="9080" marB="0" anchor="b">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745.04 </a:t>
                      </a:r>
                    </a:p>
                  </a:txBody>
                  <a:tcPr marL="9080" marR="9080" marT="9080" marB="0" anchor="ctr">
                    <a:lnL>
                      <a:noFill/>
                    </a:lnL>
                    <a:lnR>
                      <a:noFill/>
                    </a:lnR>
                    <a:lnT>
                      <a:noFill/>
                    </a:lnT>
                    <a:lnB>
                      <a:noFill/>
                    </a:lnB>
                  </a:tcPr>
                </a:tc>
                <a:extLst>
                  <a:ext uri="{0D108BD9-81ED-4DB2-BD59-A6C34878D82A}">
                    <a16:rowId xmlns:a16="http://schemas.microsoft.com/office/drawing/2014/main" val="1599319922"/>
                  </a:ext>
                </a:extLst>
              </a:tr>
              <a:tr h="354591">
                <a:tc>
                  <a:txBody>
                    <a:bodyPr/>
                    <a:lstStyle/>
                    <a:p>
                      <a:pPr algn="l" fontAlgn="b"/>
                      <a:r>
                        <a:rPr lang="en-US" sz="1900" b="0" i="0" u="none" strike="noStrike">
                          <a:solidFill>
                            <a:srgbClr val="000000"/>
                          </a:solidFill>
                          <a:effectLst/>
                          <a:latin typeface="Arial" panose="020B0604020202020204" pitchFamily="34" charset="0"/>
                        </a:rPr>
                        <a:t>Cleared Checks and Payments</a:t>
                      </a:r>
                    </a:p>
                  </a:txBody>
                  <a:tcPr marL="81719" marR="9080" marT="9080"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900" b="0" i="0" u="none" strike="noStrike">
                          <a:solidFill>
                            <a:srgbClr val="000000"/>
                          </a:solidFill>
                          <a:effectLst/>
                          <a:latin typeface="Arial" panose="020B0604020202020204" pitchFamily="34" charset="0"/>
                        </a:rPr>
                        <a:t>(147,687.84)</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091936485"/>
                  </a:ext>
                </a:extLst>
              </a:tr>
              <a:tr h="365020">
                <a:tc>
                  <a:txBody>
                    <a:bodyPr/>
                    <a:lstStyle/>
                    <a:p>
                      <a:pPr algn="l" fontAlgn="ctr"/>
                      <a:r>
                        <a:rPr lang="en-US" sz="1900" b="1" i="0" u="none" strike="noStrike">
                          <a:solidFill>
                            <a:srgbClr val="000000"/>
                          </a:solidFill>
                          <a:effectLst/>
                          <a:latin typeface="Arial" panose="020B0604020202020204" pitchFamily="34" charset="0"/>
                        </a:rPr>
                        <a:t>Total - Reconciled</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900" b="1" i="0" u="none" strike="noStrike">
                          <a:solidFill>
                            <a:srgbClr val="000000"/>
                          </a:solidFill>
                          <a:effectLst/>
                          <a:latin typeface="Arial" panose="020B0604020202020204" pitchFamily="34" charset="0"/>
                        </a:rPr>
                        <a:t>(146,942.80)</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439835230"/>
                  </a:ext>
                </a:extLst>
              </a:tr>
              <a:tr h="365020">
                <a:tc>
                  <a:txBody>
                    <a:bodyPr/>
                    <a:lstStyle/>
                    <a:p>
                      <a:pPr algn="l" fontAlgn="ctr"/>
                      <a:r>
                        <a:rPr lang="en-US" sz="1900" b="1" i="0" u="none" strike="noStrike">
                          <a:solidFill>
                            <a:srgbClr val="000000"/>
                          </a:solidFill>
                          <a:effectLst/>
                          <a:latin typeface="Arial" panose="020B0604020202020204" pitchFamily="34" charset="0"/>
                        </a:rPr>
                        <a:t>Last Reconciled Statement Balance - 1/31/2020</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656,740.50 </a:t>
                      </a:r>
                    </a:p>
                  </a:txBody>
                  <a:tcPr marL="9080" marR="9080" marT="9080" marB="0" anchor="ctr">
                    <a:lnL>
                      <a:noFill/>
                    </a:lnL>
                    <a:lnR>
                      <a:noFill/>
                    </a:lnR>
                    <a:lnT>
                      <a:noFill/>
                    </a:lnT>
                    <a:lnB>
                      <a:noFill/>
                    </a:lnB>
                  </a:tcPr>
                </a:tc>
                <a:extLst>
                  <a:ext uri="{0D108BD9-81ED-4DB2-BD59-A6C34878D82A}">
                    <a16:rowId xmlns:a16="http://schemas.microsoft.com/office/drawing/2014/main" val="469677107"/>
                  </a:ext>
                </a:extLst>
              </a:tr>
              <a:tr h="365020">
                <a:tc>
                  <a:txBody>
                    <a:bodyPr/>
                    <a:lstStyle/>
                    <a:p>
                      <a:pPr algn="l" fontAlgn="ctr"/>
                      <a:r>
                        <a:rPr lang="en-US" sz="1900" b="1" i="0" u="none" strike="noStrike">
                          <a:solidFill>
                            <a:srgbClr val="000000"/>
                          </a:solidFill>
                          <a:effectLst/>
                          <a:latin typeface="Arial" panose="020B0604020202020204" pitchFamily="34" charset="0"/>
                        </a:rPr>
                        <a:t>Current Reconciled Balance</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509,797.70 </a:t>
                      </a:r>
                    </a:p>
                  </a:txBody>
                  <a:tcPr marL="9080" marR="9080" marT="9080" marB="0" anchor="ctr">
                    <a:lnL>
                      <a:noFill/>
                    </a:lnL>
                    <a:lnR>
                      <a:noFill/>
                    </a:lnR>
                    <a:lnT>
                      <a:noFill/>
                    </a:lnT>
                    <a:lnB>
                      <a:noFill/>
                    </a:lnB>
                  </a:tcPr>
                </a:tc>
                <a:extLst>
                  <a:ext uri="{0D108BD9-81ED-4DB2-BD59-A6C34878D82A}">
                    <a16:rowId xmlns:a16="http://schemas.microsoft.com/office/drawing/2014/main" val="2873314786"/>
                  </a:ext>
                </a:extLst>
              </a:tr>
              <a:tr h="365020">
                <a:tc>
                  <a:txBody>
                    <a:bodyPr/>
                    <a:lstStyle/>
                    <a:p>
                      <a:pPr algn="l" fontAlgn="ctr"/>
                      <a:r>
                        <a:rPr lang="en-US" sz="1900" b="1" i="0" u="none" strike="noStrike">
                          <a:solidFill>
                            <a:srgbClr val="000000"/>
                          </a:solidFill>
                          <a:effectLst/>
                          <a:latin typeface="Arial" panose="020B0604020202020204" pitchFamily="34" charset="0"/>
                        </a:rPr>
                        <a:t>Reconcile Statement Balance - 2/29/2020</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509,797.70 </a:t>
                      </a:r>
                    </a:p>
                  </a:txBody>
                  <a:tcPr marL="9080" marR="9080" marT="9080" marB="0" anchor="ctr">
                    <a:lnL>
                      <a:noFill/>
                    </a:lnL>
                    <a:lnR>
                      <a:noFill/>
                    </a:lnR>
                    <a:lnT>
                      <a:noFill/>
                    </a:lnT>
                    <a:lnB>
                      <a:noFill/>
                    </a:lnB>
                  </a:tcPr>
                </a:tc>
                <a:extLst>
                  <a:ext uri="{0D108BD9-81ED-4DB2-BD59-A6C34878D82A}">
                    <a16:rowId xmlns:a16="http://schemas.microsoft.com/office/drawing/2014/main" val="496970371"/>
                  </a:ext>
                </a:extLst>
              </a:tr>
              <a:tr h="365020">
                <a:tc>
                  <a:txBody>
                    <a:bodyPr/>
                    <a:lstStyle/>
                    <a:p>
                      <a:pPr algn="l" fontAlgn="ctr"/>
                      <a:r>
                        <a:rPr lang="en-US" sz="1900" b="1" i="0" u="none" strike="noStrike">
                          <a:solidFill>
                            <a:srgbClr val="000000"/>
                          </a:solidFill>
                          <a:effectLst/>
                          <a:latin typeface="Arial" panose="020B0604020202020204" pitchFamily="34" charset="0"/>
                        </a:rPr>
                        <a:t>Difference</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0.00 </a:t>
                      </a:r>
                    </a:p>
                  </a:txBody>
                  <a:tcPr marL="9080" marR="9080" marT="9080" marB="0" anchor="ctr">
                    <a:lnL>
                      <a:noFill/>
                    </a:lnL>
                    <a:lnR>
                      <a:noFill/>
                    </a:lnR>
                    <a:lnT>
                      <a:noFill/>
                    </a:lnT>
                    <a:lnB>
                      <a:noFill/>
                    </a:lnB>
                  </a:tcPr>
                </a:tc>
                <a:extLst>
                  <a:ext uri="{0D108BD9-81ED-4DB2-BD59-A6C34878D82A}">
                    <a16:rowId xmlns:a16="http://schemas.microsoft.com/office/drawing/2014/main" val="3264017936"/>
                  </a:ext>
                </a:extLst>
              </a:tr>
              <a:tr h="365020">
                <a:tc>
                  <a:txBody>
                    <a:bodyPr/>
                    <a:lstStyle/>
                    <a:p>
                      <a:pPr algn="l" fontAlgn="ctr"/>
                      <a:r>
                        <a:rPr lang="en-US" sz="1900" b="1" i="0" u="none" strike="noStrike">
                          <a:solidFill>
                            <a:srgbClr val="000000"/>
                          </a:solidFill>
                          <a:effectLst/>
                          <a:latin typeface="Arial" panose="020B0604020202020204" pitchFamily="34" charset="0"/>
                        </a:rPr>
                        <a:t>Unreconciled</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900" b="0" i="0" u="none" strike="noStrike">
                          <a:solidFill>
                            <a:srgbClr val="000000"/>
                          </a:solidFill>
                          <a:effectLst/>
                          <a:latin typeface="Arial" panose="020B0604020202020204" pitchFamily="34" charset="0"/>
                        </a:rPr>
                        <a:t>0.00 </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822114964"/>
                  </a:ext>
                </a:extLst>
              </a:tr>
              <a:tr h="365020">
                <a:tc>
                  <a:txBody>
                    <a:bodyPr/>
                    <a:lstStyle/>
                    <a:p>
                      <a:pPr algn="l" fontAlgn="ctr"/>
                      <a:r>
                        <a:rPr lang="en-US" sz="1900" b="1" i="0" u="none" strike="noStrike">
                          <a:solidFill>
                            <a:srgbClr val="000000"/>
                          </a:solidFill>
                          <a:effectLst/>
                          <a:latin typeface="Arial" panose="020B0604020202020204" pitchFamily="34" charset="0"/>
                        </a:rPr>
                        <a:t>Total as of 2/29/2020</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900" b="1" i="0" u="none" strike="noStrike" dirty="0">
                          <a:solidFill>
                            <a:srgbClr val="000000"/>
                          </a:solidFill>
                          <a:effectLst/>
                          <a:latin typeface="Arial" panose="020B0604020202020204" pitchFamily="34" charset="0"/>
                        </a:rPr>
                        <a:t>509,797.70 </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4880675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Irvine, January 2020 Budget Report</a:t>
            </a:r>
          </a:p>
        </p:txBody>
      </p:sp>
      <p:graphicFrame>
        <p:nvGraphicFramePr>
          <p:cNvPr id="9" name="Content Placeholder 8">
            <a:extLst>
              <a:ext uri="{FF2B5EF4-FFF2-40B4-BE49-F238E27FC236}">
                <a16:creationId xmlns:a16="http://schemas.microsoft.com/office/drawing/2014/main" id="{1A59AC5E-8353-4F7D-8F9E-C781DF271DEC}"/>
              </a:ext>
            </a:extLst>
          </p:cNvPr>
          <p:cNvGraphicFramePr>
            <a:graphicFrameLocks noGrp="1"/>
          </p:cNvGraphicFramePr>
          <p:nvPr>
            <p:ph idx="1"/>
            <p:extLst>
              <p:ext uri="{D42A27DB-BD31-4B8C-83A1-F6EECF244321}">
                <p14:modId xmlns:p14="http://schemas.microsoft.com/office/powerpoint/2010/main" val="3238256792"/>
              </p:ext>
            </p:extLst>
          </p:nvPr>
        </p:nvGraphicFramePr>
        <p:xfrm>
          <a:off x="723898" y="1218026"/>
          <a:ext cx="7429502" cy="5222616"/>
        </p:xfrm>
        <a:graphic>
          <a:graphicData uri="http://schemas.openxmlformats.org/drawingml/2006/table">
            <a:tbl>
              <a:tblPr>
                <a:tableStyleId>{5C22544A-7EE6-4342-B048-85BDC9FD1C3A}</a:tableStyleId>
              </a:tblPr>
              <a:tblGrid>
                <a:gridCol w="883294">
                  <a:extLst>
                    <a:ext uri="{9D8B030D-6E8A-4147-A177-3AD203B41FA5}">
                      <a16:colId xmlns:a16="http://schemas.microsoft.com/office/drawing/2014/main" val="680208104"/>
                    </a:ext>
                  </a:extLst>
                </a:gridCol>
                <a:gridCol w="883294">
                  <a:extLst>
                    <a:ext uri="{9D8B030D-6E8A-4147-A177-3AD203B41FA5}">
                      <a16:colId xmlns:a16="http://schemas.microsoft.com/office/drawing/2014/main" val="2600233375"/>
                    </a:ext>
                  </a:extLst>
                </a:gridCol>
                <a:gridCol w="920737">
                  <a:extLst>
                    <a:ext uri="{9D8B030D-6E8A-4147-A177-3AD203B41FA5}">
                      <a16:colId xmlns:a16="http://schemas.microsoft.com/office/drawing/2014/main" val="517132454"/>
                    </a:ext>
                  </a:extLst>
                </a:gridCol>
                <a:gridCol w="703577">
                  <a:extLst>
                    <a:ext uri="{9D8B030D-6E8A-4147-A177-3AD203B41FA5}">
                      <a16:colId xmlns:a16="http://schemas.microsoft.com/office/drawing/2014/main" val="1144379219"/>
                    </a:ext>
                  </a:extLst>
                </a:gridCol>
                <a:gridCol w="1143000">
                  <a:extLst>
                    <a:ext uri="{9D8B030D-6E8A-4147-A177-3AD203B41FA5}">
                      <a16:colId xmlns:a16="http://schemas.microsoft.com/office/drawing/2014/main" val="3559587789"/>
                    </a:ext>
                  </a:extLst>
                </a:gridCol>
                <a:gridCol w="1219200">
                  <a:extLst>
                    <a:ext uri="{9D8B030D-6E8A-4147-A177-3AD203B41FA5}">
                      <a16:colId xmlns:a16="http://schemas.microsoft.com/office/drawing/2014/main" val="3912046318"/>
                    </a:ext>
                  </a:extLst>
                </a:gridCol>
                <a:gridCol w="1676400">
                  <a:extLst>
                    <a:ext uri="{9D8B030D-6E8A-4147-A177-3AD203B41FA5}">
                      <a16:colId xmlns:a16="http://schemas.microsoft.com/office/drawing/2014/main" val="3219615327"/>
                    </a:ext>
                  </a:extLst>
                </a:gridCol>
              </a:tblGrid>
              <a:tr h="262432">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b="0" i="0" u="none" strike="noStrike" dirty="0">
                          <a:effectLst/>
                          <a:latin typeface="+mn-lt"/>
                        </a:rPr>
                        <a:t>Nov</a:t>
                      </a:r>
                    </a:p>
                  </a:txBody>
                  <a:tcPr marL="6347" marR="6347" marT="6347" marB="0" anchor="b"/>
                </a:tc>
                <a:tc>
                  <a:txBody>
                    <a:bodyPr/>
                    <a:lstStyle/>
                    <a:p>
                      <a:pPr algn="ctr" fontAlgn="b"/>
                      <a:r>
                        <a:rPr lang="en-US" sz="1600" b="0" i="0" u="none" strike="noStrike" dirty="0">
                          <a:effectLst/>
                          <a:latin typeface="+mn-lt"/>
                        </a:rPr>
                        <a:t>Jan 6</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3502955420"/>
                  </a:ext>
                </a:extLst>
              </a:tr>
              <a:tr h="262432">
                <a:tc>
                  <a:txBody>
                    <a:bodyPr/>
                    <a:lstStyle/>
                    <a:p>
                      <a:pPr algn="l" fontAlgn="b"/>
                      <a:r>
                        <a:rPr lang="en-US" sz="1600" u="none" strike="noStrike">
                          <a:effectLst/>
                          <a:latin typeface="+mn-lt"/>
                        </a:rPr>
                        <a:t>Income</a:t>
                      </a:r>
                      <a:endParaRPr lang="en-US" sz="1600" b="0" i="0" u="none" strike="noStrike">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a:effectLst/>
                          <a:latin typeface="+mn-lt"/>
                        </a:rPr>
                        <a:t>Draft Budget</a:t>
                      </a:r>
                      <a:endParaRPr lang="en-US" sz="1600" b="0" i="0" u="none" strike="noStrike">
                        <a:effectLst/>
                        <a:latin typeface="+mn-lt"/>
                      </a:endParaRPr>
                    </a:p>
                  </a:txBody>
                  <a:tcPr marL="6347" marR="6347" marT="6347" marB="0" anchor="b"/>
                </a:tc>
                <a:tc>
                  <a:txBody>
                    <a:bodyPr/>
                    <a:lstStyle/>
                    <a:p>
                      <a:pPr algn="ctr" fontAlgn="b"/>
                      <a:r>
                        <a:rPr lang="en-US" sz="1600" b="0" i="0" u="none" strike="noStrike" dirty="0">
                          <a:effectLst/>
                          <a:latin typeface="+mn-lt"/>
                        </a:rPr>
                        <a:t>Budget</a:t>
                      </a:r>
                    </a:p>
                  </a:txBody>
                  <a:tcPr marL="6347" marR="6347" marT="6347" marB="0" anchor="b"/>
                </a:tc>
                <a:tc>
                  <a:txBody>
                    <a:bodyPr/>
                    <a:lstStyle/>
                    <a:p>
                      <a:pPr algn="ctr" fontAlgn="b"/>
                      <a:r>
                        <a:rPr lang="en-US" sz="1600" b="0" i="0" u="none" strike="noStrike" dirty="0">
                          <a:effectLst/>
                          <a:latin typeface="+mn-lt"/>
                        </a:rPr>
                        <a:t>      Final</a:t>
                      </a:r>
                    </a:p>
                  </a:txBody>
                  <a:tcPr marL="6347" marR="6347" marT="6347" marB="0" anchor="b"/>
                </a:tc>
                <a:extLst>
                  <a:ext uri="{0D108BD9-81ED-4DB2-BD59-A6C34878D82A}">
                    <a16:rowId xmlns:a16="http://schemas.microsoft.com/office/drawing/2014/main" val="3322514093"/>
                  </a:ext>
                </a:extLst>
              </a:tr>
              <a:tr h="28479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2.11 - Registrations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$221,100</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$260,300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$277,250.00</a:t>
                      </a:r>
                    </a:p>
                  </a:txBody>
                  <a:tcPr marL="6347" marR="6347" marT="6347" marB="0" anchor="b"/>
                </a:tc>
                <a:extLst>
                  <a:ext uri="{0D108BD9-81ED-4DB2-BD59-A6C34878D82A}">
                    <a16:rowId xmlns:a16="http://schemas.microsoft.com/office/drawing/2014/main" val="70711874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2.12 - Hotel Commissions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 $24,800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$33,123.40</a:t>
                      </a:r>
                    </a:p>
                  </a:txBody>
                  <a:tcPr marL="6347" marR="6347" marT="6347" marB="0" anchor="b"/>
                </a:tc>
                <a:extLst>
                  <a:ext uri="{0D108BD9-81ED-4DB2-BD59-A6C34878D82A}">
                    <a16:rowId xmlns:a16="http://schemas.microsoft.com/office/drawing/2014/main" val="1139006978"/>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Total –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$245,900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$285,300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$310,373.40</a:t>
                      </a:r>
                    </a:p>
                  </a:txBody>
                  <a:tcPr marL="6347" marR="6347" marT="6347" marB="0" anchor="b"/>
                </a:tc>
                <a:extLst>
                  <a:ext uri="{0D108BD9-81ED-4DB2-BD59-A6C34878D82A}">
                    <a16:rowId xmlns:a16="http://schemas.microsoft.com/office/drawing/2014/main" val="613658577"/>
                  </a:ext>
                </a:extLst>
              </a:tr>
              <a:tr h="284793">
                <a:tc>
                  <a:txBody>
                    <a:bodyPr/>
                    <a:lstStyle/>
                    <a:p>
                      <a:pPr algn="l" fontAlgn="b"/>
                      <a:r>
                        <a:rPr lang="en-US" sz="1600" u="none" strike="noStrike">
                          <a:effectLst/>
                          <a:latin typeface="+mn-lt"/>
                        </a:rPr>
                        <a:t>Expense</a:t>
                      </a:r>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dirty="0">
                        <a:effectLst/>
                        <a:latin typeface="+mn-lt"/>
                      </a:endParaRPr>
                    </a:p>
                  </a:txBody>
                  <a:tcPr marL="6347" marR="6347" marT="6347" marB="0" anchor="b"/>
                </a:tc>
                <a:tc hMerge="1">
                  <a:txBody>
                    <a:bodyPr/>
                    <a:lstStyle/>
                    <a:p>
                      <a:pPr algn="l" fontAlgn="b"/>
                      <a:endParaRPr lang="en-US" sz="1600" b="0" i="0" u="none" strike="noStrike" dirty="0">
                        <a:effectLst/>
                        <a:latin typeface="+mn-lt"/>
                      </a:endParaRPr>
                    </a:p>
                  </a:txBody>
                  <a:tcPr marL="8463" marR="8463" marT="8463"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800" b="0" i="0" u="none" strike="noStrike" kern="1200" baseline="0" dirty="0">
                        <a:solidFill>
                          <a:schemeClr val="dk1"/>
                        </a:solidFill>
                        <a:latin typeface="+mn-lt"/>
                        <a:ea typeface="+mn-ea"/>
                        <a:cs typeface="+mn-cs"/>
                      </a:endParaRPr>
                    </a:p>
                  </a:txBody>
                  <a:tcPr marL="6347" marR="6347" marT="6347"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93262724"/>
                  </a:ext>
                </a:extLst>
              </a:tr>
              <a:tr h="300809">
                <a:tc>
                  <a:txBody>
                    <a:bodyPr/>
                    <a:lstStyle/>
                    <a:p>
                      <a:pPr algn="l" fontAlgn="b"/>
                      <a:endParaRPr lang="en-US" sz="1600" b="0" i="0" u="none" strike="noStrike" dirty="0">
                        <a:effectLst/>
                        <a:latin typeface="+mn-lt"/>
                      </a:endParaRPr>
                    </a:p>
                  </a:txBody>
                  <a:tcPr marL="6347" marR="6347" marT="6347" marB="0" anchor="b"/>
                </a:tc>
                <a:tc gridSpan="3">
                  <a:txBody>
                    <a:bodyPr/>
                    <a:lstStyle/>
                    <a:p>
                      <a:pPr algn="l" fontAlgn="b"/>
                      <a:r>
                        <a:rPr lang="en-US" sz="1600" u="none" strike="noStrike" dirty="0">
                          <a:effectLst/>
                          <a:latin typeface="+mn-lt"/>
                        </a:rPr>
                        <a:t>4.113 - Venue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$26,150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$26,000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$29,524.67</a:t>
                      </a:r>
                    </a:p>
                  </a:txBody>
                  <a:tcPr marL="6347" marR="6347" marT="6347" marB="0" anchor="b"/>
                </a:tc>
                <a:extLst>
                  <a:ext uri="{0D108BD9-81ED-4DB2-BD59-A6C34878D82A}">
                    <a16:rowId xmlns:a16="http://schemas.microsoft.com/office/drawing/2014/main" val="2048482050"/>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4.12 - Financial Fees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$6,633</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$7,809</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$12,601.63</a:t>
                      </a:r>
                    </a:p>
                  </a:txBody>
                  <a:tcPr marL="6347" marR="6347" marT="6347" marB="0" anchor="b"/>
                </a:tc>
                <a:extLst>
                  <a:ext uri="{0D108BD9-81ED-4DB2-BD59-A6C34878D82A}">
                    <a16:rowId xmlns:a16="http://schemas.microsoft.com/office/drawing/2014/main" val="3770090064"/>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4.13 – Meeting Planner</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$39,150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$52,702.30</a:t>
                      </a:r>
                    </a:p>
                  </a:txBody>
                  <a:tcPr marL="6347" marR="6347" marT="6347" marB="0" anchor="b"/>
                </a:tc>
                <a:extLst>
                  <a:ext uri="{0D108BD9-81ED-4DB2-BD59-A6C34878D82A}">
                    <a16:rowId xmlns:a16="http://schemas.microsoft.com/office/drawing/2014/main" val="413109359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4.14 - Food &amp; Beverage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$115,000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$135,000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$145,642.01</a:t>
                      </a:r>
                    </a:p>
                  </a:txBody>
                  <a:tcPr marL="6347" marR="6347" marT="6347" marB="0" anchor="b"/>
                </a:tc>
                <a:extLst>
                  <a:ext uri="{0D108BD9-81ED-4DB2-BD59-A6C34878D82A}">
                    <a16:rowId xmlns:a16="http://schemas.microsoft.com/office/drawing/2014/main" val="3154785351"/>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4.15 - Network Services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 </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$42,400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$40,444.57</a:t>
                      </a:r>
                    </a:p>
                  </a:txBody>
                  <a:tcPr marL="6347" marR="6347" marT="6347" marB="0" anchor="b"/>
                </a:tc>
                <a:extLst>
                  <a:ext uri="{0D108BD9-81ED-4DB2-BD59-A6C34878D82A}">
                    <a16:rowId xmlns:a16="http://schemas.microsoft.com/office/drawing/2014/main" val="3508217207"/>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4.16 - Social</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$23,500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$24,201.67</a:t>
                      </a:r>
                    </a:p>
                  </a:txBody>
                  <a:tcPr marL="6347" marR="6347" marT="6347" marB="0" anchor="b"/>
                </a:tc>
                <a:extLst>
                  <a:ext uri="{0D108BD9-81ED-4DB2-BD59-A6C34878D82A}">
                    <a16:rowId xmlns:a16="http://schemas.microsoft.com/office/drawing/2014/main" val="3077313436"/>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4.17 - Shipping</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$1,867.30</a:t>
                      </a:r>
                    </a:p>
                  </a:txBody>
                  <a:tcPr marL="6347" marR="6347" marT="6347" marB="0" anchor="b"/>
                </a:tc>
                <a:extLst>
                  <a:ext uri="{0D108BD9-81ED-4DB2-BD59-A6C34878D82A}">
                    <a16:rowId xmlns:a16="http://schemas.microsoft.com/office/drawing/2014/main" val="388201953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4.18 - Misc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$6,975</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$5,578.78</a:t>
                      </a:r>
                    </a:p>
                  </a:txBody>
                  <a:tcPr marL="6347" marR="6347" marT="6347" marB="0" anchor="b"/>
                </a:tc>
                <a:extLst>
                  <a:ext uri="{0D108BD9-81ED-4DB2-BD59-A6C34878D82A}">
                    <a16:rowId xmlns:a16="http://schemas.microsoft.com/office/drawing/2014/main" val="83695681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rgbClr val="C00000"/>
                          </a:solidFill>
                          <a:latin typeface="+mn-lt"/>
                          <a:ea typeface="+mn-ea"/>
                          <a:cs typeface="+mn-cs"/>
                        </a:rPr>
                        <a:t>$253,558</a:t>
                      </a:r>
                    </a:p>
                  </a:txBody>
                  <a:tcPr marL="6347" marR="6347" marT="6347" marB="0" anchor="b"/>
                </a:tc>
                <a:tc>
                  <a:txBody>
                    <a:bodyPr/>
                    <a:lstStyle/>
                    <a:p>
                      <a:pPr algn="r" fontAlgn="b"/>
                      <a:r>
                        <a:rPr lang="en-US" sz="1800" b="0" i="0" u="none" strike="noStrike" kern="1200" baseline="0" dirty="0">
                          <a:solidFill>
                            <a:srgbClr val="C00000"/>
                          </a:solidFill>
                          <a:latin typeface="+mn-lt"/>
                          <a:ea typeface="+mn-ea"/>
                          <a:cs typeface="+mn-cs"/>
                        </a:rPr>
                        <a:t>283,259</a:t>
                      </a:r>
                    </a:p>
                  </a:txBody>
                  <a:tcPr marL="6347" marR="6347" marT="6347" marB="0" anchor="b"/>
                </a:tc>
                <a:tc>
                  <a:txBody>
                    <a:bodyPr/>
                    <a:lstStyle/>
                    <a:p>
                      <a:pPr algn="r" fontAlgn="b"/>
                      <a:r>
                        <a:rPr lang="en-US" sz="1600" b="0" i="0" u="none" strike="noStrike" dirty="0">
                          <a:solidFill>
                            <a:srgbClr val="FF0000"/>
                          </a:solidFill>
                          <a:effectLst/>
                          <a:latin typeface="+mn-lt"/>
                        </a:rPr>
                        <a:t>$312,563.93</a:t>
                      </a:r>
                    </a:p>
                  </a:txBody>
                  <a:tcPr marL="6347" marR="6347" marT="6347" marB="0" anchor="b"/>
                </a:tc>
                <a:extLst>
                  <a:ext uri="{0D108BD9-81ED-4DB2-BD59-A6C34878D82A}">
                    <a16:rowId xmlns:a16="http://schemas.microsoft.com/office/drawing/2014/main" val="1917423023"/>
                  </a:ext>
                </a:extLst>
              </a:tr>
              <a:tr h="29440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Net Ordinary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 $(7,658)</a:t>
                      </a:r>
                    </a:p>
                  </a:txBody>
                  <a:tcPr marL="6347" marR="6347" marT="6347" marB="0" anchor="b"/>
                </a:tc>
                <a:tc>
                  <a:txBody>
                    <a:bodyPr/>
                    <a:lstStyle/>
                    <a:p>
                      <a:pPr algn="r" fontAlgn="b"/>
                      <a:r>
                        <a:rPr lang="en-US" sz="1800" b="0" i="0" u="none" strike="noStrike" kern="1200" baseline="0" dirty="0">
                          <a:solidFill>
                            <a:schemeClr val="accent1">
                              <a:lumMod val="50000"/>
                            </a:schemeClr>
                          </a:solidFill>
                          <a:latin typeface="+mn-lt"/>
                          <a:ea typeface="+mn-ea"/>
                          <a:cs typeface="+mn-cs"/>
                        </a:rPr>
                        <a:t>$2,041</a:t>
                      </a:r>
                    </a:p>
                  </a:txBody>
                  <a:tcPr marL="6347" marR="6347" marT="6347" marB="0" anchor="b"/>
                </a:tc>
                <a:tc>
                  <a:txBody>
                    <a:bodyPr/>
                    <a:lstStyle/>
                    <a:p>
                      <a:pPr algn="r" fontAlgn="b"/>
                      <a:r>
                        <a:rPr lang="en-US" sz="1600" b="0" i="0" u="none" strike="noStrike" dirty="0">
                          <a:solidFill>
                            <a:srgbClr val="C00000"/>
                          </a:solidFill>
                          <a:effectLst/>
                          <a:latin typeface="+mn-lt"/>
                        </a:rPr>
                        <a:t>$(2174.03)</a:t>
                      </a:r>
                    </a:p>
                  </a:txBody>
                  <a:tcPr marL="6347" marR="6347" marT="6347" marB="0" anchor="b"/>
                </a:tc>
                <a:extLst>
                  <a:ext uri="{0D108BD9-81ED-4DB2-BD59-A6C34878D82A}">
                    <a16:rowId xmlns:a16="http://schemas.microsoft.com/office/drawing/2014/main" val="221765877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Attendees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dirty="0">
                          <a:effectLst/>
                          <a:latin typeface="+mn-lt"/>
                        </a:rPr>
                        <a:t>300</a:t>
                      </a:r>
                      <a:endParaRPr lang="en-US" sz="1600" b="0" i="0" u="none" strike="noStrike" dirty="0">
                        <a:effectLst/>
                        <a:latin typeface="+mn-lt"/>
                      </a:endParaRPr>
                    </a:p>
                  </a:txBody>
                  <a:tcPr marL="6347" marR="6347" marT="6347" marB="0" anchor="b"/>
                </a:tc>
                <a:tc>
                  <a:txBody>
                    <a:bodyPr/>
                    <a:lstStyle/>
                    <a:p>
                      <a:pPr algn="ctr" fontAlgn="b"/>
                      <a:r>
                        <a:rPr lang="en-US" sz="1600" b="0" i="0" u="none" strike="noStrike" dirty="0">
                          <a:effectLst/>
                          <a:latin typeface="+mn-lt"/>
                        </a:rPr>
                        <a:t>331</a:t>
                      </a:r>
                    </a:p>
                  </a:txBody>
                  <a:tcPr marL="6347" marR="6347" marT="6347" marB="0" anchor="b"/>
                </a:tc>
                <a:tc>
                  <a:txBody>
                    <a:bodyPr/>
                    <a:lstStyle/>
                    <a:p>
                      <a:pPr algn="ctr" fontAlgn="b"/>
                      <a:r>
                        <a:rPr lang="en-US" sz="1600" b="0" i="0" u="none" strike="noStrike" dirty="0">
                          <a:effectLst/>
                          <a:latin typeface="+mn-lt"/>
                        </a:rPr>
                        <a:t>217</a:t>
                      </a:r>
                    </a:p>
                  </a:txBody>
                  <a:tcPr marL="6347" marR="6347" marT="6347" marB="0" anchor="b"/>
                </a:tc>
                <a:extLst>
                  <a:ext uri="{0D108BD9-81ED-4DB2-BD59-A6C34878D82A}">
                    <a16:rowId xmlns:a16="http://schemas.microsoft.com/office/drawing/2014/main" val="124947078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Cost per attendee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$845.19 </a:t>
                      </a:r>
                    </a:p>
                  </a:txBody>
                  <a:tcPr marL="6347" marR="6347" marT="6347" marB="0" anchor="b"/>
                </a:tc>
                <a:tc>
                  <a:txBody>
                    <a:bodyPr/>
                    <a:lstStyle/>
                    <a:p>
                      <a:pPr algn="r" fontAlgn="b"/>
                      <a:r>
                        <a:rPr lang="en-US" sz="1600" b="0" i="0" u="none" strike="noStrike" dirty="0">
                          <a:solidFill>
                            <a:srgbClr val="FF0000"/>
                          </a:solidFill>
                          <a:effectLst/>
                          <a:latin typeface="+mn-lt"/>
                        </a:rPr>
                        <a:t>$855.77</a:t>
                      </a:r>
                    </a:p>
                  </a:txBody>
                  <a:tcPr marL="6347" marR="6347" marT="6347" marB="0" anchor="b"/>
                </a:tc>
                <a:tc>
                  <a:txBody>
                    <a:bodyPr/>
                    <a:lstStyle/>
                    <a:p>
                      <a:pPr algn="r" fontAlgn="b"/>
                      <a:r>
                        <a:rPr lang="en-US" sz="1600" b="0" i="0" u="none" strike="noStrike" dirty="0">
                          <a:solidFill>
                            <a:srgbClr val="C00000"/>
                          </a:solidFill>
                          <a:effectLst/>
                          <a:latin typeface="+mn-lt"/>
                        </a:rPr>
                        <a:t>$1,440.39</a:t>
                      </a:r>
                    </a:p>
                  </a:txBody>
                  <a:tcPr marL="6347" marR="6347" marT="6347" marB="0" anchor="b"/>
                </a:tc>
                <a:extLst>
                  <a:ext uri="{0D108BD9-81ED-4DB2-BD59-A6C34878D82A}">
                    <a16:rowId xmlns:a16="http://schemas.microsoft.com/office/drawing/2014/main" val="3259608572"/>
                  </a:ext>
                </a:extLst>
              </a:tr>
            </a:tbl>
          </a:graphicData>
        </a:graphic>
      </p:graphicFrame>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dirty="0">
                <a:latin typeface="Times New Roman" pitchFamily="18" charset="0"/>
                <a:ea typeface="Arial Unicode MS" pitchFamily="34" charset="-128"/>
                <a:cs typeface="Arial Unicode MS" pitchFamily="34" charset="-128"/>
              </a:rPr>
              <a:t>March 2020</a:t>
            </a:r>
            <a:endParaRPr lang="en-GB" dirty="0"/>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Ben Rolfe (BCA);   Jon Rosdahl (Qualcomm)</a:t>
            </a:r>
            <a:endParaRPr lang="en-GB" dirty="0"/>
          </a:p>
        </p:txBody>
      </p:sp>
    </p:spTree>
    <p:extLst>
      <p:ext uri="{BB962C8B-B14F-4D97-AF65-F5344CB8AC3E}">
        <p14:creationId xmlns:p14="http://schemas.microsoft.com/office/powerpoint/2010/main" val="362393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Warsaw, Poland May 2020 Budget</a:t>
            </a:r>
          </a:p>
        </p:txBody>
      </p:sp>
      <p:graphicFrame>
        <p:nvGraphicFramePr>
          <p:cNvPr id="9" name="Content Placeholder 8">
            <a:extLst>
              <a:ext uri="{FF2B5EF4-FFF2-40B4-BE49-F238E27FC236}">
                <a16:creationId xmlns:a16="http://schemas.microsoft.com/office/drawing/2014/main" id="{1A59AC5E-8353-4F7D-8F9E-C781DF271DEC}"/>
              </a:ext>
            </a:extLst>
          </p:cNvPr>
          <p:cNvGraphicFramePr>
            <a:graphicFrameLocks noGrp="1"/>
          </p:cNvGraphicFramePr>
          <p:nvPr>
            <p:ph idx="1"/>
            <p:extLst>
              <p:ext uri="{D42A27DB-BD31-4B8C-83A1-F6EECF244321}">
                <p14:modId xmlns:p14="http://schemas.microsoft.com/office/powerpoint/2010/main" val="2202135731"/>
              </p:ext>
            </p:extLst>
          </p:nvPr>
        </p:nvGraphicFramePr>
        <p:xfrm>
          <a:off x="723898" y="1218026"/>
          <a:ext cx="7429502" cy="5222616"/>
        </p:xfrm>
        <a:graphic>
          <a:graphicData uri="http://schemas.openxmlformats.org/drawingml/2006/table">
            <a:tbl>
              <a:tblPr>
                <a:tableStyleId>{5C22544A-7EE6-4342-B048-85BDC9FD1C3A}</a:tableStyleId>
              </a:tblPr>
              <a:tblGrid>
                <a:gridCol w="883294">
                  <a:extLst>
                    <a:ext uri="{9D8B030D-6E8A-4147-A177-3AD203B41FA5}">
                      <a16:colId xmlns:a16="http://schemas.microsoft.com/office/drawing/2014/main" val="680208104"/>
                    </a:ext>
                  </a:extLst>
                </a:gridCol>
                <a:gridCol w="883294">
                  <a:extLst>
                    <a:ext uri="{9D8B030D-6E8A-4147-A177-3AD203B41FA5}">
                      <a16:colId xmlns:a16="http://schemas.microsoft.com/office/drawing/2014/main" val="2600233375"/>
                    </a:ext>
                  </a:extLst>
                </a:gridCol>
                <a:gridCol w="920737">
                  <a:extLst>
                    <a:ext uri="{9D8B030D-6E8A-4147-A177-3AD203B41FA5}">
                      <a16:colId xmlns:a16="http://schemas.microsoft.com/office/drawing/2014/main" val="517132454"/>
                    </a:ext>
                  </a:extLst>
                </a:gridCol>
                <a:gridCol w="703577">
                  <a:extLst>
                    <a:ext uri="{9D8B030D-6E8A-4147-A177-3AD203B41FA5}">
                      <a16:colId xmlns:a16="http://schemas.microsoft.com/office/drawing/2014/main" val="1144379219"/>
                    </a:ext>
                  </a:extLst>
                </a:gridCol>
                <a:gridCol w="1143000">
                  <a:extLst>
                    <a:ext uri="{9D8B030D-6E8A-4147-A177-3AD203B41FA5}">
                      <a16:colId xmlns:a16="http://schemas.microsoft.com/office/drawing/2014/main" val="3559587789"/>
                    </a:ext>
                  </a:extLst>
                </a:gridCol>
                <a:gridCol w="1219200">
                  <a:extLst>
                    <a:ext uri="{9D8B030D-6E8A-4147-A177-3AD203B41FA5}">
                      <a16:colId xmlns:a16="http://schemas.microsoft.com/office/drawing/2014/main" val="3912046318"/>
                    </a:ext>
                  </a:extLst>
                </a:gridCol>
                <a:gridCol w="1676400">
                  <a:extLst>
                    <a:ext uri="{9D8B030D-6E8A-4147-A177-3AD203B41FA5}">
                      <a16:colId xmlns:a16="http://schemas.microsoft.com/office/drawing/2014/main" val="3219615327"/>
                    </a:ext>
                  </a:extLst>
                </a:gridCol>
              </a:tblGrid>
              <a:tr h="262432">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b="0" i="0" u="none" strike="noStrike" dirty="0">
                          <a:effectLst/>
                          <a:latin typeface="+mn-lt"/>
                        </a:rPr>
                        <a:t>March-200</a:t>
                      </a:r>
                    </a:p>
                  </a:txBody>
                  <a:tcPr marL="6347" marR="6347" marT="6347" marB="0" anchor="b"/>
                </a:tc>
                <a:tc>
                  <a:txBody>
                    <a:bodyPr/>
                    <a:lstStyle/>
                    <a:p>
                      <a:pPr algn="ctr" fontAlgn="b"/>
                      <a:r>
                        <a:rPr lang="en-US" sz="1600" b="0" i="0" u="none" strike="noStrike" dirty="0">
                          <a:effectLst/>
                          <a:latin typeface="+mn-lt"/>
                        </a:rPr>
                        <a:t>March-300</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3502955420"/>
                  </a:ext>
                </a:extLst>
              </a:tr>
              <a:tr h="262432">
                <a:tc>
                  <a:txBody>
                    <a:bodyPr/>
                    <a:lstStyle/>
                    <a:p>
                      <a:pPr algn="l" fontAlgn="b"/>
                      <a:r>
                        <a:rPr lang="en-US" sz="1600" u="none" strike="noStrike">
                          <a:effectLst/>
                          <a:latin typeface="+mn-lt"/>
                        </a:rPr>
                        <a:t>Income</a:t>
                      </a:r>
                      <a:endParaRPr lang="en-US" sz="1600" b="0" i="0" u="none" strike="noStrike">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a:effectLst/>
                          <a:latin typeface="+mn-lt"/>
                        </a:rPr>
                        <a:t>Draft Budget</a:t>
                      </a:r>
                      <a:endParaRPr lang="en-US" sz="1600" b="0" i="0" u="none" strike="noStrike">
                        <a:effectLst/>
                        <a:latin typeface="+mn-lt"/>
                      </a:endParaRPr>
                    </a:p>
                  </a:txBody>
                  <a:tcPr marL="6347" marR="6347" marT="6347" marB="0" anchor="b"/>
                </a:tc>
                <a:tc>
                  <a:txBody>
                    <a:bodyPr/>
                    <a:lstStyle/>
                    <a:p>
                      <a:pPr algn="ctr" fontAlgn="b"/>
                      <a:r>
                        <a:rPr lang="en-US" sz="1600" b="0" i="0" u="none" strike="noStrike" dirty="0">
                          <a:effectLst/>
                          <a:latin typeface="+mn-lt"/>
                        </a:rPr>
                        <a:t>Draft Budget</a:t>
                      </a:r>
                    </a:p>
                  </a:txBody>
                  <a:tcPr marL="6347" marR="6347" marT="6347" marB="0" anchor="b"/>
                </a:tc>
                <a:tc>
                  <a:txBody>
                    <a:bodyPr/>
                    <a:lstStyle/>
                    <a:p>
                      <a:pPr algn="ctr" fontAlgn="b"/>
                      <a:r>
                        <a:rPr lang="en-US" sz="1600" b="0" i="0" u="none" strike="noStrike" dirty="0">
                          <a:effectLst/>
                          <a:latin typeface="+mn-lt"/>
                        </a:rPr>
                        <a:t>      Final</a:t>
                      </a:r>
                    </a:p>
                  </a:txBody>
                  <a:tcPr marL="6347" marR="6347" marT="6347" marB="0" anchor="b"/>
                </a:tc>
                <a:extLst>
                  <a:ext uri="{0D108BD9-81ED-4DB2-BD59-A6C34878D82A}">
                    <a16:rowId xmlns:a16="http://schemas.microsoft.com/office/drawing/2014/main" val="3322514093"/>
                  </a:ext>
                </a:extLst>
              </a:tr>
              <a:tr h="28479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2.11 - Registrations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$179,500</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$290,500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70711874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2.12 - Hotel Commissions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 $18,000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$18,000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1139006978"/>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Total –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$197,500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$308,500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613658577"/>
                  </a:ext>
                </a:extLst>
              </a:tr>
              <a:tr h="284793">
                <a:tc>
                  <a:txBody>
                    <a:bodyPr/>
                    <a:lstStyle/>
                    <a:p>
                      <a:pPr algn="l" fontAlgn="b"/>
                      <a:r>
                        <a:rPr lang="en-US" sz="1600" u="none" strike="noStrike">
                          <a:effectLst/>
                          <a:latin typeface="+mn-lt"/>
                        </a:rPr>
                        <a:t>Expense</a:t>
                      </a:r>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dirty="0">
                        <a:effectLst/>
                        <a:latin typeface="+mn-lt"/>
                      </a:endParaRPr>
                    </a:p>
                  </a:txBody>
                  <a:tcPr marL="6347" marR="6347" marT="6347" marB="0" anchor="b"/>
                </a:tc>
                <a:tc hMerge="1">
                  <a:txBody>
                    <a:bodyPr/>
                    <a:lstStyle/>
                    <a:p>
                      <a:pPr algn="l" fontAlgn="b"/>
                      <a:endParaRPr lang="en-US" sz="1600" b="0" i="0" u="none" strike="noStrike" dirty="0">
                        <a:effectLst/>
                        <a:latin typeface="+mn-lt"/>
                      </a:endParaRPr>
                    </a:p>
                  </a:txBody>
                  <a:tcPr marL="8463" marR="8463" marT="8463"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800" b="0" i="0" u="none" strike="noStrike" kern="1200" baseline="0" dirty="0">
                        <a:solidFill>
                          <a:schemeClr val="dk1"/>
                        </a:solidFill>
                        <a:latin typeface="+mn-lt"/>
                        <a:ea typeface="+mn-ea"/>
                        <a:cs typeface="+mn-cs"/>
                      </a:endParaRPr>
                    </a:p>
                  </a:txBody>
                  <a:tcPr marL="6347" marR="6347" marT="6347"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93262724"/>
                  </a:ext>
                </a:extLst>
              </a:tr>
              <a:tr h="300809">
                <a:tc>
                  <a:txBody>
                    <a:bodyPr/>
                    <a:lstStyle/>
                    <a:p>
                      <a:pPr algn="l" fontAlgn="b"/>
                      <a:endParaRPr lang="en-US" sz="1600" b="0" i="0" u="none" strike="noStrike" dirty="0">
                        <a:effectLst/>
                        <a:latin typeface="+mn-lt"/>
                      </a:endParaRPr>
                    </a:p>
                  </a:txBody>
                  <a:tcPr marL="6347" marR="6347" marT="6347" marB="0" anchor="b"/>
                </a:tc>
                <a:tc gridSpan="3">
                  <a:txBody>
                    <a:bodyPr/>
                    <a:lstStyle/>
                    <a:p>
                      <a:pPr algn="l" fontAlgn="b"/>
                      <a:r>
                        <a:rPr lang="en-US" sz="1600" u="none" strike="noStrike" dirty="0">
                          <a:effectLst/>
                          <a:latin typeface="+mn-lt"/>
                        </a:rPr>
                        <a:t>4.113 - Venue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$59,800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$59,800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2048482050"/>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4.12 - Financial Fees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$9,315</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$9,315</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770090064"/>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4.13 – Meeting Planner</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$33,560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$40,760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413109359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4.14 - Food &amp; Beverage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$68,100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$81,300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154785351"/>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4.15 - Network Services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$38,000 </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$38,000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508217207"/>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4.16 - Social</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$30,000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077313436"/>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4.17 - Shipping</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$6000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8201953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4.18 - Misc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$7,600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$8,650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83695681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rgbClr val="C00000"/>
                          </a:solidFill>
                          <a:latin typeface="+mn-lt"/>
                          <a:ea typeface="+mn-ea"/>
                          <a:cs typeface="+mn-cs"/>
                        </a:rPr>
                        <a:t>$242,375</a:t>
                      </a:r>
                    </a:p>
                  </a:txBody>
                  <a:tcPr marL="6347" marR="6347" marT="6347" marB="0" anchor="b"/>
                </a:tc>
                <a:tc>
                  <a:txBody>
                    <a:bodyPr/>
                    <a:lstStyle/>
                    <a:p>
                      <a:pPr algn="r" fontAlgn="b"/>
                      <a:r>
                        <a:rPr lang="en-US" sz="1800" b="0" i="0" u="none" strike="noStrike" kern="1200" baseline="0" dirty="0">
                          <a:solidFill>
                            <a:srgbClr val="C00000"/>
                          </a:solidFill>
                          <a:latin typeface="+mn-lt"/>
                          <a:ea typeface="+mn-ea"/>
                          <a:cs typeface="+mn-cs"/>
                        </a:rPr>
                        <a:t>273,825</a:t>
                      </a:r>
                    </a:p>
                  </a:txBody>
                  <a:tcPr marL="6347" marR="6347" marT="6347" marB="0" anchor="b"/>
                </a:tc>
                <a:tc>
                  <a:txBody>
                    <a:bodyPr/>
                    <a:lstStyle/>
                    <a:p>
                      <a:pPr algn="r" fontAlgn="b"/>
                      <a:endParaRPr lang="en-US" sz="1600" b="0" i="0" u="none" strike="noStrike" dirty="0">
                        <a:solidFill>
                          <a:srgbClr val="FF0000"/>
                        </a:solidFill>
                        <a:effectLst/>
                        <a:latin typeface="+mn-lt"/>
                      </a:endParaRPr>
                    </a:p>
                  </a:txBody>
                  <a:tcPr marL="6347" marR="6347" marT="6347" marB="0" anchor="b"/>
                </a:tc>
                <a:extLst>
                  <a:ext uri="{0D108BD9-81ED-4DB2-BD59-A6C34878D82A}">
                    <a16:rowId xmlns:a16="http://schemas.microsoft.com/office/drawing/2014/main" val="1917423023"/>
                  </a:ext>
                </a:extLst>
              </a:tr>
              <a:tr h="29440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Net Ordinary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 $(44,875)</a:t>
                      </a:r>
                    </a:p>
                  </a:txBody>
                  <a:tcPr marL="6347" marR="6347" marT="6347" marB="0" anchor="b"/>
                </a:tc>
                <a:tc>
                  <a:txBody>
                    <a:bodyPr/>
                    <a:lstStyle/>
                    <a:p>
                      <a:pPr algn="r" fontAlgn="b"/>
                      <a:r>
                        <a:rPr lang="en-US" sz="1800" b="0" i="0" u="none" strike="noStrike" kern="1200" baseline="0" dirty="0">
                          <a:solidFill>
                            <a:schemeClr val="accent1">
                              <a:lumMod val="50000"/>
                            </a:schemeClr>
                          </a:solidFill>
                          <a:latin typeface="+mn-lt"/>
                          <a:ea typeface="+mn-ea"/>
                          <a:cs typeface="+mn-cs"/>
                        </a:rPr>
                        <a:t>$34,675</a:t>
                      </a:r>
                    </a:p>
                  </a:txBody>
                  <a:tcPr marL="6347" marR="6347" marT="6347" marB="0" anchor="b"/>
                </a:tc>
                <a:tc>
                  <a:txBody>
                    <a:bodyPr/>
                    <a:lstStyle/>
                    <a:p>
                      <a:pPr algn="r" fontAlgn="b"/>
                      <a:endParaRPr lang="en-US" sz="1600" b="0" i="0" u="none" strike="noStrike" dirty="0">
                        <a:solidFill>
                          <a:srgbClr val="C00000"/>
                        </a:solidFill>
                        <a:effectLst/>
                        <a:latin typeface="+mn-lt"/>
                      </a:endParaRPr>
                    </a:p>
                  </a:txBody>
                  <a:tcPr marL="6347" marR="6347" marT="6347" marB="0" anchor="b"/>
                </a:tc>
                <a:extLst>
                  <a:ext uri="{0D108BD9-81ED-4DB2-BD59-A6C34878D82A}">
                    <a16:rowId xmlns:a16="http://schemas.microsoft.com/office/drawing/2014/main" val="221765877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Attendees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dirty="0">
                          <a:effectLst/>
                          <a:latin typeface="+mn-lt"/>
                        </a:rPr>
                        <a:t>200</a:t>
                      </a:r>
                      <a:endParaRPr lang="en-US" sz="1600" b="0" i="0" u="none" strike="noStrike" dirty="0">
                        <a:effectLst/>
                        <a:latin typeface="+mn-lt"/>
                      </a:endParaRPr>
                    </a:p>
                  </a:txBody>
                  <a:tcPr marL="6347" marR="6347" marT="6347" marB="0" anchor="b"/>
                </a:tc>
                <a:tc>
                  <a:txBody>
                    <a:bodyPr/>
                    <a:lstStyle/>
                    <a:p>
                      <a:pPr algn="ctr" fontAlgn="b"/>
                      <a:r>
                        <a:rPr lang="en-US" sz="1600" b="0" i="0" u="none" strike="noStrike" dirty="0">
                          <a:effectLst/>
                          <a:latin typeface="+mn-lt"/>
                        </a:rPr>
                        <a:t>300</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124947078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Cost per attendee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$1,211.88 </a:t>
                      </a:r>
                    </a:p>
                  </a:txBody>
                  <a:tcPr marL="6347" marR="6347" marT="6347" marB="0" anchor="b"/>
                </a:tc>
                <a:tc>
                  <a:txBody>
                    <a:bodyPr/>
                    <a:lstStyle/>
                    <a:p>
                      <a:pPr algn="r" fontAlgn="b"/>
                      <a:r>
                        <a:rPr lang="en-US" sz="1600" b="0" i="0" u="none" strike="noStrike" dirty="0">
                          <a:solidFill>
                            <a:srgbClr val="FF0000"/>
                          </a:solidFill>
                          <a:effectLst/>
                          <a:latin typeface="+mn-lt"/>
                        </a:rPr>
                        <a:t>$912.75</a:t>
                      </a:r>
                    </a:p>
                  </a:txBody>
                  <a:tcPr marL="6347" marR="6347" marT="6347" marB="0" anchor="b"/>
                </a:tc>
                <a:tc>
                  <a:txBody>
                    <a:bodyPr/>
                    <a:lstStyle/>
                    <a:p>
                      <a:pPr algn="r" fontAlgn="b"/>
                      <a:endParaRPr lang="en-US" sz="1600" b="0" i="0" u="none" strike="noStrike" dirty="0">
                        <a:solidFill>
                          <a:srgbClr val="C00000"/>
                        </a:solidFill>
                        <a:effectLst/>
                        <a:latin typeface="+mn-lt"/>
                      </a:endParaRPr>
                    </a:p>
                  </a:txBody>
                  <a:tcPr marL="6347" marR="6347" marT="6347" marB="0" anchor="b"/>
                </a:tc>
                <a:extLst>
                  <a:ext uri="{0D108BD9-81ED-4DB2-BD59-A6C34878D82A}">
                    <a16:rowId xmlns:a16="http://schemas.microsoft.com/office/drawing/2014/main" val="3259608572"/>
                  </a:ext>
                </a:extLst>
              </a:tr>
            </a:tbl>
          </a:graphicData>
        </a:graphic>
      </p:graphicFrame>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E6969283-78ED-4F71-B854-48055E18A2D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Arial Unicode MS" pitchFamily="34" charset="-128"/>
                <a:cs typeface="Arial Unicode MS" pitchFamily="34" charset="-128"/>
              </a:rPr>
              <a:t>March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Tree>
    <p:extLst>
      <p:ext uri="{BB962C8B-B14F-4D97-AF65-F5344CB8AC3E}">
        <p14:creationId xmlns:p14="http://schemas.microsoft.com/office/powerpoint/2010/main" val="392748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56F0-FA85-4C3A-AA7A-A3D1B4E21F98}"/>
              </a:ext>
            </a:extLst>
          </p:cNvPr>
          <p:cNvSpPr>
            <a:spLocks noGrp="1"/>
          </p:cNvSpPr>
          <p:nvPr>
            <p:ph type="title"/>
          </p:nvPr>
        </p:nvSpPr>
        <p:spPr>
          <a:xfrm>
            <a:off x="685800" y="685801"/>
            <a:ext cx="7770813" cy="685800"/>
          </a:xfrm>
        </p:spPr>
        <p:txBody>
          <a:bodyPr/>
          <a:lstStyle/>
          <a:p>
            <a:r>
              <a:rPr lang="en-US" sz="2400" dirty="0"/>
              <a:t>Health Alert – U.S. Embassy Warsaw, Poland </a:t>
            </a:r>
            <a:br>
              <a:rPr lang="en-US" sz="2400" dirty="0"/>
            </a:br>
            <a:r>
              <a:rPr lang="en-US" sz="2400" dirty="0"/>
              <a:t>(March 18, 2020)</a:t>
            </a:r>
          </a:p>
        </p:txBody>
      </p:sp>
      <p:sp>
        <p:nvSpPr>
          <p:cNvPr id="3" name="Content Placeholder 2">
            <a:extLst>
              <a:ext uri="{FF2B5EF4-FFF2-40B4-BE49-F238E27FC236}">
                <a16:creationId xmlns:a16="http://schemas.microsoft.com/office/drawing/2014/main" id="{0B3DFB08-A863-4043-A241-CFFC112EFF78}"/>
              </a:ext>
            </a:extLst>
          </p:cNvPr>
          <p:cNvSpPr>
            <a:spLocks noGrp="1"/>
          </p:cNvSpPr>
          <p:nvPr>
            <p:ph idx="1"/>
          </p:nvPr>
        </p:nvSpPr>
        <p:spPr>
          <a:xfrm>
            <a:off x="685800" y="1371601"/>
            <a:ext cx="7856538" cy="5103811"/>
          </a:xfrm>
        </p:spPr>
        <p:txBody>
          <a:bodyPr/>
          <a:lstStyle/>
          <a:p>
            <a:r>
              <a:rPr lang="en-US" sz="1400" dirty="0"/>
              <a:t>Location:  Poland</a:t>
            </a:r>
          </a:p>
          <a:p>
            <a:r>
              <a:rPr lang="en-US" sz="1400" dirty="0"/>
              <a:t>Event:  There is an ongoing outbreak of Coronavirus (COVID-19) first identified in Wuhan, China.  The global public health threat posed by COVID-19 is high, with more than 180,000 reported cases worldwide. </a:t>
            </a:r>
          </a:p>
          <a:p>
            <a:r>
              <a:rPr lang="en-US" sz="1400" dirty="0"/>
              <a:t>UPDATE: The U.S. Mission to Poland has confirmed availability of seats on charter flights from Warsaw to New York and Chicago.  There are seats available from Warsaw to New York on Wednesday, March 18 and Thursday, March 19, and seats available from Warsaw to Chicago on Thursday, March 19.  Please contact LOT Polish Airlines directly at </a:t>
            </a:r>
            <a:r>
              <a:rPr lang="en-US" sz="1400" dirty="0">
                <a:hlinkClick r:id="rId2"/>
              </a:rPr>
              <a:t>http://lot.com</a:t>
            </a:r>
            <a:r>
              <a:rPr lang="en-US" sz="1400" dirty="0"/>
              <a:t> to book these flights.  These are not U.S. government operated or funded flights.  Availability and cancellations are controlled by LOT.  At this time, this is the only direct way to travel between Poland and the United States.  The U.S. government is not evacuating U.S. citizens from Poland.  While additional flights may be added, at this time these flights are being offered only through Thursday, March 19.  If you need to leave Poland, consider booking one of these flights now.</a:t>
            </a:r>
          </a:p>
          <a:p>
            <a:r>
              <a:rPr lang="en-US" sz="1400" dirty="0"/>
              <a:t>On March 13, the Government of Poland announced that restrictions on international border crossings will be implemented for a minimum of 10 days.  International flights and rail connections (inbound and outbound) were suspended from 00:01 on Sunday, March 15.  Polish citizens and foreigners with permission to work and reside in Poland who return from abroad will be required to quarantine for 14 days after returning.  All other foreigners will not be permitted to enter Poland.</a:t>
            </a:r>
          </a:p>
        </p:txBody>
      </p:sp>
      <p:sp>
        <p:nvSpPr>
          <p:cNvPr id="4" name="Slide Number Placeholder 3">
            <a:extLst>
              <a:ext uri="{FF2B5EF4-FFF2-40B4-BE49-F238E27FC236}">
                <a16:creationId xmlns:a16="http://schemas.microsoft.com/office/drawing/2014/main" id="{AA16A923-017B-4B59-833C-B877AA2AFE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F999C86-6B36-4CC4-BAC9-AA1D39B4A0C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7BCBA9C-2D98-4FDB-B5E8-9F38D908D9D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40265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E54E-D174-4D4F-8E33-F9AF7150D8E4}"/>
              </a:ext>
            </a:extLst>
          </p:cNvPr>
          <p:cNvSpPr>
            <a:spLocks noGrp="1"/>
          </p:cNvSpPr>
          <p:nvPr>
            <p:ph type="title"/>
          </p:nvPr>
        </p:nvSpPr>
        <p:spPr/>
        <p:txBody>
          <a:bodyPr/>
          <a:lstStyle/>
          <a:p>
            <a:r>
              <a:rPr lang="en-US" dirty="0"/>
              <a:t>Actions Taken so far</a:t>
            </a:r>
          </a:p>
        </p:txBody>
      </p:sp>
      <p:sp>
        <p:nvSpPr>
          <p:cNvPr id="3" name="Content Placeholder 2">
            <a:extLst>
              <a:ext uri="{FF2B5EF4-FFF2-40B4-BE49-F238E27FC236}">
                <a16:creationId xmlns:a16="http://schemas.microsoft.com/office/drawing/2014/main" id="{28AD1940-5ED7-4383-A358-874A69BA96B4}"/>
              </a:ext>
            </a:extLst>
          </p:cNvPr>
          <p:cNvSpPr>
            <a:spLocks noGrp="1"/>
          </p:cNvSpPr>
          <p:nvPr>
            <p:ph idx="1"/>
          </p:nvPr>
        </p:nvSpPr>
        <p:spPr/>
        <p:txBody>
          <a:bodyPr/>
          <a:lstStyle/>
          <a:p>
            <a:r>
              <a:rPr lang="en-US" dirty="0"/>
              <a:t>Jon has contacted the IEEE Emergency Response Team (EERT) and the IEEE Meetings, Conferences &amp; Events (MCE).</a:t>
            </a:r>
          </a:p>
          <a:p>
            <a:pPr lvl="1"/>
            <a:r>
              <a:rPr lang="en-US" dirty="0"/>
              <a:t>Legal review is underway of our contracts to evaluate potential penalties and options for cancelation or postponement.</a:t>
            </a:r>
          </a:p>
          <a:p>
            <a:pPr lvl="1"/>
            <a:r>
              <a:rPr lang="en-US" dirty="0"/>
              <a:t>Hotel, Network and PCO contracts being reviewed.</a:t>
            </a:r>
          </a:p>
          <a:p>
            <a:r>
              <a:rPr lang="en-US" dirty="0"/>
              <a:t>Sara/Daniel have prepared their assessment of the potential costs associated with Postponement or Cancellation.</a:t>
            </a:r>
          </a:p>
        </p:txBody>
      </p:sp>
      <p:sp>
        <p:nvSpPr>
          <p:cNvPr id="4" name="Slide Number Placeholder 3">
            <a:extLst>
              <a:ext uri="{FF2B5EF4-FFF2-40B4-BE49-F238E27FC236}">
                <a16:creationId xmlns:a16="http://schemas.microsoft.com/office/drawing/2014/main" id="{C58FA026-4C58-43FC-A502-1F923512980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DC56BA-B4F2-4779-90EE-30D606EC918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2952D27-3309-4E35-80AD-B0410FD2F2E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46873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1550A-B657-4CA6-AB94-494C093BAD2B}"/>
              </a:ext>
            </a:extLst>
          </p:cNvPr>
          <p:cNvSpPr>
            <a:spLocks noGrp="1"/>
          </p:cNvSpPr>
          <p:nvPr>
            <p:ph type="title"/>
          </p:nvPr>
        </p:nvSpPr>
        <p:spPr/>
        <p:txBody>
          <a:bodyPr/>
          <a:lstStyle/>
          <a:p>
            <a:r>
              <a:rPr lang="en-US" dirty="0"/>
              <a:t>Potential Cancel Warsaw Meeting Fees</a:t>
            </a:r>
          </a:p>
        </p:txBody>
      </p:sp>
      <p:pic>
        <p:nvPicPr>
          <p:cNvPr id="9" name="Content Placeholder 8" descr="A screenshot of a cell phone&#10;&#10;Description automatically generated">
            <a:extLst>
              <a:ext uri="{FF2B5EF4-FFF2-40B4-BE49-F238E27FC236}">
                <a16:creationId xmlns:a16="http://schemas.microsoft.com/office/drawing/2014/main" id="{7FC7C2B3-C2F4-4663-86E7-AC874B7416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738109"/>
            <a:ext cx="4724400" cy="4600941"/>
          </a:xfrm>
        </p:spPr>
      </p:pic>
      <p:sp>
        <p:nvSpPr>
          <p:cNvPr id="4" name="Slide Number Placeholder 3">
            <a:extLst>
              <a:ext uri="{FF2B5EF4-FFF2-40B4-BE49-F238E27FC236}">
                <a16:creationId xmlns:a16="http://schemas.microsoft.com/office/drawing/2014/main" id="{6B4596C7-9BD6-4DDC-ACBE-1020B8B4DF4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3647CEB-01D8-40F3-80FA-ABD3D8D5F8D1}"/>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42E7B8E6-C1F1-4853-A683-AD2AEE7451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20563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D784B-096F-4BC0-B00F-03A4BD4D812F}">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5946</TotalTime>
  <Words>4104</Words>
  <Application>Microsoft Office PowerPoint</Application>
  <PresentationFormat>On-screen Show (4:3)</PresentationFormat>
  <Paragraphs>1265</Paragraphs>
  <Slides>25</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Office Theme</vt:lpstr>
      <vt:lpstr>Document</vt:lpstr>
      <vt:lpstr>Wireless Treasurer Report March 2020 Atlanta - Cancelled</vt:lpstr>
      <vt:lpstr>Abstract</vt:lpstr>
      <vt:lpstr>PowerPoint Presentation</vt:lpstr>
      <vt:lpstr>PowerPoint Presentation</vt:lpstr>
      <vt:lpstr>Irvine, January 2020 Budget Report</vt:lpstr>
      <vt:lpstr>Warsaw, Poland May 2020 Budget</vt:lpstr>
      <vt:lpstr>Health Alert – U.S. Embassy Warsaw, Poland  (March 18, 2020)</vt:lpstr>
      <vt:lpstr>Actions Taken so far</vt:lpstr>
      <vt:lpstr>Potential Cancel Warsaw Meeting Fees</vt:lpstr>
      <vt:lpstr>Contract points to be aware</vt:lpstr>
      <vt:lpstr>Cancellation vs Postpone</vt:lpstr>
      <vt:lpstr>Actions that may have been missed</vt:lpstr>
      <vt:lpstr>EERT Response</vt:lpstr>
      <vt:lpstr>Motions to Cancel/Postpone 2020 May Interim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March 2020 - Atlanta Cancelled</dc:title>
  <dc:creator>Jon Rosdahl</dc:creator>
  <cp:keywords>March 2020</cp:keywords>
  <dc:description>Jon Rosdahl (Qualcomm)</dc:description>
  <cp:lastModifiedBy>Jon Rosdahl</cp:lastModifiedBy>
  <cp:revision>28</cp:revision>
  <cp:lastPrinted>1601-01-01T00:00:00Z</cp:lastPrinted>
  <dcterms:created xsi:type="dcterms:W3CDTF">2019-08-01T19:20:26Z</dcterms:created>
  <dcterms:modified xsi:type="dcterms:W3CDTF">2020-03-18T20:53:11Z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