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1"/>
  </p:notesMasterIdLst>
  <p:handoutMasterIdLst>
    <p:handoutMasterId r:id="rId32"/>
  </p:handoutMasterIdLst>
  <p:sldIdLst>
    <p:sldId id="361" r:id="rId3"/>
    <p:sldId id="683" r:id="rId4"/>
    <p:sldId id="287" r:id="rId5"/>
    <p:sldId id="288" r:id="rId6"/>
    <p:sldId id="289" r:id="rId7"/>
    <p:sldId id="672" r:id="rId8"/>
    <p:sldId id="649" r:id="rId9"/>
    <p:sldId id="675" r:id="rId10"/>
    <p:sldId id="676" r:id="rId11"/>
    <p:sldId id="684" r:id="rId12"/>
    <p:sldId id="678" r:id="rId13"/>
    <p:sldId id="677" r:id="rId14"/>
    <p:sldId id="381" r:id="rId15"/>
    <p:sldId id="292" r:id="rId16"/>
    <p:sldId id="366" r:id="rId17"/>
    <p:sldId id="670" r:id="rId18"/>
    <p:sldId id="671" r:id="rId19"/>
    <p:sldId id="293" r:id="rId20"/>
    <p:sldId id="294" r:id="rId21"/>
    <p:sldId id="650" r:id="rId22"/>
    <p:sldId id="310" r:id="rId23"/>
    <p:sldId id="641" r:id="rId24"/>
    <p:sldId id="673" r:id="rId25"/>
    <p:sldId id="661" r:id="rId26"/>
    <p:sldId id="668" r:id="rId27"/>
    <p:sldId id="679" r:id="rId28"/>
    <p:sldId id="359" r:id="rId29"/>
    <p:sldId id="680"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03" autoAdjust="0"/>
    <p:restoredTop sz="95437" autoAdjust="0"/>
  </p:normalViewPr>
  <p:slideViewPr>
    <p:cSldViewPr>
      <p:cViewPr varScale="1">
        <p:scale>
          <a:sx n="100" d="100"/>
          <a:sy n="100" d="100"/>
        </p:scale>
        <p:origin x="1050" y="7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algn="r" defTabSz="922126">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algn="r" defTabSz="922126">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39.936"/>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0 0,'28'0'328,"29"0"-328,-1 0 16,-28 0-16,0 0 15,1 0-15,-1 0 16,0 0 0,0 0-16,1 0 15,-1 0-15,0 0 16,0 0 15,0 0-31,1 0 16,-1 0-1,0 0 1,0 0 0,1 0-1,-1 0 1,0 0-1,0 0 17,0 0-17,1 0-15,-1 0 16,0 0 93,0 0-93,1 0 0,-29 28 140,28-28-156,0 0 15,0 0 1,0 0 31,1 28 0,-1-28-32</inkml:trace>
</inkml:ink>
</file>

<file path=ppt/ink/ink2.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44.787"/>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1 0,'28'0'234,"1"0"-218,-1 0 859,0 0-828,0 0-16,29 0 0,-29 0-31,0 0 16,0 0-16,1 0 16,-1 0 406,0 0-376,0 0-30,0 0 0,1 0-1,-1 0-15,0 0 16,0 0 0,1 0-1,-1 0-15,0 0 0,28 0 16,-27 0-16,27 0 15,-28 0-15,29 0 16,-1 0-16,1 0 16,-29 0-16,57 0 15,-57 0-15,28 0 16,-28 0-16,1 0 16,-1 0-16,0 0 15,29 0-15,-29 0 16,0 0-16,28 28 15,1-28-15,-1 0 16,-27 29-16,55-29 16,-27 0-1,27 0-15,1 0 16,28 0-16,-28 0 16,56 0-16,-28 0 15,-29 0-15,1 0 16,0 0-16,-1 0 15,-27 0-15,27 0 16,-55 0-16,27 0 16,29 0-16,-1-29 15,-27 29-15,-1 0 16,1 0-16,27 0 16,1 0-16,0 0 15,-1 0-15,1 0 16,0 0-1,-29 0-15,-28 0 16,29 0-16,-29 0 16,0 0-1,0 0-15,1 0 16,27 0 0,1 0-1,-29 0-15,0 0 16,28 0-16,-27 0 15,27 0-15,1 0 16,-29 0-16,28 0 16,1 0-16,-29 0 15,28 0-15,1 0 16,-1 0-16,-28 0 0,29 0 16,28 0-16,-29 0 15,-28 0-15,29 0 16,-1 0-16,1 29 15,-1-29-15,29 0 16,-29 0-16,1 0 16,-1 28-1,0-28 1,29 0-16,-57 0 16,29 28-16,-29-28 15,0 28 1,0-28-16,1 0 15,-1 0 17,0 0-17,0 0 1,29 0-16,-29 0 16,0 0-1,0 28 1,1-28-1,-1 0 1,0 0 15</inkml:trace>
</inkml:ink>
</file>

<file path=ppt/ink/ink3.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11.62791" units="1/cm"/>
          <inkml:channelProperty channel="Y" name="resolution" value="55.6701" units="1/cm"/>
          <inkml:channelProperty channel="T" name="resolution" value="1" units="1/dev"/>
        </inkml:channelProperties>
      </inkml:inkSource>
      <inkml:timestamp xml:id="ts0" timeString="2020-03-15T16:42:49.897"/>
    </inkml:context>
    <inkml:brush xml:id="br0">
      <inkml:brushProperty name="width" value="0.175" units="cm"/>
      <inkml:brushProperty name="height" value="0.35" units="cm"/>
      <inkml:brushProperty name="color" value="#FFFF00"/>
      <inkml:brushProperty name="tip" value="rectangle"/>
      <inkml:brushProperty name="rasterOp" value="maskPen"/>
      <inkml:brushProperty name="fitToCurve" value="1"/>
    </inkml:brush>
  </inkml:definitions>
  <inkml:trace contextRef="#ctx0" brushRef="#br0">0 34 0,'28'0'110,"0"0"-95,28 0-15,29-28 16,0 28-16,-1 0 16,29 0-16,-28 0 15,28 0-15,0 0 16,-29 0-16,1 28 15,0-28-15,-1 0 16,-27 0-16,-1 0 16,1 29-16,-29-29 15,0 0-15,0 0 16,1 0 0,-1 28-16,0-28 15,29 0-15,-1 0 0,0 0 16,29 0-16,0 0 15,-1 0-15,1 0 16,0 28-16,-29 0 16,57-28-16,-56 0 15,27 0-15,1 0 16,-29 0 0,1 0-1,-1 0-15,1 0 16,-29 0-16,28 0 15,-27 0-15,-1 0 16,28 0-16,1 0 16,-1 0-16,-28 0 15,29 0-15,27 0 0,-27 0 16,28 0-16,-29 0 16,0 0-16,29 0 15,-28-28-15,27 0 16,1 28-16,-29 0 15,29 0-15,0 0 16,-1-28 0,-27 28-1,27 0-15,-27 0 16,-1 0-16,1 0 16,-1 0-16,29 0 15,-29 0-15,1 0 16,-1 0-16,1 0 15,-1 0-15,1 0 0,-29 0 16,28 0-16,1 0 16,-1 0-16,1 0 15,-1 0-15,0 0 16,29 0-16,-28-29 16,27 29-16,1 0 15,0 0 1,-1 0-1,1 0-15,0 0 16,-29 0-16,0 0 16,1 0-16,-29 0 15,0 0-15,1 0 16,-1-28 0,0 28 77,0 0-93,0 0 0,1 0 16,-1 0-16,28 0 16,-27 0-16,-1 0 15,0 0 48,0 28-48,0 1-15,1-1 16,27 0-16,-28-28 16,29 28-16,-29 1 15,0-1-15,0-28 16,1 0-1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lvl1pPr algn="r" defTabSz="922126">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85" tIns="46092" rIns="92185" bIns="4609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defTabSz="922126">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85" tIns="46092" rIns="92185" bIns="46092" numCol="1" anchor="b" anchorCtr="0" compatLnSpc="1">
            <a:prstTxWarp prst="textNoShape">
              <a:avLst/>
            </a:prstTxWarp>
          </a:bodyPr>
          <a:lstStyle>
            <a:lvl1pPr algn="r" defTabSz="922126">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11</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23</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8.emf"/><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7.emf"/><Relationship Id="rId4" Type="http://schemas.openxmlformats.org/officeDocument/2006/relationships/customXml" Target="../ink/ink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203666" y="1638300"/>
            <a:ext cx="4953000" cy="3962400"/>
          </a:xfrm>
        </p:spPr>
        <p:txBody>
          <a:bodyPr/>
          <a:lstStyle/>
          <a:p>
            <a:pPr eaLnBrk="1" hangingPunct="1"/>
            <a:r>
              <a:rPr lang="en-US" sz="4000" dirty="0"/>
              <a:t>IEEE 802 LMSC</a:t>
            </a:r>
            <a:br>
              <a:rPr lang="en-US" sz="4000" dirty="0"/>
            </a:br>
            <a:r>
              <a:rPr lang="en-US" sz="4000" dirty="0"/>
              <a:t>16 March 2020</a:t>
            </a:r>
            <a:br>
              <a:rPr lang="en-US" sz="4000" dirty="0"/>
            </a:br>
            <a:br>
              <a:rPr lang="en-US" sz="4000" dirty="0"/>
            </a:br>
            <a:r>
              <a:rPr lang="en-US" sz="4000" dirty="0"/>
              <a:t>1</a:t>
            </a:r>
            <a:r>
              <a:rPr lang="en-US" sz="4000" baseline="30000" dirty="0"/>
              <a:t>st</a:t>
            </a:r>
            <a:r>
              <a:rPr lang="en-US" sz="4000" dirty="0"/>
              <a:t> Formal Electronic</a:t>
            </a:r>
            <a:br>
              <a:rPr lang="en-US" sz="4000" dirty="0"/>
            </a:br>
            <a:r>
              <a:rPr lang="en-US" sz="4000" dirty="0"/>
              <a:t>802 EC Meeting</a:t>
            </a:r>
            <a:br>
              <a:rPr lang="en-US" sz="4000" dirty="0"/>
            </a:br>
            <a:r>
              <a:rPr lang="en-US" sz="4000" dirty="0"/>
              <a:t>in March</a:t>
            </a:r>
            <a:br>
              <a:rPr lang="en-US" sz="4000" dirty="0"/>
            </a:br>
            <a:br>
              <a:rPr lang="en-US" sz="4000" dirty="0"/>
            </a:br>
            <a:r>
              <a:rPr lang="en-US" sz="4000" dirty="0"/>
              <a:t>40</a:t>
            </a:r>
            <a:r>
              <a:rPr lang="en-US" sz="4000" baseline="30000" dirty="0"/>
              <a:t>th</a:t>
            </a:r>
            <a:r>
              <a:rPr lang="en-US" sz="4000" dirty="0"/>
              <a:t> Anniversary</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ec-20-0043-02-00EC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Board of Governors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pic>
        <p:nvPicPr>
          <p:cNvPr id="7" name="Picture 6">
            <a:extLst>
              <a:ext uri="{FF2B5EF4-FFF2-40B4-BE49-F238E27FC236}">
                <a16:creationId xmlns:a16="http://schemas.microsoft.com/office/drawing/2014/main" id="{901A819C-6EEF-4A7F-96DD-3DAA911CE986}"/>
              </a:ext>
            </a:extLst>
          </p:cNvPr>
          <p:cNvPicPr>
            <a:picLocks noChangeAspect="1"/>
          </p:cNvPicPr>
          <p:nvPr/>
        </p:nvPicPr>
        <p:blipFill>
          <a:blip r:embed="rId2"/>
          <a:stretch>
            <a:fillRect/>
          </a:stretch>
        </p:blipFill>
        <p:spPr>
          <a:xfrm>
            <a:off x="800056" y="1981200"/>
            <a:ext cx="7150144" cy="3276599"/>
          </a:xfrm>
          <a:prstGeom prst="rect">
            <a:avLst/>
          </a:prstGeom>
        </p:spPr>
      </p:pic>
    </p:spTree>
    <p:extLst>
      <p:ext uri="{BB962C8B-B14F-4D97-AF65-F5344CB8AC3E}">
        <p14:creationId xmlns:p14="http://schemas.microsoft.com/office/powerpoint/2010/main" val="49103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3.01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435103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JAN/MAR 2020</a:t>
            </a:r>
            <a:endParaRPr lang="en-US" sz="2400" b="1" dirty="0"/>
          </a:p>
          <a:p>
            <a:pPr>
              <a:lnSpc>
                <a:spcPct val="80000"/>
              </a:lnSpc>
              <a:spcBef>
                <a:spcPct val="20000"/>
              </a:spcBef>
            </a:pPr>
            <a:endParaRPr lang="en-US" b="1" dirty="0"/>
          </a:p>
          <a:p>
            <a:pPr lvl="0"/>
            <a:r>
              <a:rPr lang="en-US" b="1" dirty="0"/>
              <a:t>New Projects: 	</a:t>
            </a:r>
            <a:r>
              <a:rPr lang="en-US" dirty="0"/>
              <a:t>P802.1AEdk, P802.3cw, P802.3cx, P802.16t, P802f.</a:t>
            </a:r>
          </a:p>
          <a:p>
            <a:pPr lvl="0"/>
            <a:endParaRPr lang="en-US" b="1" dirty="0"/>
          </a:p>
          <a:p>
            <a:pPr lvl="0"/>
            <a:r>
              <a:rPr lang="en-US" b="1" dirty="0"/>
              <a:t>Modified Projects: 	</a:t>
            </a:r>
            <a:r>
              <a:rPr lang="en-US" dirty="0"/>
              <a:t>P802.1CS, P802.3ct.</a:t>
            </a:r>
          </a:p>
          <a:p>
            <a:pPr lvl="0"/>
            <a:endParaRPr lang="en-US" b="1" dirty="0"/>
          </a:p>
          <a:p>
            <a:r>
              <a:rPr lang="en-US" b="1" dirty="0"/>
              <a:t>Revisions:</a:t>
            </a:r>
            <a:r>
              <a:rPr lang="en-US" dirty="0"/>
              <a:t>	none.</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none.</a:t>
            </a:r>
            <a:br>
              <a:rPr lang="en-US" dirty="0"/>
            </a:br>
            <a:endParaRPr lang="en-US" sz="1400" dirty="0"/>
          </a:p>
          <a:p>
            <a:pPr lvl="0"/>
            <a:r>
              <a:rPr lang="en-US" b="1" dirty="0">
                <a:solidFill>
                  <a:srgbClr val="000000"/>
                </a:solidFill>
              </a:rPr>
              <a:t>Other:		</a:t>
            </a:r>
            <a:r>
              <a:rPr lang="en-US" dirty="0">
                <a:solidFill>
                  <a:srgbClr val="000000"/>
                </a:solidFill>
              </a:rPr>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JAN/MAR 2020</a:t>
            </a:r>
          </a:p>
          <a:p>
            <a:endParaRPr lang="en-US" b="1" dirty="0"/>
          </a:p>
          <a:p>
            <a:pPr lvl="0"/>
            <a:r>
              <a:rPr lang="en-US" b="1" dirty="0"/>
              <a:t>New Standards: 	</a:t>
            </a:r>
            <a:r>
              <a:rPr lang="en-US" dirty="0"/>
              <a:t> P802.3cm, P802.3cq.</a:t>
            </a:r>
          </a:p>
          <a:p>
            <a:pPr lvl="0"/>
            <a:endParaRPr lang="en-US" dirty="0"/>
          </a:p>
          <a:p>
            <a:pPr>
              <a:lnSpc>
                <a:spcPct val="80000"/>
              </a:lnSpc>
              <a:spcBef>
                <a:spcPct val="20000"/>
              </a:spcBef>
            </a:pPr>
            <a:r>
              <a:rPr lang="en-US" b="1" dirty="0"/>
              <a:t>Revised Standards:</a:t>
            </a:r>
            <a:r>
              <a:rPr lang="en-US" dirty="0"/>
              <a:t> 802.1AS, P802.1AX, P802.1X.</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3.01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3.02</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25NOV	802 comments to ACMA 		08/01/00/04	approved</a:t>
            </a:r>
          </a:p>
          <a:p>
            <a:pPr eaLnBrk="1" hangingPunct="1">
              <a:buFont typeface="+mj-lt"/>
              <a:buAutoNum type="arabicParenR"/>
              <a:tabLst>
                <a:tab pos="1141413" algn="l"/>
              </a:tabLst>
            </a:pPr>
            <a:r>
              <a:rPr lang="en-US" sz="1600" dirty="0"/>
              <a:t>06JAN	802 comments to </a:t>
            </a:r>
            <a:r>
              <a:rPr lang="en-US" sz="1600" dirty="0" err="1"/>
              <a:t>Ofcom</a:t>
            </a:r>
            <a:r>
              <a:rPr lang="en-US" sz="1600" dirty="0"/>
              <a:t>		10/00/00/03	approved</a:t>
            </a:r>
          </a:p>
          <a:p>
            <a:pPr eaLnBrk="1" hangingPunct="1">
              <a:buFont typeface="+mj-lt"/>
              <a:buAutoNum type="arabicParenR"/>
              <a:tabLst>
                <a:tab pos="1141413" algn="l"/>
              </a:tabLst>
            </a:pPr>
            <a:r>
              <a:rPr lang="en-US" sz="1600" dirty="0"/>
              <a:t>19FEB	802.3cg, 802.3cn </a:t>
            </a:r>
            <a:r>
              <a:rPr lang="en-US" sz="1600" dirty="0" err="1"/>
              <a:t>Enet</a:t>
            </a:r>
            <a:r>
              <a:rPr lang="en-US" sz="1600" dirty="0"/>
              <a:t> Bandwidth PR	not finished	</a:t>
            </a:r>
          </a:p>
          <a:p>
            <a:pPr eaLnBrk="1" hangingPunct="1">
              <a:buFont typeface="+mj-lt"/>
              <a:buAutoNum type="arabicParenR"/>
              <a:tabLst>
                <a:tab pos="1141413" algn="l"/>
              </a:tabLst>
            </a:pPr>
            <a:r>
              <a:rPr lang="en-US" sz="1600" dirty="0"/>
              <a:t>21FEB	802 comments to FCC on 5.9GHz band	08/02/00/03	approved</a:t>
            </a:r>
          </a:p>
          <a:p>
            <a:pPr eaLnBrk="1" hangingPunct="1">
              <a:buFont typeface="+mj-lt"/>
              <a:buAutoNum type="arabicParenR"/>
              <a:tabLst>
                <a:tab pos="1141413" algn="l"/>
              </a:tabLst>
            </a:pPr>
            <a:r>
              <a:rPr lang="en-US" sz="1600" dirty="0"/>
              <a:t>05MAR	cancel 15-20 March 2020 plenary	08/01/02/02	approved</a:t>
            </a:r>
          </a:p>
          <a:p>
            <a:pPr eaLnBrk="1" hangingPunct="1">
              <a:buFont typeface="+mj-lt"/>
              <a:buAutoNum type="arabicParenR"/>
              <a:tabLst>
                <a:tab pos="1141413" algn="l"/>
              </a:tabLst>
            </a:pPr>
            <a:r>
              <a:rPr lang="en-US" sz="1600" dirty="0"/>
              <a:t>14MAR	approve NOV2019 EC minutes	not finished</a:t>
            </a:r>
          </a:p>
          <a:p>
            <a:pPr eaLnBrk="1" hangingPunct="1">
              <a:buFont typeface="+mj-lt"/>
              <a:buAutoNum type="arabicParenR"/>
              <a:tabLst>
                <a:tab pos="1141413" algn="l"/>
              </a:tabLst>
            </a:pPr>
            <a:r>
              <a:rPr lang="en-US" sz="1600" dirty="0"/>
              <a:t>27NOV	approve 802.3 blog 		07/00/00/06	approved</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79180423"/>
              </p:ext>
            </p:extLst>
          </p:nvPr>
        </p:nvGraphicFramePr>
        <p:xfrm>
          <a:off x="304800" y="990599"/>
          <a:ext cx="8534401" cy="48534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HPE,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br>
                        <a:rPr lang="en-US" sz="1000" b="0" i="0" u="none" strike="noStrike" dirty="0">
                          <a:effectLst/>
                          <a:latin typeface="+mj-lt"/>
                        </a:rPr>
                      </a:br>
                      <a:r>
                        <a:rPr lang="en-US" sz="1000" b="0" i="0" u="none" strike="noStrike" dirty="0">
                          <a:effectLst/>
                          <a:latin typeface="+mj-lt"/>
                        </a:rPr>
                        <a:t>CME Consulting, Analog Devices, Marvell,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3.03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3.03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18</a:t>
            </a:fld>
            <a:endParaRPr lang="en-US"/>
          </a:p>
        </p:txBody>
      </p:sp>
      <p:sp>
        <p:nvSpPr>
          <p:cNvPr id="9219" name="Rectangle 2"/>
          <p:cNvSpPr>
            <a:spLocks noGrp="1" noChangeArrowheads="1"/>
          </p:cNvSpPr>
          <p:nvPr>
            <p:ph type="title"/>
          </p:nvPr>
        </p:nvSpPr>
        <p:spPr/>
        <p:txBody>
          <a:bodyPr/>
          <a:lstStyle/>
          <a:p>
            <a:pPr eaLnBrk="1" hangingPunct="1"/>
            <a:r>
              <a:rPr lang="en-US" dirty="0"/>
              <a:t>3.04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P802.1CS (WG electronic ballot expected to be complete for Apr 7th EC call)</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P802.15.13 OWC (WG electronic ballot followed by EC ballot).</a:t>
            </a:r>
          </a:p>
          <a:p>
            <a:pPr eaLnBrk="1" hangingPunct="1">
              <a:buFont typeface="+mj-lt"/>
              <a:buAutoNum type="arabicPeriod"/>
            </a:pPr>
            <a:r>
              <a:rPr lang="en-US" sz="1600" dirty="0"/>
              <a:t>802.19: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19</a:t>
            </a:fld>
            <a:endParaRPr lang="en-US"/>
          </a:p>
        </p:txBody>
      </p:sp>
      <p:sp>
        <p:nvSpPr>
          <p:cNvPr id="10243" name="Rectangle 2"/>
          <p:cNvSpPr>
            <a:spLocks noGrp="1" noChangeArrowheads="1"/>
          </p:cNvSpPr>
          <p:nvPr>
            <p:ph type="title"/>
          </p:nvPr>
        </p:nvSpPr>
        <p:spPr/>
        <p:txBody>
          <a:bodyPr/>
          <a:lstStyle/>
          <a:p>
            <a:pPr eaLnBrk="1" hangingPunct="1"/>
            <a:r>
              <a:rPr lang="en-US" dirty="0"/>
              <a:t>3.05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P802.1CMde, P802.1Qcx, P802.1AE/cor1 (WG electronic ballot closing on March 19th)</a:t>
            </a:r>
          </a:p>
          <a:p>
            <a:pPr eaLnBrk="1" hangingPunct="1">
              <a:buFont typeface="+mj-lt"/>
              <a:buAutoNum type="arabicPeriod"/>
            </a:pPr>
            <a:r>
              <a:rPr lang="en-US" sz="1600" dirty="0"/>
              <a:t>802.03: P802.3ca, P802.3ch (WG electronic ballot complete in time for 7 APR EC mtg).</a:t>
            </a:r>
          </a:p>
          <a:p>
            <a:pPr eaLnBrk="1" hangingPunct="1">
              <a:buFont typeface="+mj-lt"/>
              <a:buAutoNum type="arabicPeriod"/>
            </a:pPr>
            <a:r>
              <a:rPr lang="en-US" sz="1600" dirty="0"/>
              <a:t>802.11: none for 7 APR EC mtg.</a:t>
            </a:r>
          </a:p>
          <a:p>
            <a:pPr eaLnBrk="1" hangingPunct="1">
              <a:buFont typeface="+mj-lt"/>
              <a:buAutoNum type="arabicPeriod"/>
            </a:pPr>
            <a:r>
              <a:rPr lang="en-US" sz="1600" dirty="0"/>
              <a:t>802.15: P802.15.4md, P802.15.4z (WG electronic ballot complete to be followed by EC ballot).</a:t>
            </a:r>
          </a:p>
          <a:p>
            <a:pPr eaLnBrk="1" hangingPunct="1">
              <a:buFont typeface="+mj-lt"/>
              <a:buAutoNum type="arabicPeriod"/>
            </a:pPr>
            <a:r>
              <a:rPr lang="en-US" sz="1600" dirty="0"/>
              <a:t>802.19: none.</a:t>
            </a:r>
          </a:p>
          <a:p>
            <a:pPr eaLnBrk="1" hangingPunct="1">
              <a:buFont typeface="+mj-lt"/>
              <a:buAutoNum type="arabicPeriod"/>
            </a:pPr>
            <a:r>
              <a:rPr lang="en-US" sz="1600" dirty="0"/>
              <a:t>802.24: none.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046161-53B9-436B-9568-D14E57DADC0B}"/>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pic>
        <p:nvPicPr>
          <p:cNvPr id="7" name="Picture 5">
            <a:extLst>
              <a:ext uri="{FF2B5EF4-FFF2-40B4-BE49-F238E27FC236}">
                <a16:creationId xmlns:a16="http://schemas.microsoft.com/office/drawing/2014/main" id="{8EC0659B-7EE2-4BA6-B818-45144BAD2B30}"/>
              </a:ext>
            </a:extLst>
          </p:cNvPr>
          <p:cNvPicPr>
            <a:picLocks noChangeAspect="1" noChangeArrowheads="1"/>
          </p:cNvPicPr>
          <p:nvPr/>
        </p:nvPicPr>
        <p:blipFill rotWithShape="1">
          <a:blip r:embed="rId2" cstate="print">
            <a:lum bright="-48000" contrast="66000"/>
            <a:grayscl/>
          </a:blip>
          <a:srcRect t="133" r="177" b="58011"/>
          <a:stretch/>
        </p:blipFill>
        <p:spPr bwMode="auto">
          <a:xfrm>
            <a:off x="274320" y="838200"/>
            <a:ext cx="8595360" cy="4937760"/>
          </a:xfrm>
          <a:prstGeom prst="rect">
            <a:avLst/>
          </a:prstGeom>
          <a:noFill/>
          <a:ln w="9525" algn="ctr">
            <a:noFill/>
            <a:miter lim="800000"/>
            <a:headEnd/>
            <a:tailEnd/>
          </a:ln>
        </p:spPr>
      </p:pic>
      <p:sp>
        <p:nvSpPr>
          <p:cNvPr id="8" name="Oval 7">
            <a:extLst>
              <a:ext uri="{FF2B5EF4-FFF2-40B4-BE49-F238E27FC236}">
                <a16:creationId xmlns:a16="http://schemas.microsoft.com/office/drawing/2014/main" id="{3FA50FDB-881F-4374-8F81-E73820971731}"/>
              </a:ext>
            </a:extLst>
          </p:cNvPr>
          <p:cNvSpPr/>
          <p:nvPr/>
        </p:nvSpPr>
        <p:spPr bwMode="auto">
          <a:xfrm>
            <a:off x="4572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E11C78D3-5A48-4BF6-8771-6540E9821A85}"/>
              </a:ext>
            </a:extLst>
          </p:cNvPr>
          <p:cNvSpPr/>
          <p:nvPr/>
        </p:nvSpPr>
        <p:spPr bwMode="auto">
          <a:xfrm>
            <a:off x="381000" y="1828800"/>
            <a:ext cx="3848100" cy="1295400"/>
          </a:xfrm>
          <a:prstGeom prst="ellipse">
            <a:avLst/>
          </a:prstGeom>
          <a:solidFill>
            <a:srgbClr val="FFFF00">
              <a:alpha val="56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DEE2767-EDE1-4AAE-A453-9A9293DB3DA6}"/>
              </a:ext>
            </a:extLst>
          </p:cNvPr>
          <p:cNvSpPr txBox="1"/>
          <p:nvPr/>
        </p:nvSpPr>
        <p:spPr>
          <a:xfrm>
            <a:off x="838200" y="6063734"/>
            <a:ext cx="5500224" cy="646331"/>
          </a:xfrm>
          <a:prstGeom prst="rect">
            <a:avLst/>
          </a:prstGeom>
          <a:noFill/>
        </p:spPr>
        <p:txBody>
          <a:bodyPr wrap="none" rtlCol="0">
            <a:spAutoFit/>
          </a:bodyPr>
          <a:lstStyle/>
          <a:p>
            <a:r>
              <a:rPr lang="en-US" dirty="0"/>
              <a:t>Date of Request to Project Approval:  	7 months 16 days</a:t>
            </a:r>
            <a:br>
              <a:rPr lang="en-US" dirty="0"/>
            </a:br>
            <a:r>
              <a:rPr lang="en-US" dirty="0"/>
              <a:t>Date of Approval to today: 		40 years 3 days</a:t>
            </a:r>
          </a:p>
        </p:txBody>
      </p:sp>
    </p:spTree>
    <p:extLst>
      <p:ext uri="{BB962C8B-B14F-4D97-AF65-F5344CB8AC3E}">
        <p14:creationId xmlns:p14="http://schemas.microsoft.com/office/powerpoint/2010/main" val="1613008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20</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3.06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 none.</a:t>
            </a:r>
          </a:p>
          <a:p>
            <a:pPr eaLnBrk="1" hangingPunct="1">
              <a:buFont typeface="+mj-lt"/>
              <a:buAutoNum type="arabicPeriod"/>
            </a:pPr>
            <a:r>
              <a:rPr lang="en-US" sz="1600" kern="0" dirty="0"/>
              <a:t>802.EC: none.</a:t>
            </a:r>
          </a:p>
          <a:p>
            <a:pPr eaLnBrk="1" hangingPunct="1">
              <a:buFont typeface="+mj-lt"/>
              <a:buAutoNum type="arabicPeriod"/>
            </a:pPr>
            <a:r>
              <a:rPr lang="en-US" sz="1600" kern="0" dirty="0"/>
              <a:t>802.01: FDIS response for SC6 for approval (WG electronic ballot, bring to EC 20MAR mtg).</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none.</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FCC DSRC reply comments for 20MAR EC mtg.</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21</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3.07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0" indent="0">
              <a:buNone/>
            </a:pPr>
            <a:r>
              <a:rPr lang="en-US" sz="1600" dirty="0" err="1"/>
              <a:t>Maintenence</a:t>
            </a:r>
            <a:r>
              <a:rPr lang="en-US" sz="1600" dirty="0"/>
              <a:t> PARs:</a:t>
            </a:r>
          </a:p>
          <a:p>
            <a:pPr marL="111125" indent="-111125">
              <a:buFont typeface="+mj-lt"/>
              <a:buAutoNum type="arabicPeriod"/>
            </a:pPr>
            <a:r>
              <a:rPr lang="fr-FR" sz="1600" dirty="0"/>
              <a:t>802.15.4z PAR </a:t>
            </a:r>
            <a:r>
              <a:rPr lang="fr-FR" sz="1600" dirty="0" err="1"/>
              <a:t>title</a:t>
            </a:r>
            <a:r>
              <a:rPr lang="fr-FR" sz="1600" dirty="0"/>
              <a:t> change, </a:t>
            </a:r>
            <a:br>
              <a:rPr lang="fr-FR" sz="1600" dirty="0"/>
            </a:br>
            <a:r>
              <a:rPr lang="fr-FR" sz="1600" dirty="0"/>
              <a:t>P802.15.13 PAR </a:t>
            </a:r>
            <a:r>
              <a:rPr lang="fr-FR" sz="1600" dirty="0" err="1"/>
              <a:t>title</a:t>
            </a:r>
            <a:r>
              <a:rPr lang="fr-FR" sz="1600" dirty="0"/>
              <a:t> change, </a:t>
            </a:r>
            <a:br>
              <a:rPr lang="fr-FR" sz="1600" dirty="0"/>
            </a:br>
            <a:r>
              <a:rPr lang="fr-FR" sz="1600" dirty="0"/>
              <a:t>P802.15.12 PAR extension</a:t>
            </a:r>
            <a:endParaRPr lang="en-US" sz="1600" dirty="0"/>
          </a:p>
          <a:p>
            <a:pPr marL="111125" indent="-111125">
              <a:buFont typeface="+mj-lt"/>
              <a:buAutoNum type="arabicPeriod"/>
            </a:pPr>
            <a:r>
              <a:rPr lang="en-US" sz="1600" dirty="0"/>
              <a:t> 802.1CQ Amendment PAR Extension,  </a:t>
            </a:r>
            <a:br>
              <a:rPr lang="en-US" sz="1600" dirty="0"/>
            </a:br>
            <a:r>
              <a:rPr lang="en-US" sz="1600" dirty="0"/>
              <a:t>802.1Q Revision rollup PAR  (WG electronic ballot expected to be complete for Apr 7th EC call)</a:t>
            </a:r>
          </a:p>
          <a:p>
            <a:pPr marL="111125" indent="-111125">
              <a:buFont typeface="+mj-lt"/>
              <a:buAutoNum type="arabicPeriod"/>
            </a:pPr>
            <a:endParaRPr lang="en-US" sz="1600" dirty="0"/>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3.071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5405542"/>
              </p:ext>
            </p:extLst>
          </p:nvPr>
        </p:nvGraphicFramePr>
        <p:xfrm>
          <a:off x="190500" y="1066800"/>
          <a:ext cx="8763000" cy="4966802"/>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none.</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a:t>
                      </a:r>
                      <a:r>
                        <a:rPr lang="en-US" sz="1200" baseline="0" dirty="0"/>
                        <a:t>New Ethernet Applications (NEA) ad hoc.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a:t>
                      </a:r>
                      <a:r>
                        <a:rPr lang="en-US" sz="1200" baseline="0" dirty="0" err="1"/>
                        <a:t>Rechartering</a:t>
                      </a:r>
                      <a:endParaRPr lang="en-US" sz="1200" baseline="0" dirty="0"/>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 Multi Gigabit Automotive Optical PHYs</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10Mb/s Single Pair Ethernet Multidrop Enhancements</a:t>
                      </a:r>
                      <a:br>
                        <a:rPr lang="en-US" sz="1200" baseline="0" dirty="0"/>
                      </a:br>
                      <a:r>
                        <a:rPr lang="en-US" sz="1200" baseline="0" dirty="0"/>
                        <a:t>100 Gb/s Wavelength Short Reach PHYs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SG extension</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819">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Random and Changing MAC addresses (may bring to 7APR EC mtg)</a:t>
                      </a:r>
                    </a:p>
                    <a:p>
                      <a:r>
                        <a:rPr lang="en-US" sz="1200" dirty="0">
                          <a:solidFill>
                            <a:schemeClr val="tx1"/>
                          </a:solidFill>
                        </a:rPr>
                        <a:t>- Privacy (may bring to 7APR EC mtg).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Wireless Next Generation Standing Committee.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SENS (based on wireless sensing Technical Interest Group activity, will request extension expected 7APR),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820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Interest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- 802.15.4 Japanese Rate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39911790"/>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Title 1"/>
          <p:cNvSpPr>
            <a:spLocks noGrp="1"/>
          </p:cNvSpPr>
          <p:nvPr>
            <p:ph type="title"/>
          </p:nvPr>
        </p:nvSpPr>
        <p:spPr/>
        <p:txBody>
          <a:bodyPr/>
          <a:lstStyle/>
          <a:p>
            <a:r>
              <a:rPr lang="en-US" dirty="0"/>
              <a:t>3.071 Pre-PAR activity</a:t>
            </a:r>
          </a:p>
        </p:txBody>
      </p:sp>
    </p:spTree>
    <p:extLst>
      <p:ext uri="{BB962C8B-B14F-4D97-AF65-F5344CB8AC3E}">
        <p14:creationId xmlns:p14="http://schemas.microsoft.com/office/powerpoint/2010/main" val="3001272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3</a:t>
            </a:r>
            <a:r>
              <a:rPr lang="en-US" sz="4000" kern="0" dirty="0"/>
              <a:t>.08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sz="3200" dirty="0"/>
              <a:t>3.09 Identify 802/SA Task Force Items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dirty="0"/>
              <a:t>802/SA Task Force </a:t>
            </a:r>
            <a:r>
              <a:rPr lang="en-US" sz="2000" dirty="0"/>
              <a:t>(Tentative date for a web meeting</a:t>
            </a:r>
            <a:r>
              <a:rPr lang="en-US" sz="2000" dirty="0">
                <a:solidFill>
                  <a:schemeClr val="tx2"/>
                </a:solidFill>
              </a:rPr>
              <a:t> – unknown)</a:t>
            </a:r>
            <a:endParaRPr lang="en-US" dirty="0">
              <a:solidFill>
                <a:schemeClr val="tx2"/>
              </a:solidFill>
            </a:endParaRPr>
          </a:p>
          <a:p>
            <a:pPr marL="457200" lvl="1" indent="0">
              <a:buNone/>
              <a:defRPr/>
            </a:pPr>
            <a:r>
              <a:rPr lang="en-US" sz="2400" dirty="0">
                <a:solidFill>
                  <a:schemeClr val="tx2"/>
                </a:solidFill>
              </a:rPr>
              <a:t>Possible Agenda Topics:</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600" dirty="0">
                <a:solidFill>
                  <a:schemeClr val="tx2"/>
                </a:solidFill>
              </a:rPr>
              <a:t>IEEE SA tools update &amp; discussion </a:t>
            </a:r>
            <a:br>
              <a:rPr lang="en-US" sz="1600" dirty="0">
                <a:solidFill>
                  <a:schemeClr val="tx2"/>
                </a:solidFill>
              </a:rPr>
            </a:br>
            <a:r>
              <a:rPr lang="en-US" sz="1600" dirty="0">
                <a:solidFill>
                  <a:schemeClr val="tx2"/>
                </a:solidFill>
              </a:rPr>
              <a:t>(listserv instability update?), </a:t>
            </a:r>
            <a:endParaRPr lang="en-US" sz="1200" dirty="0">
              <a:solidFill>
                <a:schemeClr val="tx2"/>
              </a:solidFill>
            </a:endParaRPr>
          </a:p>
          <a:p>
            <a:pPr marL="1200150" lvl="2" indent="-342900">
              <a:buFont typeface="+mj-lt"/>
              <a:buAutoNum type="arabicPeriod"/>
              <a:defRPr/>
            </a:pPr>
            <a:r>
              <a:rPr lang="en-US" sz="1600" dirty="0">
                <a:solidFill>
                  <a:schemeClr val="tx2"/>
                </a:solidFill>
              </a:rPr>
              <a:t>Bulk </a:t>
            </a:r>
            <a:r>
              <a:rPr lang="en-US" sz="1600" dirty="0" err="1">
                <a:solidFill>
                  <a:schemeClr val="tx2"/>
                </a:solidFill>
              </a:rPr>
              <a:t>Framemaker</a:t>
            </a:r>
            <a:r>
              <a:rPr lang="en-US" sz="1600" dirty="0">
                <a:solidFill>
                  <a:schemeClr val="tx2"/>
                </a:solidFill>
              </a:rPr>
              <a:t> license discussion (ongoing, Law investigating),</a:t>
            </a:r>
            <a:endParaRPr lang="en-US" sz="1200" dirty="0">
              <a:solidFill>
                <a:schemeClr val="tx2"/>
              </a:solidFill>
            </a:endParaRP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none</a:t>
            </a:r>
            <a:endParaRPr lang="en-US" sz="2000" dirty="0"/>
          </a:p>
          <a:p>
            <a:pPr marL="800100" lvl="1" indent="-342900">
              <a:buFont typeface="+mj-lt"/>
              <a:buAutoNum type="arabicPeriod"/>
              <a:defRPr/>
            </a:pPr>
            <a:r>
              <a:rPr lang="en-US" sz="2400" dirty="0">
                <a:solidFill>
                  <a:schemeClr val="tx2"/>
                </a:solidFill>
              </a:rPr>
              <a:t>Adjourn</a:t>
            </a:r>
            <a:endParaRPr lang="en-US" dirty="0">
              <a:solidFill>
                <a:schemeClr val="tx2"/>
              </a:solidFill>
            </a:endParaRPr>
          </a:p>
          <a:p>
            <a:pPr lvl="1" eaLnBrk="1" hangingPunct="1">
              <a:defRPr/>
            </a:pPr>
            <a:endParaRPr lang="en-US" sz="2000" dirty="0"/>
          </a:p>
          <a:p>
            <a:pPr lvl="2" eaLnBrk="1" hangingPunct="1">
              <a:defRPr/>
            </a:pPr>
            <a:endParaRPr lang="en-US" sz="2800" dirty="0"/>
          </a:p>
          <a:p>
            <a:pPr lvl="2" eaLnBrk="1" hangingPunct="1">
              <a:defRPr/>
            </a:pPr>
            <a:endParaRPr lang="en-US" sz="28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3.10 EC election/appointments</a:t>
            </a:r>
            <a:br>
              <a:rPr lang="en-US" dirty="0"/>
            </a:br>
            <a:r>
              <a:rPr lang="en-US" dirty="0"/>
              <a:t>and WG elections July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+++note delayed to July 2020+++</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a:t>
            </a:r>
            <a:r>
              <a:rPr lang="en-US" sz="1400" strike="sngStrike" dirty="0"/>
              <a:t>March</a:t>
            </a:r>
            <a:r>
              <a:rPr lang="en-US" sz="1400" dirty="0"/>
              <a:t> July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2C3B8815-2344-4230-8C4A-40023D4FC62A}"/>
                  </a:ext>
                </a:extLst>
              </p14:cNvPr>
              <p14:cNvContentPartPr/>
              <p14:nvPr/>
            </p14:nvContentPartPr>
            <p14:xfrm>
              <a:off x="7914680" y="5395120"/>
              <a:ext cx="366120" cy="20520"/>
            </p14:xfrm>
          </p:contentPart>
        </mc:Choice>
        <mc:Fallback>
          <p:pic>
            <p:nvPicPr>
              <p:cNvPr id="5" name="Ink 4">
                <a:extLst>
                  <a:ext uri="{FF2B5EF4-FFF2-40B4-BE49-F238E27FC236}">
                    <a16:creationId xmlns:a16="http://schemas.microsoft.com/office/drawing/2014/main" id="{2C3B8815-2344-4230-8C4A-40023D4FC62A}"/>
                  </a:ext>
                </a:extLst>
              </p:cNvPr>
              <p:cNvPicPr/>
              <p:nvPr/>
            </p:nvPicPr>
            <p:blipFill>
              <a:blip r:embed="rId3"/>
              <a:stretch>
                <a:fillRect/>
              </a:stretch>
            </p:blipFill>
            <p:spPr>
              <a:xfrm>
                <a:off x="7883360" y="5332120"/>
                <a:ext cx="42876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672178E3-BCED-48D7-8F5F-3B78CA3CFEC3}"/>
                  </a:ext>
                </a:extLst>
              </p14:cNvPr>
              <p14:cNvContentPartPr/>
              <p14:nvPr/>
            </p14:nvContentPartPr>
            <p14:xfrm>
              <a:off x="1706840" y="5557120"/>
              <a:ext cx="2194920" cy="61920"/>
            </p14:xfrm>
          </p:contentPart>
        </mc:Choice>
        <mc:Fallback>
          <p:pic>
            <p:nvPicPr>
              <p:cNvPr id="6" name="Ink 5">
                <a:extLst>
                  <a:ext uri="{FF2B5EF4-FFF2-40B4-BE49-F238E27FC236}">
                    <a16:creationId xmlns:a16="http://schemas.microsoft.com/office/drawing/2014/main" id="{672178E3-BCED-48D7-8F5F-3B78CA3CFEC3}"/>
                  </a:ext>
                </a:extLst>
              </p:cNvPr>
              <p:cNvPicPr/>
              <p:nvPr/>
            </p:nvPicPr>
            <p:blipFill>
              <a:blip r:embed="rId5"/>
              <a:stretch>
                <a:fillRect/>
              </a:stretch>
            </p:blipFill>
            <p:spPr>
              <a:xfrm>
                <a:off x="1675520" y="5494120"/>
                <a:ext cx="225756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9D627BEF-8750-4B88-8582-E522B54301FB}"/>
                  </a:ext>
                </a:extLst>
              </p14:cNvPr>
              <p14:cNvContentPartPr/>
              <p14:nvPr/>
            </p14:nvContentPartPr>
            <p14:xfrm>
              <a:off x="3281840" y="2954320"/>
              <a:ext cx="2428560" cy="73800"/>
            </p14:xfrm>
          </p:contentPart>
        </mc:Choice>
        <mc:Fallback>
          <p:pic>
            <p:nvPicPr>
              <p:cNvPr id="7" name="Ink 6">
                <a:extLst>
                  <a:ext uri="{FF2B5EF4-FFF2-40B4-BE49-F238E27FC236}">
                    <a16:creationId xmlns:a16="http://schemas.microsoft.com/office/drawing/2014/main" id="{9D627BEF-8750-4B88-8582-E522B54301FB}"/>
                  </a:ext>
                </a:extLst>
              </p:cNvPr>
              <p:cNvPicPr/>
              <p:nvPr/>
            </p:nvPicPr>
            <p:blipFill>
              <a:blip r:embed="rId7"/>
              <a:stretch>
                <a:fillRect/>
              </a:stretch>
            </p:blipFill>
            <p:spPr>
              <a:xfrm>
                <a:off x="3250520" y="2891320"/>
                <a:ext cx="2491200" cy="199440"/>
              </a:xfrm>
              <a:prstGeom prst="rect">
                <a:avLst/>
              </a:prstGeom>
            </p:spPr>
          </p:pic>
        </mc:Fallback>
      </mc:AlternateContent>
    </p:spTree>
    <p:extLst>
      <p:ext uri="{BB962C8B-B14F-4D97-AF65-F5344CB8AC3E}">
        <p14:creationId xmlns:p14="http://schemas.microsoft.com/office/powerpoint/2010/main" val="52036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a:xfrm>
            <a:off x="685800" y="1981200"/>
            <a:ext cx="7772400" cy="1143000"/>
          </a:xfrm>
        </p:spPr>
        <p:txBody>
          <a:bodyPr/>
          <a:lstStyle/>
          <a:p>
            <a:pPr algn="l" eaLnBrk="1" hangingPunct="1"/>
            <a:br>
              <a:rPr lang="en-US" sz="4000" dirty="0"/>
            </a:br>
            <a:br>
              <a:rPr lang="en-US" sz="4000" dirty="0"/>
            </a:br>
            <a:r>
              <a:rPr lang="en-US" sz="4000" dirty="0"/>
              <a:t>Complete remaining agenda items</a:t>
            </a:r>
            <a:br>
              <a:rPr lang="en-US" sz="4000" dirty="0"/>
            </a:br>
            <a:br>
              <a:rPr lang="en-US" sz="4000" dirty="0"/>
            </a:br>
            <a:r>
              <a:rPr lang="en-US" sz="4000" dirty="0"/>
              <a:t>End of Opening EC Meeting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4197-928F-476A-B16B-F1A24E4E61F5}"/>
              </a:ext>
            </a:extLst>
          </p:cNvPr>
          <p:cNvSpPr>
            <a:spLocks noGrp="1"/>
          </p:cNvSpPr>
          <p:nvPr>
            <p:ph type="title"/>
          </p:nvPr>
        </p:nvSpPr>
        <p:spPr/>
        <p:txBody>
          <a:bodyPr/>
          <a:lstStyle/>
          <a:p>
            <a:r>
              <a:rPr lang="en-US" dirty="0"/>
              <a:t>Start of next EC electronic meeting</a:t>
            </a:r>
          </a:p>
        </p:txBody>
      </p:sp>
      <p:sp>
        <p:nvSpPr>
          <p:cNvPr id="3" name="Content Placeholder 2">
            <a:extLst>
              <a:ext uri="{FF2B5EF4-FFF2-40B4-BE49-F238E27FC236}">
                <a16:creationId xmlns:a16="http://schemas.microsoft.com/office/drawing/2014/main" id="{12C923E8-37B8-4C50-BA15-54E0C9053143}"/>
              </a:ext>
            </a:extLst>
          </p:cNvPr>
          <p:cNvSpPr>
            <a:spLocks noGrp="1"/>
          </p:cNvSpPr>
          <p:nvPr>
            <p:ph idx="1"/>
          </p:nvPr>
        </p:nvSpPr>
        <p:spPr/>
        <p:txBody>
          <a:bodyPr/>
          <a:lstStyle/>
          <a:p>
            <a:r>
              <a:rPr lang="en-US" dirty="0"/>
              <a:t>13:00 EST Friday 20 March 2020</a:t>
            </a:r>
          </a:p>
        </p:txBody>
      </p:sp>
      <p:sp>
        <p:nvSpPr>
          <p:cNvPr id="4" name="Slide Number Placeholder 3">
            <a:extLst>
              <a:ext uri="{FF2B5EF4-FFF2-40B4-BE49-F238E27FC236}">
                <a16:creationId xmlns:a16="http://schemas.microsoft.com/office/drawing/2014/main" id="{9C9E78FC-6ADE-423B-ABAF-B0B95A3E0C5B}"/>
              </a:ext>
            </a:extLst>
          </p:cNvPr>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421121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5</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3.01 Chair’s Announcements</a:t>
            </a:r>
          </a:p>
        </p:txBody>
      </p:sp>
      <p:sp>
        <p:nvSpPr>
          <p:cNvPr id="3" name="Content Placeholder 2"/>
          <p:cNvSpPr>
            <a:spLocks noGrp="1"/>
          </p:cNvSpPr>
          <p:nvPr>
            <p:ph idx="1"/>
          </p:nvPr>
        </p:nvSpPr>
        <p:spPr>
          <a:xfrm>
            <a:off x="533400" y="1600200"/>
            <a:ext cx="7940842" cy="4114800"/>
          </a:xfrm>
        </p:spPr>
        <p:txBody>
          <a:bodyPr/>
          <a:lstStyle/>
          <a:p>
            <a:r>
              <a:rPr lang="en-US" dirty="0"/>
              <a:t>Chair’s opening remarks</a:t>
            </a:r>
            <a:endParaRPr lang="en-US" sz="1600" dirty="0"/>
          </a:p>
          <a:p>
            <a:pPr lvl="1"/>
            <a:endParaRPr lang="en-US" sz="1600" dirty="0"/>
          </a:p>
          <a:p>
            <a:pPr marL="342900" lvl="1"/>
            <a:r>
              <a:rPr lang="en-US" sz="2000" dirty="0"/>
              <a:t>March face to face plenary session canceled due to COVID-19 pandemic</a:t>
            </a:r>
          </a:p>
          <a:p>
            <a:pPr marL="342900" lvl="1"/>
            <a:endParaRPr lang="en-US" sz="2000" dirty="0"/>
          </a:p>
          <a:p>
            <a:pPr marL="342900" lvl="1"/>
            <a:r>
              <a:rPr lang="en-US" sz="2000" dirty="0"/>
              <a:t>EC/WG/TAGs conducting electronic meetings to maintain progress on 802 activities where possible</a:t>
            </a:r>
            <a:br>
              <a:rPr lang="en-US" sz="2000" dirty="0"/>
            </a:br>
            <a:endParaRPr lang="en-US" sz="2000" dirty="0"/>
          </a:p>
          <a:p>
            <a:pPr marL="342900" lvl="1"/>
            <a:r>
              <a:rPr lang="en-US" sz="2000" dirty="0"/>
              <a:t>March 2020 40</a:t>
            </a:r>
            <a:r>
              <a:rPr lang="en-US" sz="2000" baseline="30000" dirty="0"/>
              <a:t>th</a:t>
            </a:r>
            <a:r>
              <a:rPr lang="en-US" sz="2000" dirty="0"/>
              <a:t> Anniversary public visibility project well under way</a:t>
            </a:r>
            <a:br>
              <a:rPr lang="en-US" sz="2000" dirty="0"/>
            </a:br>
            <a:endParaRPr lang="en-US" sz="2000" dirty="0"/>
          </a:p>
          <a:p>
            <a:pPr marL="342900" lvl="1"/>
            <a:r>
              <a:rPr lang="en-US" sz="2000" dirty="0"/>
              <a:t>Request EC electronic meeting observers to record their attendance</a:t>
            </a:r>
          </a:p>
          <a:p>
            <a:pPr marL="457200" lvl="1" indent="0">
              <a:buNone/>
            </a:pP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Computer Society Standards Activity Board 2020</a:t>
            </a:r>
          </a:p>
          <a:p>
            <a:pPr lvl="1"/>
            <a:r>
              <a:rPr lang="en-US" sz="1400" dirty="0"/>
              <a:t>Computer Society is IEEE 802 LMSC’s sponsor</a:t>
            </a:r>
          </a:p>
          <a:p>
            <a:pPr lvl="1"/>
            <a:r>
              <a:rPr lang="en-US" sz="1400" dirty="0"/>
              <a:t>2020 CS VP Standards and SAB Chair is Riccardo </a:t>
            </a:r>
            <a:r>
              <a:rPr lang="en-US" sz="1400" dirty="0" err="1"/>
              <a:t>Mariani</a:t>
            </a:r>
            <a:r>
              <a:rPr lang="en-US" sz="1400" dirty="0"/>
              <a:t>/Nvidia</a:t>
            </a:r>
          </a:p>
          <a:p>
            <a:r>
              <a:rPr lang="en-US" sz="2000" dirty="0"/>
              <a:t>SA Standards Board</a:t>
            </a:r>
            <a:endParaRPr lang="en-US" sz="2400" dirty="0"/>
          </a:p>
          <a:p>
            <a:pPr lvl="1"/>
            <a:r>
              <a:rPr lang="en-US" sz="1400" dirty="0"/>
              <a:t>Oversight of the 802.11ax project continues</a:t>
            </a:r>
          </a:p>
          <a:p>
            <a:pPr lvl="1"/>
            <a:r>
              <a:rPr lang="en-US" sz="1400" dirty="0"/>
              <a:t>Directed SCC18 to operate under draft 9.7 of the SCC18 P&amp;P. [NOTE: SCC18 may propose revisions to its P&amp;P at any time for SASB consideration.]</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Approved sending a letter to SCC18 candidate External Representatives (ERs) requiring that each candidate (</a:t>
            </a:r>
            <a:r>
              <a:rPr lang="en-US" sz="1400" dirty="0" err="1"/>
              <a:t>i</a:t>
            </a:r>
            <a:r>
              <a:rPr lang="en-US" sz="1400" dirty="0"/>
              <a:t>) acknowledges the duties and obligations of being an ER, (ii) completes and submits their acknowledgement by 16 December 2019, and (iii) be informed that the BOG requires submission of acknowledgement before the BOG will consider a candidate for the role of </a:t>
            </a:r>
            <a:r>
              <a:rPr lang="en-US" sz="1400" dirty="0" err="1"/>
              <a:t>ER.Adopted</a:t>
            </a:r>
            <a:r>
              <a:rPr lang="en-US" sz="1400" dirty="0"/>
              <a:t> the IEEE Standards Association Board of Governors Strategic Management and Delivery Committee Operations Manual as an IEEE SA Governance Document.</a:t>
            </a:r>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2020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19 seed projects that promise to lead to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7</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3.01 IEEE Boards updates</a:t>
            </a:r>
          </a:p>
        </p:txBody>
      </p:sp>
    </p:spTree>
    <p:extLst>
      <p:ext uri="{BB962C8B-B14F-4D97-AF65-F5344CB8AC3E}">
        <p14:creationId xmlns:p14="http://schemas.microsoft.com/office/powerpoint/2010/main" val="1917892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a:xfrm>
            <a:off x="684007" y="381000"/>
            <a:ext cx="7772400" cy="1143000"/>
          </a:xfrm>
        </p:spPr>
        <p:txBody>
          <a:bodyPr/>
          <a:lstStyle/>
          <a:p>
            <a:r>
              <a:rPr lang="en-US" sz="4000" dirty="0"/>
              <a:t>3.01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371600"/>
            <a:ext cx="7772400" cy="4114800"/>
          </a:xfrm>
        </p:spPr>
        <p:txBody>
          <a:bodyPr/>
          <a:lstStyle/>
          <a:p>
            <a:r>
              <a:rPr lang="en-US" sz="1800" dirty="0"/>
              <a:t>Current 802 members on various IEEE boards and subcommittees</a:t>
            </a:r>
            <a:endParaRPr lang="en-US" sz="1600" dirty="0"/>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Myles; </a:t>
            </a:r>
            <a:r>
              <a:rPr lang="en-US" sz="1600" dirty="0" err="1"/>
              <a:t>BoG</a:t>
            </a:r>
            <a:r>
              <a:rPr lang="en-US" sz="1600" dirty="0"/>
              <a:t> Intl SDO ad hoc: Parsons</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Wang, Law, Stanley, </a:t>
            </a:r>
            <a:r>
              <a:rPr lang="en-US" sz="1600" dirty="0" err="1"/>
              <a:t>Hiertz</a:t>
            </a:r>
            <a:r>
              <a:rPr lang="en-US" sz="1600" dirty="0"/>
              <a:t>, Liu, Zhou, </a:t>
            </a:r>
            <a:r>
              <a:rPr lang="en-US" sz="1600" dirty="0" err="1"/>
              <a:t>Rosdahl</a:t>
            </a:r>
            <a:r>
              <a:rPr lang="en-US" sz="1600" dirty="0"/>
              <a:t>, </a:t>
            </a:r>
            <a:r>
              <a:rPr lang="en-US" sz="1600" dirty="0" err="1"/>
              <a:t>Nikolich</a:t>
            </a:r>
            <a:endParaRPr lang="en-US" sz="1600" dirty="0"/>
          </a:p>
          <a:p>
            <a:pPr lvl="2"/>
            <a:r>
              <a:rPr lang="en-US" sz="1600" dirty="0"/>
              <a:t>SASB Sub committees: </a:t>
            </a:r>
            <a:r>
              <a:rPr lang="en-US" sz="1600" dirty="0" err="1"/>
              <a:t>Hiertz</a:t>
            </a:r>
            <a:r>
              <a:rPr lang="en-US" sz="1600" dirty="0"/>
              <a:t>, Myles, Law, Liu, Zhou, Stanley, Levy, </a:t>
            </a:r>
            <a:r>
              <a:rPr lang="en-US" sz="1600" dirty="0" err="1"/>
              <a:t>Rosdahl</a:t>
            </a:r>
            <a:r>
              <a:rPr lang="en-US" sz="1600" dirty="0"/>
              <a:t>, </a:t>
            </a:r>
            <a:r>
              <a:rPr lang="en-US" sz="1600" dirty="0" err="1"/>
              <a:t>Nikolich</a:t>
            </a:r>
            <a:endParaRPr lang="en-US" sz="1600" dirty="0"/>
          </a:p>
          <a:p>
            <a:pPr lvl="1"/>
            <a:r>
              <a:rPr lang="en-US" sz="1600" dirty="0"/>
              <a:t>Technical Activities </a:t>
            </a:r>
          </a:p>
          <a:p>
            <a:pPr lvl="2"/>
            <a:r>
              <a:rPr lang="en-US" sz="1600" dirty="0"/>
              <a:t>TAB rep to SASB: </a:t>
            </a:r>
            <a:r>
              <a:rPr lang="en-US" sz="1600" dirty="0" err="1"/>
              <a:t>Nikolich</a:t>
            </a:r>
            <a:endParaRPr lang="en-US" sz="1600" dirty="0"/>
          </a:p>
          <a:p>
            <a:pPr lvl="2"/>
            <a:r>
              <a:rPr lang="en-US" sz="1600" dirty="0"/>
              <a:t>TAB Committee on Standards chair: Nikolich</a:t>
            </a:r>
          </a:p>
          <a:p>
            <a:pPr lvl="2"/>
            <a:r>
              <a:rPr lang="en-US" sz="1600" dirty="0"/>
              <a:t>SA rep to Member Geographic Activities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 David Law, Glenn Parsons</a:t>
            </a:r>
          </a:p>
          <a:p>
            <a:pPr lvl="1"/>
            <a:r>
              <a:rPr lang="en-US" sz="1600" dirty="0"/>
              <a:t>Member/Geographic Activities</a:t>
            </a:r>
          </a:p>
          <a:p>
            <a:pPr lvl="2"/>
            <a:r>
              <a:rPr lang="en-US" sz="1600" dirty="0"/>
              <a:t>IEEE Region 8 Standards Coordinator: David Law</a:t>
            </a:r>
          </a:p>
          <a:p>
            <a:pPr lvl="2"/>
            <a:r>
              <a:rPr lang="en-US" sz="1600" dirty="0"/>
              <a:t>IEEE Region 7 Standards Coordinator: Glenn Parsons</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73950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3.01 Chair’s Announcements</a:t>
            </a:r>
          </a:p>
        </p:txBody>
      </p:sp>
      <p:sp>
        <p:nvSpPr>
          <p:cNvPr id="3" name="Content Placeholder 2"/>
          <p:cNvSpPr>
            <a:spLocks noGrp="1"/>
          </p:cNvSpPr>
          <p:nvPr>
            <p:ph idx="1"/>
          </p:nvPr>
        </p:nvSpPr>
        <p:spPr>
          <a:xfrm>
            <a:off x="152400" y="1219200"/>
            <a:ext cx="7772400" cy="4114800"/>
          </a:xfrm>
        </p:spPr>
        <p:txBody>
          <a:bodyPr/>
          <a:lstStyle/>
          <a:p>
            <a:r>
              <a:rPr lang="en-US" sz="2200" dirty="0"/>
              <a:t>2020 IEEE Standards Association Standards Board Roster</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pic>
        <p:nvPicPr>
          <p:cNvPr id="5" name="Picture 4">
            <a:extLst>
              <a:ext uri="{FF2B5EF4-FFF2-40B4-BE49-F238E27FC236}">
                <a16:creationId xmlns:a16="http://schemas.microsoft.com/office/drawing/2014/main" id="{52703DDC-B2A1-48E3-88A7-E1B5F85817C2}"/>
              </a:ext>
            </a:extLst>
          </p:cNvPr>
          <p:cNvPicPr>
            <a:picLocks noChangeAspect="1"/>
          </p:cNvPicPr>
          <p:nvPr/>
        </p:nvPicPr>
        <p:blipFill>
          <a:blip r:embed="rId2"/>
          <a:stretch>
            <a:fillRect/>
          </a:stretch>
        </p:blipFill>
        <p:spPr>
          <a:xfrm>
            <a:off x="1404616" y="1709902"/>
            <a:ext cx="6334767" cy="5033798"/>
          </a:xfrm>
          <a:prstGeom prst="rect">
            <a:avLst/>
          </a:prstGeom>
        </p:spPr>
      </p:pic>
    </p:spTree>
    <p:extLst>
      <p:ext uri="{BB962C8B-B14F-4D97-AF65-F5344CB8AC3E}">
        <p14:creationId xmlns:p14="http://schemas.microsoft.com/office/powerpoint/2010/main" val="107530567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281597</TotalTime>
  <Words>1900</Words>
  <Application>Microsoft Office PowerPoint</Application>
  <PresentationFormat>On-screen Show (4:3)</PresentationFormat>
  <Paragraphs>368</Paragraphs>
  <Slides>28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Lucida Grande</vt:lpstr>
      <vt:lpstr>Times New Roman</vt:lpstr>
      <vt:lpstr>Default Design</vt:lpstr>
      <vt:lpstr>Office Theme</vt:lpstr>
      <vt:lpstr>IEEE 802 LMSC 16 March 2020  1st Formal Electronic 802 EC Meeting in March  40th Anniversary  </vt:lpstr>
      <vt:lpstr>PowerPoint Presentation</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3.01 Chair’s Announcements</vt:lpstr>
      <vt:lpstr>PowerPoint Presentation</vt:lpstr>
      <vt:lpstr>3.01 IEEE Boards Updates</vt:lpstr>
      <vt:lpstr>3.01 Chair’s Announcements</vt:lpstr>
      <vt:lpstr>3.01 Chair’s Announcements</vt:lpstr>
      <vt:lpstr>3.01 Chair’s Announcements</vt:lpstr>
      <vt:lpstr>3.01 Chair’s Announcements</vt:lpstr>
      <vt:lpstr>3.01 SA Standards Board Actions</vt:lpstr>
      <vt:lpstr>3.01 SA Standards Board Actions</vt:lpstr>
      <vt:lpstr>3.02  LMSC Email Ballot Recap</vt:lpstr>
      <vt:lpstr>3.03 EC Affiliation Update</vt:lpstr>
      <vt:lpstr>3.03 EC Affiliation Update</vt:lpstr>
      <vt:lpstr>3.04 Drafts to SA Ballot</vt:lpstr>
      <vt:lpstr>3.05 Drafts to RevCom</vt:lpstr>
      <vt:lpstr>3.06 Draft Documents  for EC to consider</vt:lpstr>
      <vt:lpstr>3.07 Draft PARs to NesCom</vt:lpstr>
      <vt:lpstr>3.071 Pre-PAR activity</vt:lpstr>
      <vt:lpstr>3.071 Pre-PAR activity</vt:lpstr>
      <vt:lpstr>3.08 EC Action Item recap</vt:lpstr>
      <vt:lpstr>3.09 Identify 802/SA Task Force Items </vt:lpstr>
      <vt:lpstr>3.10 EC election/appointments and WG elections July 2020</vt:lpstr>
      <vt:lpstr>  Complete remaining agenda items  End of Opening EC Meeting</vt:lpstr>
      <vt:lpstr>Start of next EC electronic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4049</cp:revision>
  <cp:lastPrinted>2020-03-16T11:24:54Z</cp:lastPrinted>
  <dcterms:created xsi:type="dcterms:W3CDTF">2002-03-10T15:43:16Z</dcterms:created>
  <dcterms:modified xsi:type="dcterms:W3CDTF">2020-03-16T14:30:31Z</dcterms:modified>
</cp:coreProperties>
</file>