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handoutMasterIdLst>
    <p:handoutMasterId r:id="rId10"/>
  </p:handoutMasterIdLst>
  <p:sldIdLst>
    <p:sldId id="553" r:id="rId2"/>
    <p:sldId id="554" r:id="rId3"/>
    <p:sldId id="555" r:id="rId4"/>
    <p:sldId id="557" r:id="rId5"/>
    <p:sldId id="558" r:id="rId6"/>
    <p:sldId id="552" r:id="rId7"/>
    <p:sldId id="556" r:id="rId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66FF33"/>
    <a:srgbClr val="FF3300"/>
    <a:srgbClr val="FF99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8" autoAdjust="0"/>
    <p:restoredTop sz="87518" autoAdjust="0"/>
  </p:normalViewPr>
  <p:slideViewPr>
    <p:cSldViewPr>
      <p:cViewPr varScale="1">
        <p:scale>
          <a:sx n="95" d="100"/>
          <a:sy n="95" d="100"/>
        </p:scale>
        <p:origin x="1284" y="84"/>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8" d="100"/>
          <a:sy n="98" d="100"/>
        </p:scale>
        <p:origin x="351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15/11/2019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3</a:t>
            </a:fld>
            <a:endParaRPr lang="en-US"/>
          </a:p>
        </p:txBody>
      </p:sp>
    </p:spTree>
    <p:extLst>
      <p:ext uri="{BB962C8B-B14F-4D97-AF65-F5344CB8AC3E}">
        <p14:creationId xmlns:p14="http://schemas.microsoft.com/office/powerpoint/2010/main" val="1335406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4</a:t>
            </a:fld>
            <a:endParaRPr lang="en-US"/>
          </a:p>
        </p:txBody>
      </p:sp>
    </p:spTree>
    <p:extLst>
      <p:ext uri="{BB962C8B-B14F-4D97-AF65-F5344CB8AC3E}">
        <p14:creationId xmlns:p14="http://schemas.microsoft.com/office/powerpoint/2010/main" val="3596085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5</a:t>
            </a:fld>
            <a:endParaRPr lang="en-US"/>
          </a:p>
        </p:txBody>
      </p:sp>
    </p:spTree>
    <p:extLst>
      <p:ext uri="{BB962C8B-B14F-4D97-AF65-F5344CB8AC3E}">
        <p14:creationId xmlns:p14="http://schemas.microsoft.com/office/powerpoint/2010/main" val="2353591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smtClean="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smtClean="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smtClean="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19704583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smtClean="0"/>
              <a:t>Click to edit Master title style</a:t>
            </a:r>
          </a:p>
        </p:txBody>
      </p:sp>
    </p:spTree>
    <p:extLst>
      <p:ext uri="{BB962C8B-B14F-4D97-AF65-F5344CB8AC3E}">
        <p14:creationId xmlns:p14="http://schemas.microsoft.com/office/powerpoint/2010/main" val="1311044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568586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2941720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a:xfrm>
            <a:off x="609600" y="404813"/>
            <a:ext cx="10972800" cy="792162"/>
          </a:xfrm>
        </p:spPr>
        <p:txBody>
          <a:bodyPr/>
          <a:lstStyle/>
          <a:p>
            <a:r>
              <a:rPr lang="en-US" smtClean="0"/>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98116"/>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smtClean="0"/>
          </a:p>
        </p:txBody>
      </p:sp>
      <p:sp>
        <p:nvSpPr>
          <p:cNvPr id="1033" name="Text Box 10"/>
          <p:cNvSpPr txBox="1">
            <a:spLocks noChangeArrowheads="1"/>
          </p:cNvSpPr>
          <p:nvPr userDrawn="1"/>
        </p:nvSpPr>
        <p:spPr bwMode="auto">
          <a:xfrm>
            <a:off x="0" y="6587886"/>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smtClean="0">
                <a:solidFill>
                  <a:schemeClr val="bg1"/>
                </a:solidFill>
              </a:rPr>
              <a:t>IEEE 802.15 Closing EC agenda Items – November 2019 Plenary</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smtClean="0"/>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smtClean="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smtClean="0">
              <a:solidFill>
                <a:schemeClr val="bg1"/>
              </a:solidFill>
            </a:endParaRPr>
          </a:p>
        </p:txBody>
      </p:sp>
      <p:sp>
        <p:nvSpPr>
          <p:cNvPr id="1032" name="Text Box 8"/>
          <p:cNvSpPr txBox="1">
            <a:spLocks noChangeArrowheads="1"/>
          </p:cNvSpPr>
          <p:nvPr/>
        </p:nvSpPr>
        <p:spPr bwMode="auto">
          <a:xfrm>
            <a:off x="0" y="6589714"/>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smtClean="0">
                <a:solidFill>
                  <a:schemeClr val="bg1"/>
                </a:solidFill>
              </a:rPr>
              <a:t>Version 1.0</a:t>
            </a:r>
            <a:endParaRPr lang="en-US" sz="1200" dirty="0" smtClean="0">
              <a:solidFill>
                <a:schemeClr val="bg1"/>
              </a:solidFill>
            </a:endParaRPr>
          </a:p>
        </p:txBody>
      </p:sp>
      <p:sp>
        <p:nvSpPr>
          <p:cNvPr id="9" name="Text Box 8"/>
          <p:cNvSpPr txBox="1">
            <a:spLocks noChangeArrowheads="1"/>
          </p:cNvSpPr>
          <p:nvPr userDrawn="1"/>
        </p:nvSpPr>
        <p:spPr bwMode="auto">
          <a:xfrm>
            <a:off x="-3437" y="-6994"/>
            <a:ext cx="161454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smtClean="0">
                <a:solidFill>
                  <a:schemeClr val="bg1"/>
                </a:solidFill>
              </a:rPr>
              <a:t>ec-19-0200-02-00EC</a:t>
            </a:r>
            <a:endParaRPr lang="en-US" sz="1200" dirty="0"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iming>
    <p:tnLst>
      <p:par>
        <p:cTn id="1" dur="indefinite" restart="never" nodeType="tmRoot"/>
      </p:par>
    </p:tnLst>
  </p:timing>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P802.15.4z </a:t>
            </a:r>
            <a:r>
              <a:rPr lang="en-US" dirty="0"/>
              <a:t>Enhanced Ultra </a:t>
            </a:r>
            <a:r>
              <a:rPr lang="en-US" dirty="0" smtClean="0"/>
              <a:t>Wide </a:t>
            </a:r>
            <a:r>
              <a:rPr lang="en-US" dirty="0"/>
              <a:t>Band (UWB) Physical Layers (PHYs)</a:t>
            </a:r>
            <a:br>
              <a:rPr lang="en-US" dirty="0"/>
            </a:br>
            <a:r>
              <a:rPr lang="en-US" dirty="0" smtClean="0"/>
              <a:t> </a:t>
            </a:r>
            <a:r>
              <a:rPr lang="en-US" dirty="0"/>
              <a:t>and Associated Ranging </a:t>
            </a:r>
            <a:r>
              <a:rPr lang="en-US" dirty="0" smtClean="0"/>
              <a:t>Techniques to SA Ballot </a:t>
            </a:r>
            <a:r>
              <a:rPr lang="en-US" dirty="0"/>
              <a:t>(conditional)</a:t>
            </a:r>
            <a:endParaRPr lang="en-GB" dirty="0"/>
          </a:p>
        </p:txBody>
      </p:sp>
    </p:spTree>
    <p:extLst>
      <p:ext uri="{BB962C8B-B14F-4D97-AF65-F5344CB8AC3E}">
        <p14:creationId xmlns:p14="http://schemas.microsoft.com/office/powerpoint/2010/main" val="3911471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31800" y="404813"/>
            <a:ext cx="11328400" cy="863948"/>
          </a:xfrm>
        </p:spPr>
        <p:txBody>
          <a:bodyPr/>
          <a:lstStyle/>
          <a:p>
            <a:r>
              <a:rPr lang="en-US" sz="2800" dirty="0"/>
              <a:t>IEEE </a:t>
            </a:r>
            <a:r>
              <a:rPr lang="en-US" sz="2800" dirty="0" smtClean="0"/>
              <a:t>P802.15.4z </a:t>
            </a:r>
            <a:r>
              <a:rPr lang="en-US" sz="2800" dirty="0"/>
              <a:t>Enhanced Ultra Wide Band (UWB) Physical Layers (PHYs</a:t>
            </a:r>
            <a:r>
              <a:rPr lang="en-US" sz="2800" dirty="0" smtClean="0"/>
              <a:t>) </a:t>
            </a:r>
            <a:r>
              <a:rPr lang="en-US" sz="2800" dirty="0"/>
              <a:t>and Associated Ranging Techniques </a:t>
            </a:r>
            <a:r>
              <a:rPr lang="en-GB" sz="2800" dirty="0" smtClean="0"/>
              <a:t>to SA Ballot </a:t>
            </a:r>
            <a:r>
              <a:rPr lang="en-GB" sz="2800" dirty="0"/>
              <a:t>(conditional)</a:t>
            </a:r>
          </a:p>
        </p:txBody>
      </p:sp>
      <p:sp>
        <p:nvSpPr>
          <p:cNvPr id="4" name="Text Placeholder 3"/>
          <p:cNvSpPr>
            <a:spLocks noGrp="1"/>
          </p:cNvSpPr>
          <p:nvPr>
            <p:ph type="body" sz="quarter" idx="10"/>
          </p:nvPr>
        </p:nvSpPr>
        <p:spPr>
          <a:xfrm>
            <a:off x="239349" y="1340768"/>
            <a:ext cx="11520851" cy="5112420"/>
          </a:xfrm>
        </p:spPr>
        <p:txBody>
          <a:bodyPr/>
          <a:lstStyle/>
          <a:p>
            <a:r>
              <a:rPr lang="en-GB" dirty="0"/>
              <a:t>Item 1: </a:t>
            </a:r>
            <a:r>
              <a:rPr lang="en-US" dirty="0"/>
              <a:t>Date the ballot closed</a:t>
            </a:r>
            <a:endParaRPr lang="en-GB" dirty="0"/>
          </a:p>
          <a:p>
            <a:r>
              <a:rPr lang="en-GB" dirty="0" smtClean="0"/>
              <a:t>Item </a:t>
            </a:r>
            <a:r>
              <a:rPr lang="en-GB" dirty="0"/>
              <a:t>2: </a:t>
            </a:r>
            <a:r>
              <a:rPr lang="en-US" dirty="0"/>
              <a:t>Vote </a:t>
            </a:r>
            <a:r>
              <a:rPr lang="en-US" dirty="0" smtClean="0"/>
              <a:t>tally</a:t>
            </a:r>
          </a:p>
          <a:p>
            <a:endParaRPr lang="en-GB" dirty="0"/>
          </a:p>
          <a:p>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357323384"/>
              </p:ext>
            </p:extLst>
          </p:nvPr>
        </p:nvGraphicFramePr>
        <p:xfrm>
          <a:off x="1288074" y="2420888"/>
          <a:ext cx="9423400" cy="3800475"/>
        </p:xfrm>
        <a:graphic>
          <a:graphicData uri="http://schemas.openxmlformats.org/drawingml/2006/table">
            <a:tbl>
              <a:tblPr/>
              <a:tblGrid>
                <a:gridCol w="1610510">
                  <a:extLst>
                    <a:ext uri="{9D8B030D-6E8A-4147-A177-3AD203B41FA5}">
                      <a16:colId xmlns:a16="http://schemas.microsoft.com/office/drawing/2014/main" val="1485043730"/>
                    </a:ext>
                  </a:extLst>
                </a:gridCol>
                <a:gridCol w="508078">
                  <a:extLst>
                    <a:ext uri="{9D8B030D-6E8A-4147-A177-3AD203B41FA5}">
                      <a16:colId xmlns:a16="http://schemas.microsoft.com/office/drawing/2014/main" val="1630080086"/>
                    </a:ext>
                  </a:extLst>
                </a:gridCol>
                <a:gridCol w="699805">
                  <a:extLst>
                    <a:ext uri="{9D8B030D-6E8A-4147-A177-3AD203B41FA5}">
                      <a16:colId xmlns:a16="http://schemas.microsoft.com/office/drawing/2014/main" val="1201657152"/>
                    </a:ext>
                  </a:extLst>
                </a:gridCol>
                <a:gridCol w="594355">
                  <a:extLst>
                    <a:ext uri="{9D8B030D-6E8A-4147-A177-3AD203B41FA5}">
                      <a16:colId xmlns:a16="http://schemas.microsoft.com/office/drawing/2014/main" val="1304051512"/>
                    </a:ext>
                  </a:extLst>
                </a:gridCol>
                <a:gridCol w="402627">
                  <a:extLst>
                    <a:ext uri="{9D8B030D-6E8A-4147-A177-3AD203B41FA5}">
                      <a16:colId xmlns:a16="http://schemas.microsoft.com/office/drawing/2014/main" val="2886652995"/>
                    </a:ext>
                  </a:extLst>
                </a:gridCol>
                <a:gridCol w="699805">
                  <a:extLst>
                    <a:ext uri="{9D8B030D-6E8A-4147-A177-3AD203B41FA5}">
                      <a16:colId xmlns:a16="http://schemas.microsoft.com/office/drawing/2014/main" val="3900563356"/>
                    </a:ext>
                  </a:extLst>
                </a:gridCol>
                <a:gridCol w="594355">
                  <a:extLst>
                    <a:ext uri="{9D8B030D-6E8A-4147-A177-3AD203B41FA5}">
                      <a16:colId xmlns:a16="http://schemas.microsoft.com/office/drawing/2014/main" val="3485689451"/>
                    </a:ext>
                  </a:extLst>
                </a:gridCol>
                <a:gridCol w="402627">
                  <a:extLst>
                    <a:ext uri="{9D8B030D-6E8A-4147-A177-3AD203B41FA5}">
                      <a16:colId xmlns:a16="http://schemas.microsoft.com/office/drawing/2014/main" val="4036450037"/>
                    </a:ext>
                  </a:extLst>
                </a:gridCol>
                <a:gridCol w="699805">
                  <a:extLst>
                    <a:ext uri="{9D8B030D-6E8A-4147-A177-3AD203B41FA5}">
                      <a16:colId xmlns:a16="http://schemas.microsoft.com/office/drawing/2014/main" val="1027988833"/>
                    </a:ext>
                  </a:extLst>
                </a:gridCol>
                <a:gridCol w="594355">
                  <a:extLst>
                    <a:ext uri="{9D8B030D-6E8A-4147-A177-3AD203B41FA5}">
                      <a16:colId xmlns:a16="http://schemas.microsoft.com/office/drawing/2014/main" val="1715956145"/>
                    </a:ext>
                  </a:extLst>
                </a:gridCol>
                <a:gridCol w="402627">
                  <a:extLst>
                    <a:ext uri="{9D8B030D-6E8A-4147-A177-3AD203B41FA5}">
                      <a16:colId xmlns:a16="http://schemas.microsoft.com/office/drawing/2014/main" val="1978603994"/>
                    </a:ext>
                  </a:extLst>
                </a:gridCol>
                <a:gridCol w="699805">
                  <a:extLst>
                    <a:ext uri="{9D8B030D-6E8A-4147-A177-3AD203B41FA5}">
                      <a16:colId xmlns:a16="http://schemas.microsoft.com/office/drawing/2014/main" val="3098215576"/>
                    </a:ext>
                  </a:extLst>
                </a:gridCol>
                <a:gridCol w="594355">
                  <a:extLst>
                    <a:ext uri="{9D8B030D-6E8A-4147-A177-3AD203B41FA5}">
                      <a16:colId xmlns:a16="http://schemas.microsoft.com/office/drawing/2014/main" val="655731927"/>
                    </a:ext>
                  </a:extLst>
                </a:gridCol>
                <a:gridCol w="920291">
                  <a:extLst>
                    <a:ext uri="{9D8B030D-6E8A-4147-A177-3AD203B41FA5}">
                      <a16:colId xmlns:a16="http://schemas.microsoft.com/office/drawing/2014/main" val="1302748150"/>
                    </a:ext>
                  </a:extLst>
                </a:gridCol>
              </a:tblGrid>
              <a:tr h="828675">
                <a:tc>
                  <a:txBody>
                    <a:bodyPr/>
                    <a:lstStyle/>
                    <a:p>
                      <a:pPr algn="ctr"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n-US" sz="1600" b="0" i="0" u="none" strike="noStrike">
                          <a:solidFill>
                            <a:srgbClr val="000000"/>
                          </a:solidFill>
                          <a:effectLst/>
                          <a:latin typeface="Calibri" panose="020F0502020204030204" pitchFamily="34" charset="0"/>
                        </a:rPr>
                        <a:t>Initial Draft D1.0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First Recirculation Draft D2.0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Second Recirculation Draft D3.0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Third Recirculation Draft D4.0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4">
                  <a:txBody>
                    <a:bodyPr/>
                    <a:lstStyle/>
                    <a:p>
                      <a:pPr algn="ctr" fontAlgn="b"/>
                      <a:r>
                        <a:rPr lang="en-US" sz="1600" b="0" i="0" u="none" strike="noStrike">
                          <a:solidFill>
                            <a:srgbClr val="000000"/>
                          </a:solidFill>
                          <a:effectLst/>
                          <a:latin typeface="Calibri" panose="020F0502020204030204" pitchFamily="34" charset="0"/>
                        </a:rPr>
                        <a:t>Required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9942896"/>
                  </a:ext>
                </a:extLst>
              </a:tr>
              <a:tr h="276225">
                <a:tc>
                  <a:txBody>
                    <a:bodyPr/>
                    <a:lstStyle/>
                    <a:p>
                      <a:pPr algn="ctr" fontAlgn="b"/>
                      <a:r>
                        <a:rPr lang="en-US" sz="1600" b="0" i="0" u="none" strike="noStrike">
                          <a:solidFill>
                            <a:srgbClr val="000000"/>
                          </a:solidFill>
                          <a:effectLst/>
                          <a:latin typeface="Calibri" panose="020F0502020204030204" pitchFamily="34" charset="0"/>
                        </a:rPr>
                        <a:t>Open</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n-US" sz="1600" b="0" i="0" u="none" strike="noStrike">
                          <a:solidFill>
                            <a:srgbClr val="000000"/>
                          </a:solidFill>
                          <a:effectLst/>
                          <a:latin typeface="Calibri" panose="020F0502020204030204" pitchFamily="34" charset="0"/>
                        </a:rPr>
                        <a:t>2019-04-11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2019-08-20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2019-10-03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2019-10-26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2932007586"/>
                  </a:ext>
                </a:extLst>
              </a:tr>
              <a:tr h="276225">
                <a:tc>
                  <a:txBody>
                    <a:bodyPr/>
                    <a:lstStyle/>
                    <a:p>
                      <a:pPr algn="ctr" fontAlgn="b"/>
                      <a:r>
                        <a:rPr lang="en-US" sz="1600" b="0" i="0" u="none" strike="noStrike">
                          <a:solidFill>
                            <a:srgbClr val="000000"/>
                          </a:solidFill>
                          <a:effectLst/>
                          <a:latin typeface="Calibri" panose="020F0502020204030204" pitchFamily="34" charset="0"/>
                        </a:rPr>
                        <a:t>Closed</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n-US" sz="1600" b="0" i="0" u="none" strike="noStrike">
                          <a:solidFill>
                            <a:srgbClr val="000000"/>
                          </a:solidFill>
                          <a:effectLst/>
                          <a:latin typeface="Calibri" panose="020F0502020204030204" pitchFamily="34" charset="0"/>
                        </a:rPr>
                        <a:t>2019-05-12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2019-09-11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2019-10-18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2019-11-10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4227406558"/>
                  </a:ext>
                </a:extLst>
              </a:tr>
              <a:tr h="276225">
                <a:tc>
                  <a:txBody>
                    <a:bodyPr/>
                    <a:lstStyle/>
                    <a:p>
                      <a:pPr algn="ctr"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65706058"/>
                  </a:ext>
                </a:extLst>
              </a:tr>
              <a:tr h="266700">
                <a:tc>
                  <a:txBody>
                    <a:bodyPr/>
                    <a:lstStyle/>
                    <a:p>
                      <a:pPr algn="ctr" fontAlgn="b"/>
                      <a:r>
                        <a:rPr lang="en-US" sz="1600" b="0" i="0" u="none" strike="noStrike">
                          <a:solidFill>
                            <a:srgbClr val="000000"/>
                          </a:solidFill>
                          <a:effectLst/>
                          <a:latin typeface="Calibri" panose="020F0502020204030204" pitchFamily="34" charset="0"/>
                        </a:rPr>
                        <a:t>Abstain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11.48%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10.77%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10.61%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12.12%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&lt; 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5109654"/>
                  </a:ext>
                </a:extLst>
              </a:tr>
              <a:tr h="266700">
                <a:tc>
                  <a:txBody>
                    <a:bodyPr/>
                    <a:lstStyle/>
                    <a:p>
                      <a:pPr algn="ctr" fontAlgn="b"/>
                      <a:r>
                        <a:rPr lang="en-US" sz="1600" b="0" i="0" u="none" strike="noStrike">
                          <a:solidFill>
                            <a:srgbClr val="000000"/>
                          </a:solidFill>
                          <a:effectLst/>
                          <a:latin typeface="Calibri" panose="020F0502020204030204" pitchFamily="34" charset="0"/>
                        </a:rPr>
                        <a:t>Dis with comment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696916"/>
                  </a:ext>
                </a:extLst>
              </a:tr>
              <a:tr h="266700">
                <a:tc>
                  <a:txBody>
                    <a:bodyPr/>
                    <a:lstStyle/>
                    <a:p>
                      <a:pPr algn="ctr" fontAlgn="b"/>
                      <a:r>
                        <a:rPr lang="en-US" sz="1600" b="0" i="0" u="none" strike="noStrike">
                          <a:solidFill>
                            <a:srgbClr val="000000"/>
                          </a:solidFill>
                          <a:effectLst/>
                          <a:latin typeface="Calibri" panose="020F0502020204030204" pitchFamily="34" charset="0"/>
                        </a:rPr>
                        <a:t>Dis w/o comment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7888927"/>
                  </a:ext>
                </a:extLst>
              </a:tr>
              <a:tr h="266700">
                <a:tc>
                  <a:txBody>
                    <a:bodyPr/>
                    <a:lstStyle/>
                    <a:p>
                      <a:pPr algn="ctr" fontAlgn="b"/>
                      <a:r>
                        <a:rPr lang="en-US" sz="1600" b="0" i="0" u="none" strike="noStrike">
                          <a:solidFill>
                            <a:srgbClr val="000000"/>
                          </a:solidFill>
                          <a:effectLst/>
                          <a:latin typeface="Calibri" panose="020F0502020204030204" pitchFamily="34" charset="0"/>
                        </a:rPr>
                        <a:t>Approve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75.93%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81.03%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89.66%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&gt;= 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6511615"/>
                  </a:ext>
                </a:extLst>
              </a:tr>
              <a:tr h="266700">
                <a:tc>
                  <a:txBody>
                    <a:bodyPr/>
                    <a:lstStyle/>
                    <a:p>
                      <a:pPr algn="ctr" fontAlgn="b"/>
                      <a:r>
                        <a:rPr lang="en-US" sz="1600" b="0" i="0" u="none" strike="noStrike">
                          <a:solidFill>
                            <a:srgbClr val="000000"/>
                          </a:solidFill>
                          <a:effectLst/>
                          <a:latin typeface="Calibri" panose="020F0502020204030204" pitchFamily="34" charset="0"/>
                        </a:rPr>
                        <a:t>Ballots Returned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66.30%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70.65%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71.74%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71.74%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&gt;= 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1976200"/>
                  </a:ext>
                </a:extLst>
              </a:tr>
              <a:tr h="266700">
                <a:tc>
                  <a:txBody>
                    <a:bodyPr/>
                    <a:lstStyle/>
                    <a:p>
                      <a:pPr algn="ctr" fontAlgn="b"/>
                      <a:r>
                        <a:rPr lang="en-US" sz="1600" b="0" i="0" u="none" strike="noStrike">
                          <a:solidFill>
                            <a:srgbClr val="000000"/>
                          </a:solidFill>
                          <a:effectLst/>
                          <a:latin typeface="Calibri" panose="020F0502020204030204" pitchFamily="34" charset="0"/>
                        </a:rPr>
                        <a:t>Voters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5323212"/>
                  </a:ext>
                </a:extLst>
              </a:tr>
              <a:tr h="266700">
                <a:tc>
                  <a:txBody>
                    <a:bodyPr/>
                    <a:lstStyle/>
                    <a:p>
                      <a:pPr algn="ctr" fontAlgn="b"/>
                      <a:r>
                        <a:rPr lang="en-US" sz="1600" b="0" i="0" u="none" strike="noStrike">
                          <a:solidFill>
                            <a:srgbClr val="000000"/>
                          </a:solidFill>
                          <a:effectLst/>
                          <a:latin typeface="Calibri" panose="020F0502020204030204" pitchFamily="34" charset="0"/>
                        </a:rPr>
                        <a:t>Comments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2890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904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460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168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8360740"/>
                  </a:ext>
                </a:extLst>
              </a:tr>
              <a:tr h="276225">
                <a:tc>
                  <a:txBody>
                    <a:bodyPr/>
                    <a:lstStyle/>
                    <a:p>
                      <a:pPr algn="ctr" fontAlgn="b"/>
                      <a:r>
                        <a:rPr lang="en-US" sz="1600" b="0" i="0" u="none" strike="noStrike">
                          <a:solidFill>
                            <a:srgbClr val="000000"/>
                          </a:solidFill>
                          <a:effectLst/>
                          <a:latin typeface="Calibri" panose="020F0502020204030204" pitchFamily="34" charset="0"/>
                        </a:rPr>
                        <a:t>MBS Comments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1601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6970269"/>
                  </a:ext>
                </a:extLst>
              </a:tr>
            </a:tbl>
          </a:graphicData>
        </a:graphic>
      </p:graphicFrame>
    </p:spTree>
    <p:extLst>
      <p:ext uri="{BB962C8B-B14F-4D97-AF65-F5344CB8AC3E}">
        <p14:creationId xmlns:p14="http://schemas.microsoft.com/office/powerpoint/2010/main" val="1656038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a:xfrm>
            <a:off x="239349" y="1341438"/>
            <a:ext cx="11520851" cy="5111750"/>
          </a:xfrm>
        </p:spPr>
        <p:txBody>
          <a:bodyPr>
            <a:normAutofit/>
          </a:bodyPr>
          <a:lstStyle/>
          <a:p>
            <a:r>
              <a:rPr lang="en-US" dirty="0" smtClean="0"/>
              <a:t>Comments </a:t>
            </a:r>
            <a:r>
              <a:rPr lang="en-US" dirty="0"/>
              <a:t>that support the remaining disapprove votes and WG </a:t>
            </a:r>
            <a:r>
              <a:rPr lang="en-US" dirty="0" smtClean="0"/>
              <a:t>responses</a:t>
            </a:r>
          </a:p>
          <a:p>
            <a:pPr lvl="1"/>
            <a:r>
              <a:rPr lang="en-US" dirty="0"/>
              <a:t>Overall we currently have </a:t>
            </a:r>
            <a:r>
              <a:rPr lang="en-US" dirty="0" smtClean="0"/>
              <a:t>99</a:t>
            </a:r>
            <a:r>
              <a:rPr lang="en-US" dirty="0" smtClean="0"/>
              <a:t> </a:t>
            </a:r>
            <a:r>
              <a:rPr lang="en-US" dirty="0"/>
              <a:t>unsatisfied MBS comments from </a:t>
            </a:r>
            <a:r>
              <a:rPr lang="en-US" dirty="0" smtClean="0"/>
              <a:t>5 </a:t>
            </a:r>
            <a:r>
              <a:rPr lang="en-US" dirty="0"/>
              <a:t>NO voters. There is</a:t>
            </a:r>
          </a:p>
          <a:p>
            <a:pPr lvl="1"/>
            <a:r>
              <a:rPr lang="en-US" dirty="0"/>
              <a:t>6</a:t>
            </a:r>
            <a:r>
              <a:rPr lang="en-US" dirty="0" smtClean="0"/>
              <a:t>th </a:t>
            </a:r>
            <a:r>
              <a:rPr lang="en-US" dirty="0"/>
              <a:t>NO voter who has accepted the resolution to his comments but has not yet flipped</a:t>
            </a:r>
          </a:p>
          <a:p>
            <a:pPr lvl="1"/>
            <a:r>
              <a:rPr lang="en-US" dirty="0"/>
              <a:t>his </a:t>
            </a:r>
            <a:r>
              <a:rPr lang="en-US" dirty="0" smtClean="0"/>
              <a:t>vote.</a:t>
            </a:r>
          </a:p>
          <a:p>
            <a:pPr lvl="1"/>
            <a:r>
              <a:rPr lang="en-US" sz="2000" dirty="0" smtClean="0"/>
              <a:t>See </a:t>
            </a:r>
            <a:r>
              <a:rPr lang="en-US" dirty="0"/>
              <a:t>https://</a:t>
            </a:r>
            <a:r>
              <a:rPr lang="en-US" dirty="0" smtClean="0"/>
              <a:t>mentor.ieee.org/802-ec/dcn/19/ec-19-0199-01-00EC </a:t>
            </a:r>
            <a:r>
              <a:rPr lang="en-US" dirty="0"/>
              <a:t>IEEE P802.15.4z Unsatisfied Comments.xlsx</a:t>
            </a:r>
            <a:endParaRPr lang="en-US" sz="2000" dirty="0" smtClean="0"/>
          </a:p>
          <a:p>
            <a:pPr lvl="1"/>
            <a:endParaRPr lang="en-US" dirty="0"/>
          </a:p>
          <a:p>
            <a:pPr lvl="1"/>
            <a:r>
              <a:rPr lang="en-US" b="1" dirty="0" smtClean="0"/>
              <a:t>NO voters #1, #2, #3</a:t>
            </a:r>
            <a:r>
              <a:rPr lang="en-US" dirty="0" smtClean="0"/>
              <a:t>: 90 unsatisfied MBS comments all relating to the LRP PHY.  Two of the voters have not responded to emails asking if they are satisfied with the resolution to any of their previous MBS comments, covering 88 comments.  One voter did respond, indicating that they were satisfied with the resolutions to all but two of their MBS comments.  We are not expecting any further progress on this front.  All unresolved comments have been </a:t>
            </a:r>
            <a:r>
              <a:rPr lang="en-US" dirty="0" smtClean="0"/>
              <a:t>duly </a:t>
            </a:r>
            <a:r>
              <a:rPr lang="en-US" dirty="0" smtClean="0"/>
              <a:t>recirculated.</a:t>
            </a:r>
          </a:p>
          <a:p>
            <a:pPr lvl="1"/>
            <a:endParaRPr lang="en-GB" dirty="0"/>
          </a:p>
        </p:txBody>
      </p:sp>
      <p:sp>
        <p:nvSpPr>
          <p:cNvPr id="11" name="Rectangle 10"/>
          <p:cNvSpPr/>
          <p:nvPr/>
        </p:nvSpPr>
        <p:spPr>
          <a:xfrm>
            <a:off x="-24680" y="5858688"/>
            <a:ext cx="11593288" cy="738664"/>
          </a:xfrm>
          <a:prstGeom prst="rect">
            <a:avLst/>
          </a:prstGeom>
        </p:spPr>
        <p:txBody>
          <a:bodyPr wrap="square">
            <a:spAutoFit/>
          </a:bodyPr>
          <a:lstStyle/>
          <a:p>
            <a:pPr marL="533400" lvl="2" indent="0" algn="just">
              <a:buNone/>
            </a:pPr>
            <a:r>
              <a:rPr lang="en-GB" sz="1400" dirty="0"/>
              <a:t>Clause 11 ‘Procedure for conditional approval to forward a draft standard’ of IEEE 802 </a:t>
            </a:r>
            <a:r>
              <a:rPr lang="en-GB" sz="1400" dirty="0" err="1"/>
              <a:t>LMSC</a:t>
            </a:r>
            <a:r>
              <a:rPr lang="en-GB" sz="1400" dirty="0"/>
              <a:t> Operations Manual includes the text ‘Where a voter has accepted some comment resolutions and rejected others, only the comments of which the voter has not accepted resolution should be presented.’.</a:t>
            </a:r>
          </a:p>
        </p:txBody>
      </p:sp>
    </p:spTree>
    <p:extLst>
      <p:ext uri="{BB962C8B-B14F-4D97-AF65-F5344CB8AC3E}">
        <p14:creationId xmlns:p14="http://schemas.microsoft.com/office/powerpoint/2010/main" val="524162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a:xfrm>
            <a:off x="239349" y="1341438"/>
            <a:ext cx="11520851" cy="5111750"/>
          </a:xfrm>
        </p:spPr>
        <p:txBody>
          <a:bodyPr>
            <a:normAutofit/>
          </a:bodyPr>
          <a:lstStyle/>
          <a:p>
            <a:r>
              <a:rPr lang="en-US" dirty="0" smtClean="0"/>
              <a:t>Comments </a:t>
            </a:r>
            <a:r>
              <a:rPr lang="en-US" dirty="0"/>
              <a:t>that support the remaining disapprove votes and WG </a:t>
            </a:r>
            <a:r>
              <a:rPr lang="en-US" dirty="0" smtClean="0"/>
              <a:t>responses</a:t>
            </a:r>
          </a:p>
          <a:p>
            <a:pPr lvl="1"/>
            <a:r>
              <a:rPr lang="en-US" b="1" dirty="0" smtClean="0"/>
              <a:t>NO voter #4</a:t>
            </a:r>
            <a:r>
              <a:rPr lang="en-US" dirty="0" smtClean="0"/>
              <a:t>: </a:t>
            </a:r>
            <a:r>
              <a:rPr lang="en-US" dirty="0"/>
              <a:t>This voter submitted comments on the initial ballot </a:t>
            </a:r>
            <a:r>
              <a:rPr lang="en-US" dirty="0" smtClean="0"/>
              <a:t>but not any of the subsequent </a:t>
            </a:r>
            <a:r>
              <a:rPr lang="en-US" dirty="0" err="1" smtClean="0"/>
              <a:t>recirculations</a:t>
            </a:r>
            <a:r>
              <a:rPr lang="en-US" dirty="0" smtClean="0"/>
              <a:t>.  This voter responded to emails asking if they are satisfied with the comment resolutions to their MBS comments, and stated that they were satisfied with the resolutions to all but three MBS comments.  </a:t>
            </a:r>
            <a:r>
              <a:rPr lang="en-US" dirty="0"/>
              <a:t>All unresolved comments have been duly recirculated.</a:t>
            </a:r>
            <a:endParaRPr lang="en-US" dirty="0" smtClean="0"/>
          </a:p>
          <a:p>
            <a:pPr lvl="1"/>
            <a:r>
              <a:rPr lang="en-US" b="1" dirty="0" smtClean="0"/>
              <a:t>NO voter #5</a:t>
            </a:r>
            <a:r>
              <a:rPr lang="en-US" dirty="0" smtClean="0"/>
              <a:t>: This voter submitted comments on the initial ballot and all </a:t>
            </a:r>
            <a:r>
              <a:rPr lang="en-US" dirty="0" err="1" smtClean="0"/>
              <a:t>recirculations</a:t>
            </a:r>
            <a:r>
              <a:rPr lang="en-US" dirty="0"/>
              <a:t>. </a:t>
            </a:r>
            <a:r>
              <a:rPr lang="en-US" dirty="0" smtClean="0"/>
              <a:t>This </a:t>
            </a:r>
            <a:r>
              <a:rPr lang="en-US" dirty="0"/>
              <a:t>voter </a:t>
            </a:r>
            <a:r>
              <a:rPr lang="en-US" dirty="0" smtClean="0"/>
              <a:t>responded </a:t>
            </a:r>
            <a:r>
              <a:rPr lang="en-US" dirty="0"/>
              <a:t>to emails asking if they are satisfied with the comment resolutions, and </a:t>
            </a:r>
            <a:r>
              <a:rPr lang="en-US" dirty="0" smtClean="0"/>
              <a:t>stated that </a:t>
            </a:r>
            <a:r>
              <a:rPr lang="en-US" dirty="0"/>
              <a:t>they were satisfied with the resolutions to all but </a:t>
            </a:r>
            <a:r>
              <a:rPr lang="en-US" dirty="0" smtClean="0"/>
              <a:t>six MBS comments</a:t>
            </a:r>
            <a:r>
              <a:rPr lang="en-US" dirty="0"/>
              <a:t>. </a:t>
            </a:r>
            <a:r>
              <a:rPr lang="en-US" dirty="0" smtClean="0"/>
              <a:t> All </a:t>
            </a:r>
            <a:r>
              <a:rPr lang="en-US" dirty="0"/>
              <a:t>unresolved comments have been duly recirculated.</a:t>
            </a:r>
            <a:endParaRPr lang="en-US" dirty="0" smtClean="0"/>
          </a:p>
          <a:p>
            <a:pPr lvl="1"/>
            <a:endParaRPr lang="en-US" dirty="0"/>
          </a:p>
          <a:p>
            <a:pPr lvl="1"/>
            <a:endParaRPr lang="en-GB" dirty="0"/>
          </a:p>
        </p:txBody>
      </p:sp>
      <p:sp>
        <p:nvSpPr>
          <p:cNvPr id="11" name="Rectangle 10"/>
          <p:cNvSpPr/>
          <p:nvPr/>
        </p:nvSpPr>
        <p:spPr>
          <a:xfrm>
            <a:off x="-24680" y="5858688"/>
            <a:ext cx="11593288" cy="738664"/>
          </a:xfrm>
          <a:prstGeom prst="rect">
            <a:avLst/>
          </a:prstGeom>
        </p:spPr>
        <p:txBody>
          <a:bodyPr wrap="square">
            <a:spAutoFit/>
          </a:bodyPr>
          <a:lstStyle/>
          <a:p>
            <a:pPr marL="533400" lvl="2" indent="0" algn="just">
              <a:buNone/>
            </a:pPr>
            <a:r>
              <a:rPr lang="en-GB" sz="1400" dirty="0"/>
              <a:t>Clause 11 ‘Procedure for conditional approval to forward a draft standard’ of IEEE 802 </a:t>
            </a:r>
            <a:r>
              <a:rPr lang="en-GB" sz="1400" dirty="0" err="1"/>
              <a:t>LMSC</a:t>
            </a:r>
            <a:r>
              <a:rPr lang="en-GB" sz="1400" dirty="0"/>
              <a:t> Operations Manual includes the text ‘Where a voter has accepted some comment resolutions and rejected others, only the comments of which the voter has not accepted resolution should be presented.’.</a:t>
            </a:r>
          </a:p>
        </p:txBody>
      </p:sp>
    </p:spTree>
    <p:extLst>
      <p:ext uri="{BB962C8B-B14F-4D97-AF65-F5344CB8AC3E}">
        <p14:creationId xmlns:p14="http://schemas.microsoft.com/office/powerpoint/2010/main" val="4062845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a:xfrm>
            <a:off x="239349" y="1341438"/>
            <a:ext cx="11520851" cy="5111750"/>
          </a:xfrm>
        </p:spPr>
        <p:txBody>
          <a:bodyPr>
            <a:normAutofit/>
          </a:bodyPr>
          <a:lstStyle/>
          <a:p>
            <a:r>
              <a:rPr lang="en-US" dirty="0" smtClean="0"/>
              <a:t>Comments </a:t>
            </a:r>
            <a:r>
              <a:rPr lang="en-US" dirty="0"/>
              <a:t>that support the remaining disapprove votes and WG </a:t>
            </a:r>
            <a:r>
              <a:rPr lang="en-US" dirty="0" smtClean="0"/>
              <a:t>responses</a:t>
            </a:r>
          </a:p>
          <a:p>
            <a:pPr lvl="1"/>
            <a:r>
              <a:rPr lang="en-US" b="1" dirty="0" smtClean="0"/>
              <a:t>NO </a:t>
            </a:r>
            <a:r>
              <a:rPr lang="en-US" b="1" dirty="0" smtClean="0"/>
              <a:t>voter </a:t>
            </a:r>
            <a:r>
              <a:rPr lang="en-US" b="1" dirty="0" smtClean="0"/>
              <a:t>#6</a:t>
            </a:r>
            <a:r>
              <a:rPr lang="en-US" dirty="0" smtClean="0"/>
              <a:t>: </a:t>
            </a:r>
            <a:r>
              <a:rPr lang="en-US" dirty="0" smtClean="0"/>
              <a:t>The last “No” voter did respond that they were satisfied with the resolutions to their MBS comments, but has not yet changed their vote.</a:t>
            </a:r>
          </a:p>
          <a:p>
            <a:pPr lvl="1"/>
            <a:endParaRPr lang="en-US" dirty="0"/>
          </a:p>
          <a:p>
            <a:pPr lvl="1"/>
            <a:r>
              <a:rPr lang="en-US" dirty="0"/>
              <a:t>Given the current status of comment resolution, It is our belief we can finish in one (or at</a:t>
            </a:r>
          </a:p>
          <a:p>
            <a:pPr lvl="1"/>
            <a:r>
              <a:rPr lang="en-US" dirty="0"/>
              <a:t>most 2) more </a:t>
            </a:r>
            <a:r>
              <a:rPr lang="en-US" dirty="0" err="1"/>
              <a:t>recirculations</a:t>
            </a:r>
            <a:r>
              <a:rPr lang="en-US" dirty="0"/>
              <a:t>. Schedule on next slide.</a:t>
            </a:r>
            <a:endParaRPr lang="en-US" dirty="0" smtClean="0"/>
          </a:p>
          <a:p>
            <a:pPr lvl="1"/>
            <a:endParaRPr lang="en-GB" dirty="0"/>
          </a:p>
        </p:txBody>
      </p:sp>
      <p:sp>
        <p:nvSpPr>
          <p:cNvPr id="11" name="Rectangle 10"/>
          <p:cNvSpPr/>
          <p:nvPr/>
        </p:nvSpPr>
        <p:spPr>
          <a:xfrm>
            <a:off x="-24680" y="5858688"/>
            <a:ext cx="11593288" cy="738664"/>
          </a:xfrm>
          <a:prstGeom prst="rect">
            <a:avLst/>
          </a:prstGeom>
        </p:spPr>
        <p:txBody>
          <a:bodyPr wrap="square">
            <a:spAutoFit/>
          </a:bodyPr>
          <a:lstStyle/>
          <a:p>
            <a:pPr marL="533400" lvl="2" indent="0" algn="just">
              <a:buNone/>
            </a:pPr>
            <a:r>
              <a:rPr lang="en-GB" sz="1400" dirty="0"/>
              <a:t>Clause 11 ‘Procedure for conditional approval to forward a draft standard’ of IEEE 802 </a:t>
            </a:r>
            <a:r>
              <a:rPr lang="en-GB" sz="1400" dirty="0" err="1"/>
              <a:t>LMSC</a:t>
            </a:r>
            <a:r>
              <a:rPr lang="en-GB" sz="1400" dirty="0"/>
              <a:t> Operations Manual includes the text ‘Where a voter has accepted some comment resolutions and rejected others, only the comments of which the voter has not accepted resolution should be presented.’.</a:t>
            </a:r>
          </a:p>
        </p:txBody>
      </p:sp>
    </p:spTree>
    <p:extLst>
      <p:ext uri="{BB962C8B-B14F-4D97-AF65-F5344CB8AC3E}">
        <p14:creationId xmlns:p14="http://schemas.microsoft.com/office/powerpoint/2010/main" val="358222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p:txBody>
          <a:bodyPr>
            <a:normAutofit/>
          </a:bodyPr>
          <a:lstStyle/>
          <a:p>
            <a:r>
              <a:rPr lang="en-US" dirty="0" smtClean="0"/>
              <a:t>Item </a:t>
            </a:r>
            <a:r>
              <a:rPr lang="en-US" dirty="0"/>
              <a:t>4: Recirculation ballot and resolution meeting schedule</a:t>
            </a:r>
            <a:endParaRPr lang="en-GB" sz="1400" dirty="0"/>
          </a:p>
          <a:p>
            <a:pPr lvl="1"/>
            <a:r>
              <a:rPr lang="en-US" dirty="0" smtClean="0"/>
              <a:t>4</a:t>
            </a:r>
            <a:r>
              <a:rPr lang="en-US" baseline="30000" dirty="0" smtClean="0"/>
              <a:t>th</a:t>
            </a:r>
            <a:r>
              <a:rPr lang="en-US" dirty="0" smtClean="0"/>
              <a:t> Working Group recirculation </a:t>
            </a:r>
            <a:r>
              <a:rPr lang="en-US" dirty="0"/>
              <a:t>ballot day one </a:t>
            </a:r>
            <a:r>
              <a:rPr lang="en-US" dirty="0" smtClean="0"/>
              <a:t>     		2019-11-13</a:t>
            </a:r>
            <a:br>
              <a:rPr lang="en-US" dirty="0" smtClean="0"/>
            </a:br>
            <a:r>
              <a:rPr lang="en-US" dirty="0" smtClean="0"/>
              <a:t>4</a:t>
            </a:r>
            <a:r>
              <a:rPr lang="en-US" baseline="30000" dirty="0" smtClean="0"/>
              <a:t>th</a:t>
            </a:r>
            <a:r>
              <a:rPr lang="en-US" dirty="0" smtClean="0"/>
              <a:t> Working Group recirculation </a:t>
            </a:r>
            <a:r>
              <a:rPr lang="en-US" dirty="0"/>
              <a:t>ballot close </a:t>
            </a:r>
            <a:r>
              <a:rPr lang="en-US" dirty="0" smtClean="0"/>
              <a:t>date</a:t>
            </a:r>
            <a:r>
              <a:rPr lang="en-US" dirty="0"/>
              <a:t>	</a:t>
            </a:r>
            <a:r>
              <a:rPr lang="en-US" dirty="0" smtClean="0"/>
              <a:t>	2019-11-28</a:t>
            </a:r>
          </a:p>
          <a:p>
            <a:pPr lvl="1"/>
            <a:r>
              <a:rPr lang="en-US" dirty="0" smtClean="0"/>
              <a:t>IEEE P802.15.4z </a:t>
            </a:r>
            <a:r>
              <a:rPr lang="en-US" dirty="0"/>
              <a:t>comment resolution </a:t>
            </a:r>
            <a:r>
              <a:rPr lang="en-US" dirty="0" smtClean="0"/>
              <a:t>teleconferences</a:t>
            </a:r>
            <a:r>
              <a:rPr lang="en-US" dirty="0"/>
              <a:t>	</a:t>
            </a:r>
            <a:r>
              <a:rPr lang="en-US" dirty="0" smtClean="0"/>
              <a:t>2019-12-03, 2019-12-05</a:t>
            </a:r>
          </a:p>
          <a:p>
            <a:pPr lvl="1"/>
            <a:r>
              <a:rPr lang="en-US" dirty="0" smtClean="0">
                <a:solidFill>
                  <a:srgbClr val="0070C0"/>
                </a:solidFill>
              </a:rPr>
              <a:t>5</a:t>
            </a:r>
            <a:r>
              <a:rPr lang="en-US" baseline="30000" dirty="0" smtClean="0">
                <a:solidFill>
                  <a:srgbClr val="0070C0"/>
                </a:solidFill>
              </a:rPr>
              <a:t>th</a:t>
            </a:r>
            <a:r>
              <a:rPr lang="en-US" dirty="0" smtClean="0">
                <a:solidFill>
                  <a:srgbClr val="0070C0"/>
                </a:solidFill>
              </a:rPr>
              <a:t> Working Group recirculation </a:t>
            </a:r>
            <a:r>
              <a:rPr lang="en-US" dirty="0">
                <a:solidFill>
                  <a:srgbClr val="0070C0"/>
                </a:solidFill>
              </a:rPr>
              <a:t>ballot day </a:t>
            </a:r>
            <a:r>
              <a:rPr lang="en-US" dirty="0" smtClean="0">
                <a:solidFill>
                  <a:srgbClr val="0070C0"/>
                </a:solidFill>
              </a:rPr>
              <a:t>one	</a:t>
            </a:r>
            <a:r>
              <a:rPr lang="en-US" dirty="0">
                <a:solidFill>
                  <a:srgbClr val="0070C0"/>
                </a:solidFill>
              </a:rPr>
              <a:t>	</a:t>
            </a:r>
            <a:r>
              <a:rPr lang="en-US" dirty="0" smtClean="0">
                <a:solidFill>
                  <a:srgbClr val="0070C0"/>
                </a:solidFill>
              </a:rPr>
              <a:t>2019-12-06</a:t>
            </a:r>
          </a:p>
          <a:p>
            <a:pPr lvl="1"/>
            <a:r>
              <a:rPr lang="en-US" dirty="0" smtClean="0">
                <a:solidFill>
                  <a:srgbClr val="0070C0"/>
                </a:solidFill>
              </a:rPr>
              <a:t>5</a:t>
            </a:r>
            <a:r>
              <a:rPr lang="en-US" baseline="30000" dirty="0" smtClean="0">
                <a:solidFill>
                  <a:srgbClr val="0070C0"/>
                </a:solidFill>
              </a:rPr>
              <a:t>th</a:t>
            </a:r>
            <a:r>
              <a:rPr lang="en-US" dirty="0" smtClean="0">
                <a:solidFill>
                  <a:srgbClr val="0070C0"/>
                </a:solidFill>
              </a:rPr>
              <a:t> Working Group ballot </a:t>
            </a:r>
            <a:r>
              <a:rPr lang="en-US" dirty="0">
                <a:solidFill>
                  <a:srgbClr val="0070C0"/>
                </a:solidFill>
              </a:rPr>
              <a:t>close date		     </a:t>
            </a:r>
            <a:r>
              <a:rPr lang="en-US" dirty="0" smtClean="0">
                <a:solidFill>
                  <a:srgbClr val="0070C0"/>
                </a:solidFill>
              </a:rPr>
              <a:t>		2019-12-21</a:t>
            </a:r>
            <a:br>
              <a:rPr lang="en-US" dirty="0" smtClean="0">
                <a:solidFill>
                  <a:srgbClr val="0070C0"/>
                </a:solidFill>
              </a:rPr>
            </a:br>
            <a:r>
              <a:rPr lang="en-US" dirty="0" smtClean="0">
                <a:solidFill>
                  <a:srgbClr val="0070C0"/>
                </a:solidFill>
              </a:rPr>
              <a:t>IEEE P802.15.4z </a:t>
            </a:r>
            <a:r>
              <a:rPr lang="en-US" dirty="0">
                <a:solidFill>
                  <a:srgbClr val="0070C0"/>
                </a:solidFill>
              </a:rPr>
              <a:t>comment resolution </a:t>
            </a:r>
            <a:r>
              <a:rPr lang="en-US" dirty="0" smtClean="0">
                <a:solidFill>
                  <a:srgbClr val="0070C0"/>
                </a:solidFill>
              </a:rPr>
              <a:t>teleconferences     	Starting 2019-12-24</a:t>
            </a:r>
            <a:br>
              <a:rPr lang="en-US" dirty="0" smtClean="0">
                <a:solidFill>
                  <a:srgbClr val="0070C0"/>
                </a:solidFill>
              </a:rPr>
            </a:br>
            <a:endParaRPr lang="en-GB" sz="1000" dirty="0">
              <a:solidFill>
                <a:srgbClr val="0070C0"/>
              </a:solidFill>
            </a:endParaRPr>
          </a:p>
          <a:p>
            <a:r>
              <a:rPr lang="en-US" dirty="0">
                <a:solidFill>
                  <a:srgbClr val="0070C0"/>
                </a:solidFill>
              </a:rPr>
              <a:t>Note: </a:t>
            </a:r>
            <a:r>
              <a:rPr lang="en-US" dirty="0" smtClean="0">
                <a:solidFill>
                  <a:srgbClr val="0070C0"/>
                </a:solidFill>
              </a:rPr>
              <a:t>5</a:t>
            </a:r>
            <a:r>
              <a:rPr lang="en-US" baseline="30000" dirty="0" smtClean="0">
                <a:solidFill>
                  <a:srgbClr val="0070C0"/>
                </a:solidFill>
              </a:rPr>
              <a:t>th</a:t>
            </a:r>
            <a:r>
              <a:rPr lang="en-US" dirty="0" smtClean="0">
                <a:solidFill>
                  <a:srgbClr val="0070C0"/>
                </a:solidFill>
              </a:rPr>
              <a:t> Working Group recirculation </a:t>
            </a:r>
            <a:r>
              <a:rPr lang="en-US" dirty="0">
                <a:solidFill>
                  <a:srgbClr val="0070C0"/>
                </a:solidFill>
              </a:rPr>
              <a:t>ballot only if </a:t>
            </a:r>
            <a:r>
              <a:rPr lang="en-US" dirty="0" smtClean="0">
                <a:solidFill>
                  <a:srgbClr val="0070C0"/>
                </a:solidFill>
              </a:rPr>
              <a:t>required</a:t>
            </a:r>
            <a:endParaRPr lang="en-GB" sz="1400" dirty="0"/>
          </a:p>
          <a:p>
            <a:pPr marL="266700" lvl="1" indent="0">
              <a:buNone/>
            </a:pPr>
            <a:endParaRPr lang="en-GB" sz="2800" dirty="0" smtClean="0"/>
          </a:p>
          <a:p>
            <a:pPr marL="266700" lvl="1" indent="0">
              <a:buNone/>
            </a:pPr>
            <a:endParaRPr lang="en-GB" sz="2800" dirty="0"/>
          </a:p>
          <a:p>
            <a:pPr marL="266700" lvl="1" indent="0">
              <a:buNone/>
            </a:pPr>
            <a:r>
              <a:rPr lang="es-ES" sz="2800" dirty="0"/>
              <a:t>In </a:t>
            </a:r>
            <a:r>
              <a:rPr lang="es-ES" sz="2800" dirty="0" err="1"/>
              <a:t>the</a:t>
            </a:r>
            <a:r>
              <a:rPr lang="es-ES" sz="2800" dirty="0"/>
              <a:t> WG, PAR (y/n/a): </a:t>
            </a:r>
            <a:r>
              <a:rPr lang="es-ES" sz="2800" dirty="0" smtClean="0"/>
              <a:t>24,0,1; CSD </a:t>
            </a:r>
            <a:r>
              <a:rPr lang="es-ES" sz="2800" dirty="0"/>
              <a:t>(y/n/a): </a:t>
            </a:r>
            <a:r>
              <a:rPr lang="es-ES" sz="2800" dirty="0" smtClean="0"/>
              <a:t>24,0,1</a:t>
            </a:r>
            <a:endParaRPr lang="es-ES" sz="2800" dirty="0"/>
          </a:p>
          <a:p>
            <a:pPr marL="266700" lvl="1" indent="0">
              <a:buNone/>
            </a:pPr>
            <a:endParaRPr lang="en-GB" sz="2800" dirty="0"/>
          </a:p>
        </p:txBody>
      </p:sp>
    </p:spTree>
    <p:extLst>
      <p:ext uri="{BB962C8B-B14F-4D97-AF65-F5344CB8AC3E}">
        <p14:creationId xmlns:p14="http://schemas.microsoft.com/office/powerpoint/2010/main" val="3313155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7" name="Text Placeholder 6"/>
          <p:cNvSpPr>
            <a:spLocks noGrp="1"/>
          </p:cNvSpPr>
          <p:nvPr>
            <p:ph type="body" sz="quarter" idx="10"/>
          </p:nvPr>
        </p:nvSpPr>
        <p:spPr/>
        <p:txBody>
          <a:bodyPr/>
          <a:lstStyle/>
          <a:p>
            <a:r>
              <a:rPr lang="en-GB" dirty="0" smtClean="0"/>
              <a:t>Motion</a:t>
            </a:r>
            <a:endParaRPr lang="en-GB" dirty="0"/>
          </a:p>
          <a:p>
            <a:pPr lvl="1"/>
            <a:r>
              <a:rPr lang="en-GB" dirty="0"/>
              <a:t>Conditionally approve sending </a:t>
            </a:r>
            <a:r>
              <a:rPr lang="en-GB" dirty="0" smtClean="0"/>
              <a:t>IEEE P802.15.4z </a:t>
            </a:r>
            <a:r>
              <a:rPr lang="en-GB" dirty="0"/>
              <a:t>to </a:t>
            </a:r>
            <a:r>
              <a:rPr lang="en-GB" dirty="0" smtClean="0"/>
              <a:t>SA Ballot</a:t>
            </a:r>
          </a:p>
          <a:p>
            <a:pPr lvl="1"/>
            <a:r>
              <a:rPr lang="en-US" dirty="0"/>
              <a:t>Confirm the CSD for </a:t>
            </a:r>
            <a:r>
              <a:rPr lang="en-US" dirty="0" smtClean="0"/>
              <a:t>IEEE P802.15.4z in </a:t>
            </a:r>
            <a:r>
              <a:rPr lang="en-US" dirty="0"/>
              <a:t>https://</a:t>
            </a:r>
            <a:r>
              <a:rPr lang="en-US" dirty="0" smtClean="0"/>
              <a:t>mentor.ieee.org/802-ec/dcn/18/ec-18-0085-00-ACSD-802-15-4z.docx</a:t>
            </a:r>
            <a:endParaRPr lang="en-GB" dirty="0" smtClean="0"/>
          </a:p>
          <a:p>
            <a:pPr marL="0" indent="0">
              <a:buNone/>
            </a:pPr>
            <a:endParaRPr lang="en-GB" dirty="0"/>
          </a:p>
          <a:p>
            <a:r>
              <a:rPr lang="en-GB" dirty="0"/>
              <a:t>M: </a:t>
            </a:r>
            <a:r>
              <a:rPr lang="en-GB" dirty="0" err="1" smtClean="0"/>
              <a:t>Alfvin</a:t>
            </a:r>
            <a:r>
              <a:rPr lang="en-GB" dirty="0" smtClean="0"/>
              <a:t>, </a:t>
            </a:r>
            <a:r>
              <a:rPr lang="en-GB" dirty="0"/>
              <a:t>S: </a:t>
            </a:r>
            <a:r>
              <a:rPr lang="en-GB" dirty="0" err="1" smtClean="0"/>
              <a:t>Gilb</a:t>
            </a:r>
            <a:endParaRPr lang="en-GB" dirty="0" smtClean="0"/>
          </a:p>
          <a:p>
            <a:r>
              <a:rPr lang="en-GB" dirty="0" smtClean="0"/>
              <a:t>Y</a:t>
            </a:r>
            <a:r>
              <a:rPr lang="en-GB" dirty="0"/>
              <a:t>: ??, N: ?, A: ? </a:t>
            </a:r>
            <a:br>
              <a:rPr lang="en-GB" dirty="0"/>
            </a:br>
            <a:endParaRPr lang="en-GB" dirty="0" smtClean="0"/>
          </a:p>
          <a:p>
            <a:r>
              <a:rPr lang="en-GB" dirty="0" smtClean="0"/>
              <a:t>Working Group vote</a:t>
            </a:r>
          </a:p>
          <a:p>
            <a:r>
              <a:rPr lang="en-GB" dirty="0" smtClean="0"/>
              <a:t>Y</a:t>
            </a:r>
            <a:r>
              <a:rPr lang="en-GB" smtClean="0"/>
              <a:t>: 22, </a:t>
            </a:r>
            <a:r>
              <a:rPr lang="en-GB" dirty="0" smtClean="0"/>
              <a:t>N</a:t>
            </a:r>
            <a:r>
              <a:rPr lang="en-GB" smtClean="0"/>
              <a:t>: </a:t>
            </a:r>
            <a:r>
              <a:rPr lang="en-GB"/>
              <a:t>1</a:t>
            </a:r>
            <a:r>
              <a:rPr lang="en-GB" smtClean="0"/>
              <a:t>, </a:t>
            </a:r>
            <a:r>
              <a:rPr lang="en-GB" dirty="0" smtClean="0"/>
              <a:t>A</a:t>
            </a:r>
            <a:r>
              <a:rPr lang="en-GB" smtClean="0"/>
              <a:t>: </a:t>
            </a:r>
            <a:r>
              <a:rPr lang="en-GB"/>
              <a:t>4</a:t>
            </a:r>
            <a:endParaRPr lang="en-GB" dirty="0"/>
          </a:p>
        </p:txBody>
      </p:sp>
    </p:spTree>
    <p:extLst>
      <p:ext uri="{BB962C8B-B14F-4D97-AF65-F5344CB8AC3E}">
        <p14:creationId xmlns:p14="http://schemas.microsoft.com/office/powerpoint/2010/main" val="3834105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99325</TotalTime>
  <Words>849</Words>
  <Application>Microsoft Office PowerPoint</Application>
  <PresentationFormat>Widescreen</PresentationFormat>
  <Paragraphs>186</Paragraphs>
  <Slides>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IEEE 802.3 EC motions</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Clint Chaplin/Communication Standards /SRA/Principal Engineer/Samsung Electronics</cp:lastModifiedBy>
  <cp:revision>1406</cp:revision>
  <dcterms:created xsi:type="dcterms:W3CDTF">2009-11-20T01:35:07Z</dcterms:created>
  <dcterms:modified xsi:type="dcterms:W3CDTF">2019-11-15T22:24:20Z</dcterms:modified>
</cp:coreProperties>
</file>