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8"/>
  </p:notesMasterIdLst>
  <p:handoutMasterIdLst>
    <p:handoutMasterId r:id="rId9"/>
  </p:handoutMasterIdLst>
  <p:sldIdLst>
    <p:sldId id="355" r:id="rId3"/>
    <p:sldId id="361" r:id="rId4"/>
    <p:sldId id="360" r:id="rId5"/>
    <p:sldId id="356" r:id="rId6"/>
    <p:sldId id="3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141" autoAdjust="0"/>
  </p:normalViewPr>
  <p:slideViewPr>
    <p:cSldViewPr showGuides="1">
      <p:cViewPr varScale="1">
        <p:scale>
          <a:sx n="123" d="100"/>
          <a:sy n="123" d="100"/>
        </p:scale>
        <p:origin x="8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433-32-04md-lb150-consolidated-comments.xls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C007DD-8578-2246-AFDB-71B617880425}"/>
              </a:ext>
            </a:extLst>
          </p:cNvPr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IEEE 802.15 Working Group Motion for conditional approval of Standards Association Ballot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85D2F7-6835-7741-B5E9-1886F0C62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34491"/>
              </p:ext>
            </p:extLst>
          </p:nvPr>
        </p:nvGraphicFramePr>
        <p:xfrm>
          <a:off x="250825" y="1341438"/>
          <a:ext cx="8534400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0544854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3758923712"/>
                    </a:ext>
                  </a:extLst>
                </a:gridCol>
              </a:tblGrid>
              <a:tr h="431800">
                <a:tc rowSpan="2"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Conditionally approve sending IEEE 802.15.4md Document P802.15.4-REVd-D04 (or current revision) to Standards Association Ballot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br>
                        <a:rPr lang="en-US" sz="1500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Moved: Richard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Alfvin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Seconded: James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967085"/>
                  </a:ext>
                </a:extLst>
              </a:tr>
              <a:tr h="61976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4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50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6831C0-AA3C-9B46-BE54-65F0DF6F99BA}"/>
              </a:ext>
            </a:extLst>
          </p:cNvPr>
          <p:cNvSpPr txBox="1"/>
          <p:nvPr/>
        </p:nvSpPr>
        <p:spPr>
          <a:xfrm>
            <a:off x="304800" y="685800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B1A127-BBC4-1C44-9BE0-ACB9C6E9A780}"/>
              </a:ext>
            </a:extLst>
          </p:cNvPr>
          <p:cNvSpPr txBox="1"/>
          <p:nvPr/>
        </p:nvSpPr>
        <p:spPr>
          <a:xfrm>
            <a:off x="533400" y="15240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Roll up of all IEEE 802.15.4 Amendments from standard IEEE 802.15.4-2015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Ballots were conducted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Primary Ballot 158 passed with &gt;75% approval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Currently there are 0 ”no” votes and there are no “must be satisfied” 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 recirculation Ballot (164) has yet to receive a comment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is expected that the current recirculation will complete this process. If not, we fully expect to be able to complete it with one more recirculation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9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A06D-D72F-6446-A78A-CF70C303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A596D4-F544-BB41-9763-9C7DCA20E4A4}"/>
              </a:ext>
            </a:extLst>
          </p:cNvPr>
          <p:cNvSpPr txBox="1"/>
          <p:nvPr/>
        </p:nvSpPr>
        <p:spPr>
          <a:xfrm>
            <a:off x="304801" y="15240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 Ballot to conditionally start on December 1, 2019 and to run for 30 days.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CRG has been established and calls have been scheduled for Thursdays at 2pm Pacific Time </a:t>
            </a:r>
          </a:p>
          <a:p>
            <a:endParaRPr lang="en-US" dirty="0"/>
          </a:p>
          <a:p>
            <a:r>
              <a:rPr lang="en-US" dirty="0"/>
              <a:t>Backup:</a:t>
            </a:r>
          </a:p>
          <a:p>
            <a:r>
              <a:rPr lang="en-US" dirty="0"/>
              <a:t>A 15 day letter ballot recirculation would be started on November 29, 2019 if needed. </a:t>
            </a:r>
          </a:p>
          <a:p>
            <a:endParaRPr lang="en-US" dirty="0"/>
          </a:p>
          <a:p>
            <a:r>
              <a:rPr lang="en-US" dirty="0"/>
              <a:t>It is not expected that we will see any changes between now and Saturday. If we do, we believe that can be satisfied with one additional recirculation. </a:t>
            </a:r>
          </a:p>
        </p:txBody>
      </p:sp>
    </p:spTree>
    <p:extLst>
      <p:ext uri="{BB962C8B-B14F-4D97-AF65-F5344CB8AC3E}">
        <p14:creationId xmlns:p14="http://schemas.microsoft.com/office/powerpoint/2010/main" val="35998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A2BF5E-9924-5440-AD1E-D067AC8F1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47450"/>
              </p:ext>
            </p:extLst>
          </p:nvPr>
        </p:nvGraphicFramePr>
        <p:xfrm>
          <a:off x="440235" y="2095050"/>
          <a:ext cx="4301086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2309">
                  <a:extLst>
                    <a:ext uri="{9D8B030D-6E8A-4147-A177-3AD203B41FA5}">
                      <a16:colId xmlns:a16="http://schemas.microsoft.com/office/drawing/2014/main" val="3719832200"/>
                    </a:ext>
                  </a:extLst>
                </a:gridCol>
                <a:gridCol w="598777">
                  <a:extLst>
                    <a:ext uri="{9D8B030D-6E8A-4147-A177-3AD203B41FA5}">
                      <a16:colId xmlns:a16="http://schemas.microsoft.com/office/drawing/2014/main" val="3098673408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3443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VOTED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2184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5862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ABSTAIN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26907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72714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61.70%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39468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92.31%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10472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10.34%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43248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D03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84885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071F5D-7D86-9D42-BCAE-45145F300AD0}"/>
              </a:ext>
            </a:extLst>
          </p:cNvPr>
          <p:cNvSpPr txBox="1"/>
          <p:nvPr/>
        </p:nvSpPr>
        <p:spPr>
          <a:xfrm>
            <a:off x="3810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158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27C65-0694-DF44-91CF-3B026D05EDCD}"/>
              </a:ext>
            </a:extLst>
          </p:cNvPr>
          <p:cNvSpPr txBox="1"/>
          <p:nvPr/>
        </p:nvSpPr>
        <p:spPr>
          <a:xfrm>
            <a:off x="381000" y="1301750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June 8, 2019</a:t>
            </a:r>
          </a:p>
          <a:p>
            <a:r>
              <a:rPr lang="en-US" dirty="0"/>
              <a:t>Closed July 8,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48DB3AE-667E-6A4D-BF83-0FFFBEA92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78914"/>
              </p:ext>
            </p:extLst>
          </p:nvPr>
        </p:nvGraphicFramePr>
        <p:xfrm>
          <a:off x="440235" y="3733800"/>
          <a:ext cx="640080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4567918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4686971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076834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596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13048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LB158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296357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01505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48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Grand Total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32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D294A4D-32E3-C144-9EA5-CF1CDD8DAC04}"/>
              </a:ext>
            </a:extLst>
          </p:cNvPr>
          <p:cNvSpPr txBox="1"/>
          <p:nvPr/>
        </p:nvSpPr>
        <p:spPr>
          <a:xfrm>
            <a:off x="0" y="5742120"/>
            <a:ext cx="768005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Comment Resolution Spreadsheet Document:</a:t>
            </a:r>
          </a:p>
          <a:p>
            <a:r>
              <a:rPr lang="en-US" sz="1400" dirty="0">
                <a:hlinkClick r:id="rId2"/>
              </a:rPr>
              <a:t>https://mentor.ieee.org/802.15/dcn/18/15-18-0433-32-04md-lb150-consolidated-comments.xlsx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067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F955E0-51C3-E244-8382-03E897681372}"/>
              </a:ext>
            </a:extLst>
          </p:cNvPr>
          <p:cNvSpPr txBox="1"/>
          <p:nvPr/>
        </p:nvSpPr>
        <p:spPr>
          <a:xfrm>
            <a:off x="2286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164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5C4DC4-042C-B545-B602-161F27E27360}"/>
              </a:ext>
            </a:extLst>
          </p:cNvPr>
          <p:cNvSpPr txBox="1"/>
          <p:nvPr/>
        </p:nvSpPr>
        <p:spPr>
          <a:xfrm>
            <a:off x="261257" y="1524000"/>
            <a:ext cx="6521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November 1, 2019</a:t>
            </a:r>
          </a:p>
          <a:p>
            <a:r>
              <a:rPr lang="en-US" dirty="0"/>
              <a:t>In process UNTIL November 16, 2019 6pm 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FBB8BF-5F89-8249-A4DA-53908BDA0587}"/>
              </a:ext>
            </a:extLst>
          </p:cNvPr>
          <p:cNvSpPr txBox="1"/>
          <p:nvPr/>
        </p:nvSpPr>
        <p:spPr>
          <a:xfrm>
            <a:off x="228600" y="2230593"/>
            <a:ext cx="3006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Voter status: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12F397-4BBC-CC47-A1BA-227DFAEDC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69935"/>
              </p:ext>
            </p:extLst>
          </p:nvPr>
        </p:nvGraphicFramePr>
        <p:xfrm>
          <a:off x="266700" y="2937186"/>
          <a:ext cx="4965700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135">
                  <a:extLst>
                    <a:ext uri="{9D8B030D-6E8A-4147-A177-3AD203B41FA5}">
                      <a16:colId xmlns:a16="http://schemas.microsoft.com/office/drawing/2014/main" val="206914518"/>
                    </a:ext>
                  </a:extLst>
                </a:gridCol>
                <a:gridCol w="789565">
                  <a:extLst>
                    <a:ext uri="{9D8B030D-6E8A-4147-A177-3AD203B41FA5}">
                      <a16:colId xmlns:a16="http://schemas.microsoft.com/office/drawing/2014/main" val="123512369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87286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516075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247802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0801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06593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64.89%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68015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100.00%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3421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9.84%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51608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D04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737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B4289F5-4436-F945-B48D-D0BA0BC7CA2C}"/>
              </a:ext>
            </a:extLst>
          </p:cNvPr>
          <p:cNvSpPr txBox="1"/>
          <p:nvPr/>
        </p:nvSpPr>
        <p:spPr>
          <a:xfrm>
            <a:off x="228600" y="4918501"/>
            <a:ext cx="6082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All previous “no” voters have been contacted and all are satisfied with the responses to their comments. </a:t>
            </a:r>
          </a:p>
        </p:txBody>
      </p:sp>
    </p:spTree>
    <p:extLst>
      <p:ext uri="{BB962C8B-B14F-4D97-AF65-F5344CB8AC3E}">
        <p14:creationId xmlns:p14="http://schemas.microsoft.com/office/powerpoint/2010/main" val="320020766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1248</TotalTime>
  <Words>275</Words>
  <Application>Microsoft Macintosh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Title slide</vt:lpstr>
      <vt:lpstr>Title only</vt:lpstr>
      <vt:lpstr>PowerPoint Presentation</vt:lpstr>
      <vt:lpstr>PowerPoint Presentation</vt:lpstr>
      <vt:lpstr>Schedule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RICK ALFVIN</cp:lastModifiedBy>
  <cp:revision>99</cp:revision>
  <dcterms:created xsi:type="dcterms:W3CDTF">2017-02-01T20:21:43Z</dcterms:created>
  <dcterms:modified xsi:type="dcterms:W3CDTF">2019-11-14T22:56:43Z</dcterms:modified>
</cp:coreProperties>
</file>