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8"/>
  </p:notesMasterIdLst>
  <p:handoutMasterIdLst>
    <p:handoutMasterId r:id="rId9"/>
  </p:handoutMasterIdLst>
  <p:sldIdLst>
    <p:sldId id="355" r:id="rId3"/>
    <p:sldId id="361" r:id="rId4"/>
    <p:sldId id="360" r:id="rId5"/>
    <p:sldId id="356" r:id="rId6"/>
    <p:sldId id="358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DAmbrosia" initials="JD" lastIdx="1" clrIdx="0">
    <p:extLst>
      <p:ext uri="{19B8F6BF-5375-455C-9EA6-DF929625EA0E}">
        <p15:presenceInfo xmlns:p15="http://schemas.microsoft.com/office/powerpoint/2012/main" userId="a76b78698ac40a9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 autoAdjust="0"/>
    <p:restoredTop sz="94141" autoAdjust="0"/>
  </p:normalViewPr>
  <p:slideViewPr>
    <p:cSldViewPr showGuides="1">
      <p:cViewPr varScale="1">
        <p:scale>
          <a:sx n="123" d="100"/>
          <a:sy n="123" d="100"/>
        </p:scale>
        <p:origin x="8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72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8/15-18-0433-32-04md-lb150-consolidated-comments.xlsx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C007DD-8578-2246-AFDB-71B617880425}"/>
              </a:ext>
            </a:extLst>
          </p:cNvPr>
          <p:cNvSpPr txBox="1"/>
          <p:nvPr/>
        </p:nvSpPr>
        <p:spPr>
          <a:xfrm>
            <a:off x="533400" y="381000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IEEE 802.15 Working Group Motion for conditional approval of Standards Association Ballot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C85D2F7-6835-7741-B5E9-1886F0C62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180233"/>
              </p:ext>
            </p:extLst>
          </p:nvPr>
        </p:nvGraphicFramePr>
        <p:xfrm>
          <a:off x="250825" y="1341438"/>
          <a:ext cx="8534400" cy="2082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80544854"/>
                    </a:ext>
                  </a:extLst>
                </a:gridCol>
                <a:gridCol w="6781800">
                  <a:extLst>
                    <a:ext uri="{9D8B030D-6E8A-4147-A177-3AD203B41FA5}">
                      <a16:colId xmlns:a16="http://schemas.microsoft.com/office/drawing/2014/main" val="3758923712"/>
                    </a:ext>
                  </a:extLst>
                </a:gridCol>
              </a:tblGrid>
              <a:tr h="431800">
                <a:tc rowSpan="2">
                  <a:txBody>
                    <a:bodyPr/>
                    <a:lstStyle/>
                    <a:p>
                      <a:r>
                        <a:rPr lang="en-US" sz="1500" b="0" dirty="0">
                          <a:solidFill>
                            <a:schemeClr val="tx1"/>
                          </a:solidFill>
                        </a:rPr>
                        <a:t>Motion</a:t>
                      </a:r>
                      <a:endParaRPr lang="en-US" sz="15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Conditionally approve sending IEEE 802.15.4md Document P802.15.4-REVd-D04 (or current revision) to Sponsor Ballot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br>
                        <a:rPr lang="en-US" sz="1500" b="1" i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Moved: Richard </a:t>
                      </a:r>
                      <a:r>
                        <a:rPr lang="en-US" sz="1500" b="1" i="1" dirty="0" err="1">
                          <a:solidFill>
                            <a:schemeClr val="tx1"/>
                          </a:solidFill>
                        </a:rPr>
                        <a:t>Alfvin</a:t>
                      </a:r>
                      <a:endParaRPr lang="en-US" sz="15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b="1" i="1" dirty="0">
                          <a:solidFill>
                            <a:schemeClr val="tx1"/>
                          </a:solidFill>
                        </a:rPr>
                        <a:t>Seconded: James </a:t>
                      </a:r>
                      <a:r>
                        <a:rPr lang="en-US" sz="1500" b="1" i="1" dirty="0" err="1">
                          <a:solidFill>
                            <a:schemeClr val="tx1"/>
                          </a:solidFill>
                        </a:rPr>
                        <a:t>Gilb</a:t>
                      </a:r>
                      <a:endParaRPr lang="en-US" sz="1500" b="1" i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22967085"/>
                  </a:ext>
                </a:extLst>
              </a:tr>
              <a:tr h="619760">
                <a:tc vMerge="1">
                  <a:txBody>
                    <a:bodyPr/>
                    <a:lstStyle/>
                    <a:p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5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35493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5509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76831C0-AA3C-9B46-BE54-65F0DF6F99BA}"/>
              </a:ext>
            </a:extLst>
          </p:cNvPr>
          <p:cNvSpPr txBox="1"/>
          <p:nvPr/>
        </p:nvSpPr>
        <p:spPr>
          <a:xfrm>
            <a:off x="304800" y="685800"/>
            <a:ext cx="1502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9B1A127-BBC4-1C44-9BE0-ACB9C6E9A780}"/>
              </a:ext>
            </a:extLst>
          </p:cNvPr>
          <p:cNvSpPr txBox="1"/>
          <p:nvPr/>
        </p:nvSpPr>
        <p:spPr>
          <a:xfrm>
            <a:off x="533400" y="1524000"/>
            <a:ext cx="82296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Roll up of all IEEE 802.15.4 Amendments from standard IEEE 802.15.4-2015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2 Ballots were conducted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Primary Ballot 158 passed with &gt;75% approval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Currently there are 0 ”no” votes and there are no “must be satisfied” comments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Current recirculation Ballot (164) has yet to receive a comment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It is expected that the current recirculation will complete this process. If not, we fully expect to be able to complete it with one more recirculation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59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2FA06D-D72F-6446-A78A-CF70C303E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Schedule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CA596D4-F544-BB41-9763-9C7DCA20E4A4}"/>
              </a:ext>
            </a:extLst>
          </p:cNvPr>
          <p:cNvSpPr txBox="1"/>
          <p:nvPr/>
        </p:nvSpPr>
        <p:spPr>
          <a:xfrm>
            <a:off x="304801" y="1524000"/>
            <a:ext cx="8534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Sponsor Ballot to conditionally start on December 1, 2019 and to run for 30 days.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CRG has been established and calls have been scheduled for Thursdays at 2pm Pacific Time </a:t>
            </a:r>
          </a:p>
          <a:p>
            <a:endParaRPr lang="en-US" dirty="0"/>
          </a:p>
          <a:p>
            <a:r>
              <a:rPr lang="en-US" dirty="0"/>
              <a:t>Backup:</a:t>
            </a:r>
          </a:p>
          <a:p>
            <a:r>
              <a:rPr lang="en-US" dirty="0"/>
              <a:t>A 15 day letter ballot recirculation would be started on November 29, 2019 if needed. </a:t>
            </a:r>
          </a:p>
          <a:p>
            <a:endParaRPr lang="en-US" dirty="0"/>
          </a:p>
          <a:p>
            <a:r>
              <a:rPr lang="en-US" dirty="0"/>
              <a:t>It is not expected that we will see any changes between now and Saturday. If we do, we believe that can be satisfied with one additional recirculation. </a:t>
            </a:r>
          </a:p>
        </p:txBody>
      </p:sp>
    </p:spTree>
    <p:extLst>
      <p:ext uri="{BB962C8B-B14F-4D97-AF65-F5344CB8AC3E}">
        <p14:creationId xmlns:p14="http://schemas.microsoft.com/office/powerpoint/2010/main" val="35998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6A2BF5E-9924-5440-AD1E-D067AC8F15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1647450"/>
              </p:ext>
            </p:extLst>
          </p:nvPr>
        </p:nvGraphicFramePr>
        <p:xfrm>
          <a:off x="440235" y="2095050"/>
          <a:ext cx="4301086" cy="151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2309">
                  <a:extLst>
                    <a:ext uri="{9D8B030D-6E8A-4147-A177-3AD203B41FA5}">
                      <a16:colId xmlns:a16="http://schemas.microsoft.com/office/drawing/2014/main" val="3719832200"/>
                    </a:ext>
                  </a:extLst>
                </a:gridCol>
                <a:gridCol w="598777">
                  <a:extLst>
                    <a:ext uri="{9D8B030D-6E8A-4147-A177-3AD203B41FA5}">
                      <a16:colId xmlns:a16="http://schemas.microsoft.com/office/drawing/2014/main" val="3098673408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47344378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VOTED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82184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48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945862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ABSTAIN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26907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NO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0872714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61.70%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3639468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92.31%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9104726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ABSTAIN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10.34%</a:t>
                      </a:r>
                      <a:endParaRPr lang="en-US" sz="10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9432488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Draft P802.15.4-REVd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D03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84885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5E071F5D-7D86-9D42-BCAE-45145F300AD0}"/>
              </a:ext>
            </a:extLst>
          </p:cNvPr>
          <p:cNvSpPr txBox="1"/>
          <p:nvPr/>
        </p:nvSpPr>
        <p:spPr>
          <a:xfrm>
            <a:off x="381000" y="685800"/>
            <a:ext cx="4326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History Letter Ballot 158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227C65-0694-DF44-91CF-3B026D05EDCD}"/>
              </a:ext>
            </a:extLst>
          </p:cNvPr>
          <p:cNvSpPr txBox="1"/>
          <p:nvPr/>
        </p:nvSpPr>
        <p:spPr>
          <a:xfrm>
            <a:off x="381000" y="1301750"/>
            <a:ext cx="31470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Opened June 8, 2019</a:t>
            </a:r>
          </a:p>
          <a:p>
            <a:r>
              <a:rPr lang="en-US" dirty="0"/>
              <a:t>Closed July 8, 2019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648DB3AE-667E-6A4D-BF83-0FFFBEA929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8578914"/>
              </p:ext>
            </p:extLst>
          </p:nvPr>
        </p:nvGraphicFramePr>
        <p:xfrm>
          <a:off x="440235" y="3733800"/>
          <a:ext cx="6400800" cy="188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545679184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4686971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20768348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415964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EDITORIAL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TECHNICAL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OPEN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4613048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LB158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8296357"/>
                  </a:ext>
                </a:extLst>
              </a:tr>
              <a:tr h="41783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Rogue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3201505"/>
                  </a:ext>
                </a:extLst>
              </a:tr>
              <a:tr h="32924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239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1481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Grand Total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507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05327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8D294A4D-32E3-C144-9EA5-CF1CDD8DAC04}"/>
              </a:ext>
            </a:extLst>
          </p:cNvPr>
          <p:cNvSpPr txBox="1"/>
          <p:nvPr/>
        </p:nvSpPr>
        <p:spPr>
          <a:xfrm>
            <a:off x="0" y="5742120"/>
            <a:ext cx="7680051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Comment Resolution Spreadsheet Document:</a:t>
            </a:r>
          </a:p>
          <a:p>
            <a:r>
              <a:rPr lang="en-US" sz="1400" dirty="0">
                <a:hlinkClick r:id="rId2"/>
              </a:rPr>
              <a:t>https://mentor.ieee.org/802.15/dcn/18/15-18-0433-32-04md-lb150-consolidated-comments.xlsx</a:t>
            </a:r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40677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1F955E0-51C3-E244-8382-03E897681372}"/>
              </a:ext>
            </a:extLst>
          </p:cNvPr>
          <p:cNvSpPr txBox="1"/>
          <p:nvPr/>
        </p:nvSpPr>
        <p:spPr>
          <a:xfrm>
            <a:off x="228600" y="685800"/>
            <a:ext cx="43268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History Letter Ballot 164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E5C4DC4-042C-B545-B602-161F27E27360}"/>
              </a:ext>
            </a:extLst>
          </p:cNvPr>
          <p:cNvSpPr txBox="1"/>
          <p:nvPr/>
        </p:nvSpPr>
        <p:spPr>
          <a:xfrm>
            <a:off x="261257" y="1524000"/>
            <a:ext cx="65211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Opened November 1, 2019</a:t>
            </a:r>
          </a:p>
          <a:p>
            <a:r>
              <a:rPr lang="en-US" dirty="0"/>
              <a:t>In process UNTIL November 16, 2019 6pm ET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FBB8BF-5F89-8249-A4DA-53908BDA0587}"/>
              </a:ext>
            </a:extLst>
          </p:cNvPr>
          <p:cNvSpPr txBox="1"/>
          <p:nvPr/>
        </p:nvSpPr>
        <p:spPr>
          <a:xfrm>
            <a:off x="228600" y="2230593"/>
            <a:ext cx="3006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Current Voter status: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212F397-4BBC-CC47-A1BA-227DFAEDC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869935"/>
              </p:ext>
            </p:extLst>
          </p:nvPr>
        </p:nvGraphicFramePr>
        <p:xfrm>
          <a:off x="266700" y="2937186"/>
          <a:ext cx="4965700" cy="15113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76135">
                  <a:extLst>
                    <a:ext uri="{9D8B030D-6E8A-4147-A177-3AD203B41FA5}">
                      <a16:colId xmlns:a16="http://schemas.microsoft.com/office/drawing/2014/main" val="206914518"/>
                    </a:ext>
                  </a:extLst>
                </a:gridCol>
                <a:gridCol w="789565">
                  <a:extLst>
                    <a:ext uri="{9D8B030D-6E8A-4147-A177-3AD203B41FA5}">
                      <a16:colId xmlns:a16="http://schemas.microsoft.com/office/drawing/2014/main" val="123512369"/>
                    </a:ext>
                  </a:extLst>
                </a:gridCol>
              </a:tblGrid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94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9872867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VOTED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61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95160756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55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62478021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ABSTAIN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0801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NO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0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06593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VOTERS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64.89%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9680156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YES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100.00%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3342174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% ABSTAIN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>
                          <a:effectLst/>
                        </a:rPr>
                        <a:t>9.84%</a:t>
                      </a:r>
                      <a:endParaRPr lang="en-US" sz="10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5160867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Draft P802.15.4-REVd</a:t>
                      </a:r>
                      <a:endParaRPr lang="en-US" sz="1000" b="1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u="none" strike="noStrike" dirty="0">
                          <a:effectLst/>
                        </a:rPr>
                        <a:t>D04</a:t>
                      </a:r>
                      <a:endParaRPr lang="en-US" sz="10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7373786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B4289F5-4436-F945-B48D-D0BA0BC7CA2C}"/>
              </a:ext>
            </a:extLst>
          </p:cNvPr>
          <p:cNvSpPr txBox="1"/>
          <p:nvPr/>
        </p:nvSpPr>
        <p:spPr>
          <a:xfrm>
            <a:off x="228600" y="4918501"/>
            <a:ext cx="6082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All previous “no” voters have been contacted and all are satisfied with the responses to their comments. </a:t>
            </a:r>
          </a:p>
        </p:txBody>
      </p:sp>
    </p:spTree>
    <p:extLst>
      <p:ext uri="{BB962C8B-B14F-4D97-AF65-F5344CB8AC3E}">
        <p14:creationId xmlns:p14="http://schemas.microsoft.com/office/powerpoint/2010/main" val="3200207661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1245</TotalTime>
  <Words>274</Words>
  <Application>Microsoft Macintosh PowerPoint</Application>
  <PresentationFormat>On-screen Show (4:3)</PresentationFormat>
  <Paragraphs>82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ＭＳ Ｐゴシック</vt:lpstr>
      <vt:lpstr>Arial</vt:lpstr>
      <vt:lpstr>Title slide</vt:lpstr>
      <vt:lpstr>Title only</vt:lpstr>
      <vt:lpstr>PowerPoint Presentation</vt:lpstr>
      <vt:lpstr>PowerPoint Presentation</vt:lpstr>
      <vt:lpstr>Schedule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RICK ALFVIN</cp:lastModifiedBy>
  <cp:revision>98</cp:revision>
  <dcterms:created xsi:type="dcterms:W3CDTF">2017-02-01T20:21:43Z</dcterms:created>
  <dcterms:modified xsi:type="dcterms:W3CDTF">2019-11-14T18:54:47Z</dcterms:modified>
</cp:coreProperties>
</file>