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4"/>
  </p:sldMasterIdLst>
  <p:notesMasterIdLst>
    <p:notesMasterId r:id="rId53"/>
  </p:notesMasterIdLst>
  <p:handoutMasterIdLst>
    <p:handoutMasterId r:id="rId54"/>
  </p:handoutMasterIdLst>
  <p:sldIdLst>
    <p:sldId id="455" r:id="rId5"/>
    <p:sldId id="488" r:id="rId6"/>
    <p:sldId id="489" r:id="rId7"/>
    <p:sldId id="344" r:id="rId8"/>
    <p:sldId id="510" r:id="rId9"/>
    <p:sldId id="508" r:id="rId10"/>
    <p:sldId id="509" r:id="rId11"/>
    <p:sldId id="515" r:id="rId12"/>
    <p:sldId id="511" r:id="rId13"/>
    <p:sldId id="512" r:id="rId14"/>
    <p:sldId id="384" r:id="rId15"/>
    <p:sldId id="256" r:id="rId16"/>
    <p:sldId id="257" r:id="rId17"/>
    <p:sldId id="258" r:id="rId18"/>
    <p:sldId id="262" r:id="rId19"/>
    <p:sldId id="260" r:id="rId20"/>
    <p:sldId id="498" r:id="rId21"/>
    <p:sldId id="266" r:id="rId22"/>
    <p:sldId id="268" r:id="rId23"/>
    <p:sldId id="506" r:id="rId24"/>
    <p:sldId id="507" r:id="rId25"/>
    <p:sldId id="265" r:id="rId26"/>
    <p:sldId id="483" r:id="rId27"/>
    <p:sldId id="500" r:id="rId28"/>
    <p:sldId id="499" r:id="rId29"/>
    <p:sldId id="459" r:id="rId30"/>
    <p:sldId id="422" r:id="rId31"/>
    <p:sldId id="404" r:id="rId32"/>
    <p:sldId id="405" r:id="rId33"/>
    <p:sldId id="513" r:id="rId34"/>
    <p:sldId id="514" r:id="rId35"/>
    <p:sldId id="516" r:id="rId36"/>
    <p:sldId id="352" r:id="rId37"/>
    <p:sldId id="521" r:id="rId38"/>
    <p:sldId id="522" r:id="rId39"/>
    <p:sldId id="523" r:id="rId40"/>
    <p:sldId id="524" r:id="rId41"/>
    <p:sldId id="452" r:id="rId42"/>
    <p:sldId id="456" r:id="rId43"/>
    <p:sldId id="520" r:id="rId44"/>
    <p:sldId id="519" r:id="rId45"/>
    <p:sldId id="517" r:id="rId46"/>
    <p:sldId id="518" r:id="rId47"/>
    <p:sldId id="354" r:id="rId48"/>
    <p:sldId id="355" r:id="rId49"/>
    <p:sldId id="357" r:id="rId50"/>
    <p:sldId id="358" r:id="rId51"/>
    <p:sldId id="359" r:id="rId52"/>
  </p:sldIdLst>
  <p:sldSz cx="12192000" cy="6858000"/>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charset="0"/>
        <a:ea typeface="MS PGothic" pitchFamily="34" charset="-128"/>
        <a:cs typeface="+mn-cs"/>
      </a:defRPr>
    </a:lvl1pPr>
    <a:lvl2pPr marL="457200" algn="l" rtl="0" eaLnBrk="0" fontAlgn="base" hangingPunct="0">
      <a:spcBef>
        <a:spcPct val="0"/>
      </a:spcBef>
      <a:spcAft>
        <a:spcPct val="0"/>
      </a:spcAft>
      <a:defRPr sz="2400" kern="1200">
        <a:solidFill>
          <a:schemeClr val="tx1"/>
        </a:solidFill>
        <a:latin typeface="Arial" charset="0"/>
        <a:ea typeface="MS PGothic" pitchFamily="34" charset="-128"/>
        <a:cs typeface="+mn-cs"/>
      </a:defRPr>
    </a:lvl2pPr>
    <a:lvl3pPr marL="914400" algn="l" rtl="0" eaLnBrk="0" fontAlgn="base" hangingPunct="0">
      <a:spcBef>
        <a:spcPct val="0"/>
      </a:spcBef>
      <a:spcAft>
        <a:spcPct val="0"/>
      </a:spcAft>
      <a:defRPr sz="2400" kern="1200">
        <a:solidFill>
          <a:schemeClr val="tx1"/>
        </a:solidFill>
        <a:latin typeface="Arial" charset="0"/>
        <a:ea typeface="MS PGothic" pitchFamily="34" charset="-128"/>
        <a:cs typeface="+mn-cs"/>
      </a:defRPr>
    </a:lvl3pPr>
    <a:lvl4pPr marL="1371600" algn="l" rtl="0" eaLnBrk="0" fontAlgn="base" hangingPunct="0">
      <a:spcBef>
        <a:spcPct val="0"/>
      </a:spcBef>
      <a:spcAft>
        <a:spcPct val="0"/>
      </a:spcAft>
      <a:defRPr sz="2400" kern="1200">
        <a:solidFill>
          <a:schemeClr val="tx1"/>
        </a:solidFill>
        <a:latin typeface="Arial" charset="0"/>
        <a:ea typeface="MS PGothic" pitchFamily="34" charset="-128"/>
        <a:cs typeface="+mn-cs"/>
      </a:defRPr>
    </a:lvl4pPr>
    <a:lvl5pPr marL="1828800" algn="l" rtl="0" eaLnBrk="0" fontAlgn="base" hangingPunct="0">
      <a:spcBef>
        <a:spcPct val="0"/>
      </a:spcBef>
      <a:spcAft>
        <a:spcPct val="0"/>
      </a:spcAft>
      <a:defRPr sz="2400" kern="1200">
        <a:solidFill>
          <a:schemeClr val="tx1"/>
        </a:solidFill>
        <a:latin typeface="Arial" charset="0"/>
        <a:ea typeface="MS PGothic" pitchFamily="34" charset="-128"/>
        <a:cs typeface="+mn-cs"/>
      </a:defRPr>
    </a:lvl5pPr>
    <a:lvl6pPr marL="2286000" algn="l" defTabSz="914400" rtl="0" eaLnBrk="1" latinLnBrk="0" hangingPunct="1">
      <a:defRPr sz="2400" kern="1200">
        <a:solidFill>
          <a:schemeClr val="tx1"/>
        </a:solidFill>
        <a:latin typeface="Arial" charset="0"/>
        <a:ea typeface="MS PGothic" pitchFamily="34" charset="-128"/>
        <a:cs typeface="+mn-cs"/>
      </a:defRPr>
    </a:lvl6pPr>
    <a:lvl7pPr marL="2743200" algn="l" defTabSz="914400" rtl="0" eaLnBrk="1" latinLnBrk="0" hangingPunct="1">
      <a:defRPr sz="2400" kern="1200">
        <a:solidFill>
          <a:schemeClr val="tx1"/>
        </a:solidFill>
        <a:latin typeface="Arial" charset="0"/>
        <a:ea typeface="MS PGothic" pitchFamily="34" charset="-128"/>
        <a:cs typeface="+mn-cs"/>
      </a:defRPr>
    </a:lvl7pPr>
    <a:lvl8pPr marL="3200400" algn="l" defTabSz="914400" rtl="0" eaLnBrk="1" latinLnBrk="0" hangingPunct="1">
      <a:defRPr sz="2400" kern="1200">
        <a:solidFill>
          <a:schemeClr val="tx1"/>
        </a:solidFill>
        <a:latin typeface="Arial" charset="0"/>
        <a:ea typeface="MS PGothic" pitchFamily="34" charset="-128"/>
        <a:cs typeface="+mn-cs"/>
      </a:defRPr>
    </a:lvl8pPr>
    <a:lvl9pPr marL="3657600" algn="l" defTabSz="914400" rtl="0" eaLnBrk="1" latinLnBrk="0" hangingPunct="1">
      <a:defRPr sz="2400" kern="1200">
        <a:solidFill>
          <a:schemeClr val="tx1"/>
        </a:solidFill>
        <a:latin typeface="Arial" charset="0"/>
        <a:ea typeface="MS PGothic" pitchFamily="34" charset="-128"/>
        <a:cs typeface="+mn-cs"/>
      </a:defRPr>
    </a:lvl9pPr>
  </p:defaultTextStyle>
  <p:extLst>
    <p:ext uri="{521415D9-36F7-43E2-AB2F-B90AF26B5E84}">
      <p14:sectionLst xmlns:p14="http://schemas.microsoft.com/office/powerpoint/2010/main">
        <p14:section name="Monday Slides" id="{75BF587E-94C1-4D71-A505-2581139456C3}">
          <p14:sldIdLst>
            <p14:sldId id="455"/>
            <p14:sldId id="488"/>
            <p14:sldId id="489"/>
            <p14:sldId id="344"/>
            <p14:sldId id="510"/>
            <p14:sldId id="508"/>
            <p14:sldId id="509"/>
            <p14:sldId id="515"/>
            <p14:sldId id="511"/>
            <p14:sldId id="512"/>
            <p14:sldId id="384"/>
            <p14:sldId id="256"/>
            <p14:sldId id="257"/>
            <p14:sldId id="258"/>
            <p14:sldId id="262"/>
            <p14:sldId id="260"/>
            <p14:sldId id="498"/>
            <p14:sldId id="266"/>
            <p14:sldId id="268"/>
            <p14:sldId id="506"/>
            <p14:sldId id="507"/>
            <p14:sldId id="265"/>
            <p14:sldId id="483"/>
            <p14:sldId id="500"/>
            <p14:sldId id="499"/>
            <p14:sldId id="459"/>
          </p14:sldIdLst>
        </p14:section>
        <p14:section name="Future Venue Adhoc Slides" id="{C5B4BB7D-20FD-45C1-B4FA-4A6AD2022DA5}">
          <p14:sldIdLst>
            <p14:sldId id="422"/>
            <p14:sldId id="404"/>
            <p14:sldId id="405"/>
            <p14:sldId id="513"/>
            <p14:sldId id="514"/>
            <p14:sldId id="516"/>
          </p14:sldIdLst>
        </p14:section>
        <p14:section name="Friday Closing EC Plenary" id="{9A894BCA-3D2E-4B8E-B697-9FBAA04878E1}">
          <p14:sldIdLst>
            <p14:sldId id="352"/>
            <p14:sldId id="521"/>
            <p14:sldId id="522"/>
            <p14:sldId id="523"/>
            <p14:sldId id="524"/>
            <p14:sldId id="452"/>
            <p14:sldId id="456"/>
            <p14:sldId id="520"/>
            <p14:sldId id="519"/>
            <p14:sldId id="517"/>
            <p14:sldId id="518"/>
            <p14:sldId id="354"/>
            <p14:sldId id="355"/>
            <p14:sldId id="357"/>
            <p14:sldId id="358"/>
            <p14:sldId id="35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BE28"/>
    <a:srgbClr val="0066FF"/>
    <a:srgbClr val="33CCFF"/>
    <a:srgbClr val="99FF99"/>
    <a:srgbClr val="FFFF00"/>
    <a:srgbClr val="FFCC00"/>
    <a:srgbClr val="DDDDDD"/>
    <a:srgbClr val="2FB1D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4B4B1F4-CAD1-4DBF-B053-F9F680518E31}" v="26" dt="2019-11-15T23:14:59.64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882" autoAdjust="0"/>
    <p:restoredTop sz="72222" autoAdjust="0"/>
  </p:normalViewPr>
  <p:slideViewPr>
    <p:cSldViewPr>
      <p:cViewPr varScale="1">
        <p:scale>
          <a:sx n="47" d="100"/>
          <a:sy n="47" d="100"/>
        </p:scale>
        <p:origin x="576" y="36"/>
      </p:cViewPr>
      <p:guideLst>
        <p:guide orient="horz" pos="2160"/>
        <p:guide pos="3840"/>
      </p:guideLst>
    </p:cSldViewPr>
  </p:slideViewPr>
  <p:outlineViewPr>
    <p:cViewPr>
      <p:scale>
        <a:sx n="33" d="100"/>
        <a:sy n="33" d="100"/>
      </p:scale>
      <p:origin x="0" y="-6444"/>
    </p:cViewPr>
  </p:outlineViewPr>
  <p:notesTextViewPr>
    <p:cViewPr>
      <p:scale>
        <a:sx n="1" d="1"/>
        <a:sy n="1" d="1"/>
      </p:scale>
      <p:origin x="0" y="0"/>
    </p:cViewPr>
  </p:notesTextViewPr>
  <p:sorterViewPr>
    <p:cViewPr varScale="1">
      <p:scale>
        <a:sx n="100" d="100"/>
        <a:sy n="100" d="100"/>
      </p:scale>
      <p:origin x="0" y="-5490"/>
    </p:cViewPr>
  </p:sorterViewPr>
  <p:notesViewPr>
    <p:cSldViewPr>
      <p:cViewPr varScale="1">
        <p:scale>
          <a:sx n="61" d="100"/>
          <a:sy n="61" d="100"/>
        </p:scale>
        <p:origin x="1788" y="9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viewProps" Target="viewProp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6762922F-B617-4CB1-A0DC-8B12C3668F07}"/>
    <pc:docChg chg="custSel addSld modSld">
      <pc:chgData name="Jon Rosdahl" userId="2820f357-2dd4-4127-8713-e0bfde0fd756" providerId="ADAL" clId="{6762922F-B617-4CB1-A0DC-8B12C3668F07}" dt="2019-11-15T23:20:08.244" v="1424" actId="20577"/>
      <pc:docMkLst>
        <pc:docMk/>
      </pc:docMkLst>
      <pc:sldChg chg="modSp">
        <pc:chgData name="Jon Rosdahl" userId="2820f357-2dd4-4127-8713-e0bfde0fd756" providerId="ADAL" clId="{6762922F-B617-4CB1-A0DC-8B12C3668F07}" dt="2019-11-15T21:39:50.463" v="131" actId="14100"/>
        <pc:sldMkLst>
          <pc:docMk/>
          <pc:sldMk cId="3920232993" sldId="352"/>
        </pc:sldMkLst>
        <pc:spChg chg="mod">
          <ac:chgData name="Jon Rosdahl" userId="2820f357-2dd4-4127-8713-e0bfde0fd756" providerId="ADAL" clId="{6762922F-B617-4CB1-A0DC-8B12C3668F07}" dt="2019-11-15T21:39:50.463" v="131" actId="14100"/>
          <ac:spMkLst>
            <pc:docMk/>
            <pc:sldMk cId="3920232993" sldId="352"/>
            <ac:spMk id="5" creationId="{00000000-0000-0000-0000-000000000000}"/>
          </ac:spMkLst>
        </pc:spChg>
      </pc:sldChg>
      <pc:sldChg chg="modSp">
        <pc:chgData name="Jon Rosdahl" userId="2820f357-2dd4-4127-8713-e0bfde0fd756" providerId="ADAL" clId="{6762922F-B617-4CB1-A0DC-8B12C3668F07}" dt="2019-11-15T20:58:24.992" v="46" actId="6549"/>
        <pc:sldMkLst>
          <pc:docMk/>
          <pc:sldMk cId="3301958979" sldId="452"/>
        </pc:sldMkLst>
        <pc:spChg chg="mod">
          <ac:chgData name="Jon Rosdahl" userId="2820f357-2dd4-4127-8713-e0bfde0fd756" providerId="ADAL" clId="{6762922F-B617-4CB1-A0DC-8B12C3668F07}" dt="2019-11-15T20:58:24.992" v="46" actId="6549"/>
          <ac:spMkLst>
            <pc:docMk/>
            <pc:sldMk cId="3301958979" sldId="452"/>
            <ac:spMk id="3" creationId="{A0C4B8DD-B556-4216-80B8-085DEEE537B7}"/>
          </ac:spMkLst>
        </pc:spChg>
      </pc:sldChg>
      <pc:sldChg chg="addSp delSp modSp add">
        <pc:chgData name="Jon Rosdahl" userId="2820f357-2dd4-4127-8713-e0bfde0fd756" providerId="ADAL" clId="{6762922F-B617-4CB1-A0DC-8B12C3668F07}" dt="2019-11-15T21:42:54.883" v="140" actId="404"/>
        <pc:sldMkLst>
          <pc:docMk/>
          <pc:sldMk cId="3324891696" sldId="521"/>
        </pc:sldMkLst>
        <pc:spChg chg="del">
          <ac:chgData name="Jon Rosdahl" userId="2820f357-2dd4-4127-8713-e0bfde0fd756" providerId="ADAL" clId="{6762922F-B617-4CB1-A0DC-8B12C3668F07}" dt="2019-11-15T20:58:42.230" v="48"/>
          <ac:spMkLst>
            <pc:docMk/>
            <pc:sldMk cId="3324891696" sldId="521"/>
            <ac:spMk id="2" creationId="{7E50C1BF-2FE9-4530-99E7-CCB4956533B4}"/>
          </ac:spMkLst>
        </pc:spChg>
        <pc:spChg chg="del">
          <ac:chgData name="Jon Rosdahl" userId="2820f357-2dd4-4127-8713-e0bfde0fd756" providerId="ADAL" clId="{6762922F-B617-4CB1-A0DC-8B12C3668F07}" dt="2019-11-15T20:58:42.230" v="48"/>
          <ac:spMkLst>
            <pc:docMk/>
            <pc:sldMk cId="3324891696" sldId="521"/>
            <ac:spMk id="3" creationId="{E74DC4AC-AC67-4670-893C-3F7950F0A3B2}"/>
          </ac:spMkLst>
        </pc:spChg>
        <pc:spChg chg="add del mod">
          <ac:chgData name="Jon Rosdahl" userId="2820f357-2dd4-4127-8713-e0bfde0fd756" providerId="ADAL" clId="{6762922F-B617-4CB1-A0DC-8B12C3668F07}" dt="2019-11-15T21:40:10.203" v="134" actId="478"/>
          <ac:spMkLst>
            <pc:docMk/>
            <pc:sldMk cId="3324891696" sldId="521"/>
            <ac:spMk id="4" creationId="{637DCD7D-E387-424A-B405-82953482A0B2}"/>
          </ac:spMkLst>
        </pc:spChg>
        <pc:spChg chg="add mod">
          <ac:chgData name="Jon Rosdahl" userId="2820f357-2dd4-4127-8713-e0bfde0fd756" providerId="ADAL" clId="{6762922F-B617-4CB1-A0DC-8B12C3668F07}" dt="2019-11-15T21:42:04.546" v="135"/>
          <ac:spMkLst>
            <pc:docMk/>
            <pc:sldMk cId="3324891696" sldId="521"/>
            <ac:spMk id="5" creationId="{62F0F456-F172-44F4-8317-18FE633B6EEE}"/>
          </ac:spMkLst>
        </pc:spChg>
        <pc:spChg chg="add mod">
          <ac:chgData name="Jon Rosdahl" userId="2820f357-2dd4-4127-8713-e0bfde0fd756" providerId="ADAL" clId="{6762922F-B617-4CB1-A0DC-8B12C3668F07}" dt="2019-11-15T21:42:54.883" v="140" actId="404"/>
          <ac:spMkLst>
            <pc:docMk/>
            <pc:sldMk cId="3324891696" sldId="521"/>
            <ac:spMk id="6" creationId="{494EC47A-717D-4974-9367-39FFBB6D558B}"/>
          </ac:spMkLst>
        </pc:spChg>
      </pc:sldChg>
      <pc:sldChg chg="addSp delSp modSp add">
        <pc:chgData name="Jon Rosdahl" userId="2820f357-2dd4-4127-8713-e0bfde0fd756" providerId="ADAL" clId="{6762922F-B617-4CB1-A0DC-8B12C3668F07}" dt="2019-11-15T22:31:19.335" v="386" actId="6549"/>
        <pc:sldMkLst>
          <pc:docMk/>
          <pc:sldMk cId="3993112735" sldId="522"/>
        </pc:sldMkLst>
        <pc:spChg chg="del">
          <ac:chgData name="Jon Rosdahl" userId="2820f357-2dd4-4127-8713-e0bfde0fd756" providerId="ADAL" clId="{6762922F-B617-4CB1-A0DC-8B12C3668F07}" dt="2019-11-15T20:59:14.714" v="56"/>
          <ac:spMkLst>
            <pc:docMk/>
            <pc:sldMk cId="3993112735" sldId="522"/>
            <ac:spMk id="2" creationId="{44FC7C47-BF94-4B6C-84FD-D1D047352461}"/>
          </ac:spMkLst>
        </pc:spChg>
        <pc:spChg chg="del">
          <ac:chgData name="Jon Rosdahl" userId="2820f357-2dd4-4127-8713-e0bfde0fd756" providerId="ADAL" clId="{6762922F-B617-4CB1-A0DC-8B12C3668F07}" dt="2019-11-15T20:59:14.714" v="56"/>
          <ac:spMkLst>
            <pc:docMk/>
            <pc:sldMk cId="3993112735" sldId="522"/>
            <ac:spMk id="3" creationId="{394702EE-A5B5-4479-A49E-D516D11EBAF6}"/>
          </ac:spMkLst>
        </pc:spChg>
        <pc:spChg chg="add mod">
          <ac:chgData name="Jon Rosdahl" userId="2820f357-2dd4-4127-8713-e0bfde0fd756" providerId="ADAL" clId="{6762922F-B617-4CB1-A0DC-8B12C3668F07}" dt="2019-11-15T22:30:39.019" v="358" actId="14100"/>
          <ac:spMkLst>
            <pc:docMk/>
            <pc:sldMk cId="3993112735" sldId="522"/>
            <ac:spMk id="4" creationId="{663D7623-D507-400E-A4F0-E770D5382DC9}"/>
          </ac:spMkLst>
        </pc:spChg>
        <pc:spChg chg="add del mod">
          <ac:chgData name="Jon Rosdahl" userId="2820f357-2dd4-4127-8713-e0bfde0fd756" providerId="ADAL" clId="{6762922F-B617-4CB1-A0DC-8B12C3668F07}" dt="2019-11-15T20:59:17.171" v="57"/>
          <ac:spMkLst>
            <pc:docMk/>
            <pc:sldMk cId="3993112735" sldId="522"/>
            <ac:spMk id="5" creationId="{5A3DDC19-E7F7-4BB4-8D59-639D11C853FC}"/>
          </ac:spMkLst>
        </pc:spChg>
        <pc:spChg chg="add mod">
          <ac:chgData name="Jon Rosdahl" userId="2820f357-2dd4-4127-8713-e0bfde0fd756" providerId="ADAL" clId="{6762922F-B617-4CB1-A0DC-8B12C3668F07}" dt="2019-11-15T22:31:19.335" v="386" actId="6549"/>
          <ac:spMkLst>
            <pc:docMk/>
            <pc:sldMk cId="3993112735" sldId="522"/>
            <ac:spMk id="6" creationId="{5E184C05-858F-47B4-8B4D-9FAA80068110}"/>
          </ac:spMkLst>
        </pc:spChg>
      </pc:sldChg>
      <pc:sldChg chg="modSp add">
        <pc:chgData name="Jon Rosdahl" userId="2820f357-2dd4-4127-8713-e0bfde0fd756" providerId="ADAL" clId="{6762922F-B617-4CB1-A0DC-8B12C3668F07}" dt="2019-11-15T22:52:40.190" v="1031" actId="20577"/>
        <pc:sldMkLst>
          <pc:docMk/>
          <pc:sldMk cId="336532689" sldId="523"/>
        </pc:sldMkLst>
        <pc:spChg chg="mod">
          <ac:chgData name="Jon Rosdahl" userId="2820f357-2dd4-4127-8713-e0bfde0fd756" providerId="ADAL" clId="{6762922F-B617-4CB1-A0DC-8B12C3668F07}" dt="2019-11-15T22:31:55.864" v="440" actId="20577"/>
          <ac:spMkLst>
            <pc:docMk/>
            <pc:sldMk cId="336532689" sldId="523"/>
            <ac:spMk id="2" creationId="{03BFC4CA-26B6-4D1B-AA0F-A3898EBB0F75}"/>
          </ac:spMkLst>
        </pc:spChg>
        <pc:spChg chg="mod">
          <ac:chgData name="Jon Rosdahl" userId="2820f357-2dd4-4127-8713-e0bfde0fd756" providerId="ADAL" clId="{6762922F-B617-4CB1-A0DC-8B12C3668F07}" dt="2019-11-15T22:52:40.190" v="1031" actId="20577"/>
          <ac:spMkLst>
            <pc:docMk/>
            <pc:sldMk cId="336532689" sldId="523"/>
            <ac:spMk id="3" creationId="{974AE64A-106D-4315-945D-F70C3DC9E16C}"/>
          </ac:spMkLst>
        </pc:spChg>
      </pc:sldChg>
      <pc:sldChg chg="modSp add modNotesTx">
        <pc:chgData name="Jon Rosdahl" userId="2820f357-2dd4-4127-8713-e0bfde0fd756" providerId="ADAL" clId="{6762922F-B617-4CB1-A0DC-8B12C3668F07}" dt="2019-11-15T23:20:08.244" v="1424" actId="20577"/>
        <pc:sldMkLst>
          <pc:docMk/>
          <pc:sldMk cId="1862406374" sldId="524"/>
        </pc:sldMkLst>
        <pc:spChg chg="mod">
          <ac:chgData name="Jon Rosdahl" userId="2820f357-2dd4-4127-8713-e0bfde0fd756" providerId="ADAL" clId="{6762922F-B617-4CB1-A0DC-8B12C3668F07}" dt="2019-11-15T22:54:17.319" v="1089" actId="20577"/>
          <ac:spMkLst>
            <pc:docMk/>
            <pc:sldMk cId="1862406374" sldId="524"/>
            <ac:spMk id="2" creationId="{389D8BB7-766E-4E7D-9A83-503A75698EB3}"/>
          </ac:spMkLst>
        </pc:spChg>
        <pc:spChg chg="mod">
          <ac:chgData name="Jon Rosdahl" userId="2820f357-2dd4-4127-8713-e0bfde0fd756" providerId="ADAL" clId="{6762922F-B617-4CB1-A0DC-8B12C3668F07}" dt="2019-11-15T23:20:08.244" v="1424" actId="20577"/>
          <ac:spMkLst>
            <pc:docMk/>
            <pc:sldMk cId="1862406374" sldId="524"/>
            <ac:spMk id="3" creationId="{D9C1A932-91B2-4E58-9DB1-2E4B9352635F}"/>
          </ac:spMkLst>
        </pc:spChg>
      </pc:sldChg>
    </pc:docChg>
  </pc:docChgLst>
  <pc:docChgLst>
    <pc:chgData name="Jon Rosdahl" userId="2820f357-2dd4-4127-8713-e0bfde0fd756" providerId="ADAL" clId="{64B4B1F4-CAD1-4DBF-B053-F9F680518E31}"/>
    <pc:docChg chg="modMainMaster">
      <pc:chgData name="Jon Rosdahl" userId="2820f357-2dd4-4127-8713-e0bfde0fd756" providerId="ADAL" clId="{64B4B1F4-CAD1-4DBF-B053-F9F680518E31}" dt="2019-11-15T23:30:04.688" v="3" actId="6549"/>
      <pc:docMkLst>
        <pc:docMk/>
      </pc:docMkLst>
      <pc:sldMasterChg chg="modSp modSldLayout">
        <pc:chgData name="Jon Rosdahl" userId="2820f357-2dd4-4127-8713-e0bfde0fd756" providerId="ADAL" clId="{64B4B1F4-CAD1-4DBF-B053-F9F680518E31}" dt="2019-11-15T23:30:04.688" v="3" actId="6549"/>
        <pc:sldMasterMkLst>
          <pc:docMk/>
          <pc:sldMasterMk cId="0" sldId="2147483657"/>
        </pc:sldMasterMkLst>
        <pc:spChg chg="mod">
          <ac:chgData name="Jon Rosdahl" userId="2820f357-2dd4-4127-8713-e0bfde0fd756" providerId="ADAL" clId="{64B4B1F4-CAD1-4DBF-B053-F9F680518E31}" dt="2019-11-15T23:29:52.394" v="1" actId="6549"/>
          <ac:spMkLst>
            <pc:docMk/>
            <pc:sldMasterMk cId="0" sldId="2147483657"/>
            <ac:spMk id="2" creationId="{00000000-0000-0000-0000-000000000000}"/>
          </ac:spMkLst>
        </pc:spChg>
        <pc:sldLayoutChg chg="modSp">
          <pc:chgData name="Jon Rosdahl" userId="2820f357-2dd4-4127-8713-e0bfde0fd756" providerId="ADAL" clId="{64B4B1F4-CAD1-4DBF-B053-F9F680518E31}" dt="2019-11-15T23:30:04.688" v="3" actId="6549"/>
          <pc:sldLayoutMkLst>
            <pc:docMk/>
            <pc:sldMasterMk cId="0" sldId="2147483657"/>
            <pc:sldLayoutMk cId="475975311" sldId="2147483703"/>
          </pc:sldLayoutMkLst>
          <pc:spChg chg="mod">
            <ac:chgData name="Jon Rosdahl" userId="2820f357-2dd4-4127-8713-e0bfde0fd756" providerId="ADAL" clId="{64B4B1F4-CAD1-4DBF-B053-F9F680518E31}" dt="2019-11-15T23:30:04.688" v="3" actId="6549"/>
            <ac:spMkLst>
              <pc:docMk/>
              <pc:sldMasterMk cId="0" sldId="2147483657"/>
              <pc:sldLayoutMk cId="475975311" sldId="2147483703"/>
              <ac:spMk id="18" creationId="{4E5422D4-5502-4CDC-B7BF-725A29F07A14}"/>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r>
              <a:rPr lang="en-US"/>
              <a:t>doc: 802 EC-19/0193r2</a:t>
            </a:r>
          </a:p>
        </p:txBody>
      </p:sp>
      <p:sp>
        <p:nvSpPr>
          <p:cNvPr id="595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r>
              <a:rPr lang="en-US"/>
              <a:t>November 2019</a:t>
            </a:r>
          </a:p>
        </p:txBody>
      </p:sp>
      <p:sp>
        <p:nvSpPr>
          <p:cNvPr id="595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r>
              <a:rPr lang="en-US"/>
              <a:t>IEEE 802 November 2019 Plenary</a:t>
            </a:r>
          </a:p>
        </p:txBody>
      </p:sp>
      <p:sp>
        <p:nvSpPr>
          <p:cNvPr id="595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8F71A4CD-0D87-4A45-B658-1EB64FE0DB10}" type="slidenum">
              <a:rPr lang="en-US"/>
              <a:pPr>
                <a:defRPr/>
              </a:pPr>
              <a:t>‹#›</a:t>
            </a:fld>
            <a:endParaRPr lang="en-US"/>
          </a:p>
        </p:txBody>
      </p:sp>
    </p:spTree>
    <p:extLst>
      <p:ext uri="{BB962C8B-B14F-4D97-AF65-F5344CB8AC3E}">
        <p14:creationId xmlns:p14="http://schemas.microsoft.com/office/powerpoint/2010/main" val="123821370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r>
              <a:rPr lang="en-US"/>
              <a:t>doc: 802 EC-19/0193r2</a:t>
            </a:r>
          </a:p>
        </p:txBody>
      </p:sp>
      <p:sp>
        <p:nvSpPr>
          <p:cNvPr id="1075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r>
              <a:rPr lang="en-US"/>
              <a:t>November 2019</a:t>
            </a:r>
          </a:p>
        </p:txBody>
      </p:sp>
      <p:sp>
        <p:nvSpPr>
          <p:cNvPr id="7172"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75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75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r>
              <a:rPr lang="en-US"/>
              <a:t>IEEE 802 November 2019 Plenary</a:t>
            </a:r>
          </a:p>
        </p:txBody>
      </p:sp>
      <p:sp>
        <p:nvSpPr>
          <p:cNvPr id="1075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C085DBE2-7BE2-4311-BFEF-2C4DE65685A4}" type="slidenum">
              <a:rPr lang="en-US"/>
              <a:pPr>
                <a:defRPr/>
              </a:pPr>
              <a:t>‹#›</a:t>
            </a:fld>
            <a:endParaRPr lang="en-US"/>
          </a:p>
        </p:txBody>
      </p:sp>
    </p:spTree>
    <p:extLst>
      <p:ext uri="{BB962C8B-B14F-4D97-AF65-F5344CB8AC3E}">
        <p14:creationId xmlns:p14="http://schemas.microsoft.com/office/powerpoint/2010/main" val="3577025314"/>
      </p:ext>
    </p:extLst>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slide" Target="../slides/slide48.xml"/><Relationship Id="rId1" Type="http://schemas.openxmlformats.org/officeDocument/2006/relationships/notesMaster" Target="../notesMasters/notesMaster1.xml"/><Relationship Id="rId4" Type="http://schemas.openxmlformats.org/officeDocument/2006/relationships/hyperlink" Target="http://ieee802.org/"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pitchFamily="34" charset="-128"/>
              </a:defRPr>
            </a:lvl1pPr>
            <a:lvl2pPr marL="742950" indent="-285750">
              <a:defRPr sz="2400">
                <a:solidFill>
                  <a:schemeClr val="tx1"/>
                </a:solidFill>
                <a:latin typeface="Arial" charset="0"/>
                <a:ea typeface="MS PGothic" pitchFamily="34" charset="-128"/>
              </a:defRPr>
            </a:lvl2pPr>
            <a:lvl3pPr marL="1143000" indent="-228600">
              <a:defRPr sz="2400">
                <a:solidFill>
                  <a:schemeClr val="tx1"/>
                </a:solidFill>
                <a:latin typeface="Arial" charset="0"/>
                <a:ea typeface="MS PGothic" pitchFamily="34" charset="-128"/>
              </a:defRPr>
            </a:lvl3pPr>
            <a:lvl4pPr marL="1600200" indent="-228600">
              <a:defRPr sz="2400">
                <a:solidFill>
                  <a:schemeClr val="tx1"/>
                </a:solidFill>
                <a:latin typeface="Arial" charset="0"/>
                <a:ea typeface="MS PGothic" pitchFamily="34" charset="-128"/>
              </a:defRPr>
            </a:lvl4pPr>
            <a:lvl5pPr marL="2057400" indent="-228600">
              <a:defRPr sz="2400">
                <a:solidFill>
                  <a:schemeClr val="tx1"/>
                </a:solidFill>
                <a:latin typeface="Arial" charset="0"/>
                <a:ea typeface="MS PGothic" pitchFamily="34" charset="-128"/>
              </a:defRPr>
            </a:lvl5pPr>
            <a:lvl6pPr marL="2514600" indent="-228600" eaLnBrk="0" fontAlgn="base" hangingPunct="0">
              <a:spcBef>
                <a:spcPct val="0"/>
              </a:spcBef>
              <a:spcAft>
                <a:spcPct val="0"/>
              </a:spcAft>
              <a:defRPr sz="2400">
                <a:solidFill>
                  <a:schemeClr val="tx1"/>
                </a:solidFill>
                <a:latin typeface="Arial" charset="0"/>
                <a:ea typeface="MS PGothic" pitchFamily="34" charset="-128"/>
              </a:defRPr>
            </a:lvl6pPr>
            <a:lvl7pPr marL="2971800" indent="-228600" eaLnBrk="0" fontAlgn="base" hangingPunct="0">
              <a:spcBef>
                <a:spcPct val="0"/>
              </a:spcBef>
              <a:spcAft>
                <a:spcPct val="0"/>
              </a:spcAft>
              <a:defRPr sz="2400">
                <a:solidFill>
                  <a:schemeClr val="tx1"/>
                </a:solidFill>
                <a:latin typeface="Arial" charset="0"/>
                <a:ea typeface="MS PGothic" pitchFamily="34" charset="-128"/>
              </a:defRPr>
            </a:lvl7pPr>
            <a:lvl8pPr marL="3429000" indent="-228600" eaLnBrk="0" fontAlgn="base" hangingPunct="0">
              <a:spcBef>
                <a:spcPct val="0"/>
              </a:spcBef>
              <a:spcAft>
                <a:spcPct val="0"/>
              </a:spcAft>
              <a:defRPr sz="2400">
                <a:solidFill>
                  <a:schemeClr val="tx1"/>
                </a:solidFill>
                <a:latin typeface="Arial" charset="0"/>
                <a:ea typeface="MS PGothic" pitchFamily="34" charset="-128"/>
              </a:defRPr>
            </a:lvl8pPr>
            <a:lvl9pPr marL="3886200" indent="-228600" eaLnBrk="0" fontAlgn="base" hangingPunct="0">
              <a:spcBef>
                <a:spcPct val="0"/>
              </a:spcBef>
              <a:spcAft>
                <a:spcPct val="0"/>
              </a:spcAft>
              <a:defRPr sz="2400">
                <a:solidFill>
                  <a:schemeClr val="tx1"/>
                </a:solidFill>
                <a:latin typeface="Arial" charset="0"/>
                <a:ea typeface="MS PGothic" pitchFamily="34" charset="-128"/>
              </a:defRPr>
            </a:lvl9pPr>
          </a:lstStyle>
          <a:p>
            <a:fld id="{1C200997-BC96-452E-9D07-4FA388D50BB0}" type="slidenum">
              <a:rPr lang="en-US" altLang="en-US" sz="1200"/>
              <a:pPr/>
              <a:t>1</a:t>
            </a:fld>
            <a:endParaRPr lang="en-US" altLang="en-US" sz="1200" dirty="0"/>
          </a:p>
        </p:txBody>
      </p:sp>
      <p:sp>
        <p:nvSpPr>
          <p:cNvPr id="8195" name="Rectangle 2"/>
          <p:cNvSpPr>
            <a:spLocks noGrp="1" noRot="1" noChangeAspect="1" noChangeArrowheads="1" noTextEdit="1"/>
          </p:cNvSpPr>
          <p:nvPr>
            <p:ph type="sldImg"/>
          </p:nvPr>
        </p:nvSpPr>
        <p:spPr>
          <a:xfrm>
            <a:off x="381000" y="685800"/>
            <a:ext cx="6096000" cy="3429000"/>
          </a:xfrm>
          <a:ln/>
        </p:spPr>
      </p:sp>
      <p:sp>
        <p:nvSpPr>
          <p:cNvPr id="81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2" name="Date Placeholder 1"/>
          <p:cNvSpPr>
            <a:spLocks noGrp="1"/>
          </p:cNvSpPr>
          <p:nvPr>
            <p:ph type="dt" idx="10"/>
          </p:nvPr>
        </p:nvSpPr>
        <p:spPr/>
        <p:txBody>
          <a:bodyPr/>
          <a:lstStyle/>
          <a:p>
            <a:pPr>
              <a:defRPr/>
            </a:pPr>
            <a:r>
              <a:rPr lang="en-US"/>
              <a:t>November 2019</a:t>
            </a:r>
            <a:endParaRPr lang="en-US" dirty="0"/>
          </a:p>
        </p:txBody>
      </p:sp>
      <p:sp>
        <p:nvSpPr>
          <p:cNvPr id="3" name="Footer Placeholder 2"/>
          <p:cNvSpPr>
            <a:spLocks noGrp="1"/>
          </p:cNvSpPr>
          <p:nvPr>
            <p:ph type="ftr" sz="quarter" idx="11"/>
          </p:nvPr>
        </p:nvSpPr>
        <p:spPr/>
        <p:txBody>
          <a:bodyPr/>
          <a:lstStyle/>
          <a:p>
            <a:pPr>
              <a:defRPr/>
            </a:pPr>
            <a:r>
              <a:rPr lang="en-US"/>
              <a:t>IEEE 802 November 2019 Plenary</a:t>
            </a:r>
            <a:endParaRPr lang="en-US" dirty="0"/>
          </a:p>
        </p:txBody>
      </p:sp>
      <p:sp>
        <p:nvSpPr>
          <p:cNvPr id="4" name="Header Placeholder 3"/>
          <p:cNvSpPr>
            <a:spLocks noGrp="1"/>
          </p:cNvSpPr>
          <p:nvPr>
            <p:ph type="hdr" sz="quarter" idx="12"/>
          </p:nvPr>
        </p:nvSpPr>
        <p:spPr/>
        <p:txBody>
          <a:bodyPr/>
          <a:lstStyle/>
          <a:p>
            <a:pPr>
              <a:defRPr/>
            </a:pPr>
            <a:r>
              <a:rPr lang="en-US"/>
              <a:t>doc: 802 EC-19/0193r2</a:t>
            </a:r>
          </a:p>
        </p:txBody>
      </p:sp>
    </p:spTree>
    <p:extLst>
      <p:ext uri="{BB962C8B-B14F-4D97-AF65-F5344CB8AC3E}">
        <p14:creationId xmlns:p14="http://schemas.microsoft.com/office/powerpoint/2010/main" val="28371572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All official tutorial request forms must be submitted no later than 45 days in advance of the Plenary Session.  </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Approved Tutorial Requests will be assigned a time slot based on the order in which they were received.</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endParaRPr lang="en-US" sz="1200" kern="1200" dirty="0">
              <a:solidFill>
                <a:srgbClr val="000000"/>
              </a:solidFill>
              <a:effectLst/>
              <a:latin typeface="Times New Roman" pitchFamily="16" charset="0"/>
              <a:ea typeface="+mn-ea"/>
              <a:cs typeface="+mn-cs"/>
            </a:endParaRP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 The Final Tutorial Schedule will be posted at </a:t>
            </a:r>
            <a:r>
              <a:rPr lang="en-US" sz="1200" u="sng" kern="1200" dirty="0">
                <a:solidFill>
                  <a:srgbClr val="000000"/>
                </a:solidFill>
                <a:effectLst/>
                <a:latin typeface="Times New Roman" pitchFamily="16" charset="0"/>
                <a:ea typeface="+mn-ea"/>
                <a:cs typeface="+mn-cs"/>
                <a:hlinkClick r:id="rId3"/>
              </a:rPr>
              <a:t>http://802world.org/plenary</a:t>
            </a:r>
            <a:r>
              <a:rPr lang="en-US" sz="1200" kern="1200" dirty="0">
                <a:solidFill>
                  <a:srgbClr val="000000"/>
                </a:solidFill>
                <a:effectLst/>
                <a:latin typeface="Times New Roman" pitchFamily="16" charset="0"/>
                <a:ea typeface="+mn-ea"/>
                <a:cs typeface="+mn-cs"/>
              </a:rPr>
              <a:t> and </a:t>
            </a:r>
            <a:r>
              <a:rPr lang="en-US" sz="1200" u="sng" kern="1200" dirty="0">
                <a:solidFill>
                  <a:srgbClr val="000000"/>
                </a:solidFill>
                <a:effectLst/>
                <a:latin typeface="Times New Roman" pitchFamily="16" charset="0"/>
                <a:ea typeface="+mn-ea"/>
                <a:cs typeface="+mn-cs"/>
                <a:hlinkClick r:id="rId4"/>
              </a:rPr>
              <a:t>http://ieee802.org</a:t>
            </a:r>
            <a:r>
              <a:rPr lang="en-US" sz="1200" kern="1200" dirty="0">
                <a:solidFill>
                  <a:srgbClr val="000000"/>
                </a:solidFill>
                <a:effectLst/>
                <a:latin typeface="Times New Roman" pitchFamily="16" charset="0"/>
                <a:ea typeface="+mn-ea"/>
                <a:cs typeface="+mn-cs"/>
              </a:rPr>
              <a:t> no less than 30 days in advance of the Plenary Session.</a:t>
            </a:r>
          </a:p>
          <a:p>
            <a:endParaRPr lang="en-US" dirty="0"/>
          </a:p>
        </p:txBody>
      </p:sp>
      <p:sp>
        <p:nvSpPr>
          <p:cNvPr id="4" name="Header Placeholder 3"/>
          <p:cNvSpPr>
            <a:spLocks noGrp="1"/>
          </p:cNvSpPr>
          <p:nvPr>
            <p:ph type="hdr" idx="10"/>
          </p:nvPr>
        </p:nvSpPr>
        <p:spPr/>
        <p:txBody>
          <a:bodyPr/>
          <a:lstStyle/>
          <a:p>
            <a:pPr>
              <a:defRPr/>
            </a:pPr>
            <a:r>
              <a:rPr lang="en-US"/>
              <a:t>doc: 802 EC-19/0193r2</a:t>
            </a:r>
            <a:endParaRPr lang="en-US" dirty="0"/>
          </a:p>
        </p:txBody>
      </p:sp>
      <p:sp>
        <p:nvSpPr>
          <p:cNvPr id="5" name="Date Placeholder 4"/>
          <p:cNvSpPr>
            <a:spLocks noGrp="1"/>
          </p:cNvSpPr>
          <p:nvPr>
            <p:ph type="dt" idx="11"/>
          </p:nvPr>
        </p:nvSpPr>
        <p:spPr/>
        <p:txBody>
          <a:bodyPr/>
          <a:lstStyle/>
          <a:p>
            <a:pPr>
              <a:defRPr/>
            </a:pPr>
            <a:r>
              <a:rPr lang="en-US"/>
              <a:t>November 2019</a:t>
            </a:r>
            <a:endParaRPr lang="en-US" dirty="0"/>
          </a:p>
        </p:txBody>
      </p:sp>
      <p:sp>
        <p:nvSpPr>
          <p:cNvPr id="6" name="Footer Placeholder 5"/>
          <p:cNvSpPr>
            <a:spLocks noGrp="1"/>
          </p:cNvSpPr>
          <p:nvPr>
            <p:ph type="ftr" idx="12"/>
          </p:nvPr>
        </p:nvSpPr>
        <p:spPr/>
        <p:txBody>
          <a:bodyPr/>
          <a:lstStyle/>
          <a:p>
            <a:pPr>
              <a:defRPr/>
            </a:pPr>
            <a:r>
              <a:rPr lang="en-US"/>
              <a:t>IEEE 802 November 2019 Plenary</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48</a:t>
            </a:fld>
            <a:endParaRPr lang="en-US"/>
          </a:p>
        </p:txBody>
      </p:sp>
    </p:spTree>
    <p:extLst>
      <p:ext uri="{BB962C8B-B14F-4D97-AF65-F5344CB8AC3E}">
        <p14:creationId xmlns:p14="http://schemas.microsoft.com/office/powerpoint/2010/main" val="42558404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How many will be at lunch Friday – 802.11 and 802.1 would you please ask?</a:t>
            </a:r>
          </a:p>
          <a:p>
            <a:r>
              <a:rPr lang="en-US" dirty="0"/>
              <a:t>Of Those in the audience that will not be reporting your presence in 802.11 or 802.1, how many will be for lunch on Friday?</a:t>
            </a:r>
          </a:p>
        </p:txBody>
      </p:sp>
      <p:sp>
        <p:nvSpPr>
          <p:cNvPr id="4" name="Header Placeholder 3"/>
          <p:cNvSpPr>
            <a:spLocks noGrp="1"/>
          </p:cNvSpPr>
          <p:nvPr>
            <p:ph type="hdr" sz="quarter"/>
          </p:nvPr>
        </p:nvSpPr>
        <p:spPr/>
        <p:txBody>
          <a:bodyPr/>
          <a:lstStyle/>
          <a:p>
            <a:pPr>
              <a:defRPr/>
            </a:pPr>
            <a:r>
              <a:rPr lang="en-US"/>
              <a:t>doc: 802 EC-19/0193r2</a:t>
            </a:r>
          </a:p>
        </p:txBody>
      </p:sp>
      <p:sp>
        <p:nvSpPr>
          <p:cNvPr id="5" name="Date Placeholder 4"/>
          <p:cNvSpPr>
            <a:spLocks noGrp="1"/>
          </p:cNvSpPr>
          <p:nvPr>
            <p:ph type="dt" idx="1"/>
          </p:nvPr>
        </p:nvSpPr>
        <p:spPr/>
        <p:txBody>
          <a:bodyPr/>
          <a:lstStyle/>
          <a:p>
            <a:pPr>
              <a:defRPr/>
            </a:pPr>
            <a:r>
              <a:rPr lang="en-US"/>
              <a:t>November 2019</a:t>
            </a:r>
          </a:p>
        </p:txBody>
      </p:sp>
      <p:sp>
        <p:nvSpPr>
          <p:cNvPr id="6" name="Footer Placeholder 5"/>
          <p:cNvSpPr>
            <a:spLocks noGrp="1"/>
          </p:cNvSpPr>
          <p:nvPr>
            <p:ph type="ftr" sz="quarter" idx="4"/>
          </p:nvPr>
        </p:nvSpPr>
        <p:spPr/>
        <p:txBody>
          <a:bodyPr/>
          <a:lstStyle/>
          <a:p>
            <a:pPr>
              <a:defRPr/>
            </a:pPr>
            <a:r>
              <a:rPr lang="en-US"/>
              <a:t>IEEE 802 November 2019 Plenary</a:t>
            </a:r>
          </a:p>
        </p:txBody>
      </p:sp>
      <p:sp>
        <p:nvSpPr>
          <p:cNvPr id="7" name="Slide Number Placeholder 6"/>
          <p:cNvSpPr>
            <a:spLocks noGrp="1"/>
          </p:cNvSpPr>
          <p:nvPr>
            <p:ph type="sldNum" sz="quarter" idx="5"/>
          </p:nvPr>
        </p:nvSpPr>
        <p:spPr/>
        <p:txBody>
          <a:bodyPr/>
          <a:lstStyle/>
          <a:p>
            <a:pPr>
              <a:defRPr/>
            </a:pPr>
            <a:fld id="{C085DBE2-7BE2-4311-BFEF-2C4DE65685A4}" type="slidenum">
              <a:rPr lang="en-US" smtClean="0"/>
              <a:pPr>
                <a:defRPr/>
              </a:pPr>
              <a:t>16</a:t>
            </a:fld>
            <a:endParaRPr lang="en-US"/>
          </a:p>
        </p:txBody>
      </p:sp>
    </p:spTree>
    <p:extLst>
      <p:ext uri="{BB962C8B-B14F-4D97-AF65-F5344CB8AC3E}">
        <p14:creationId xmlns:p14="http://schemas.microsoft.com/office/powerpoint/2010/main" val="28858367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Pickup Wrist Band starting after Lunch on Tuesday. – Must have wrist band to enter.</a:t>
            </a:r>
          </a:p>
          <a:p>
            <a:endParaRPr lang="en-US" dirty="0"/>
          </a:p>
        </p:txBody>
      </p:sp>
      <p:sp>
        <p:nvSpPr>
          <p:cNvPr id="4" name="Header Placeholder 3"/>
          <p:cNvSpPr>
            <a:spLocks noGrp="1"/>
          </p:cNvSpPr>
          <p:nvPr>
            <p:ph type="hdr" sz="quarter"/>
          </p:nvPr>
        </p:nvSpPr>
        <p:spPr/>
        <p:txBody>
          <a:bodyPr/>
          <a:lstStyle/>
          <a:p>
            <a:pPr>
              <a:defRPr/>
            </a:pPr>
            <a:r>
              <a:rPr lang="en-US"/>
              <a:t>doc: 802 EC-19/0193r2</a:t>
            </a:r>
          </a:p>
        </p:txBody>
      </p:sp>
      <p:sp>
        <p:nvSpPr>
          <p:cNvPr id="5" name="Date Placeholder 4"/>
          <p:cNvSpPr>
            <a:spLocks noGrp="1"/>
          </p:cNvSpPr>
          <p:nvPr>
            <p:ph type="dt" idx="1"/>
          </p:nvPr>
        </p:nvSpPr>
        <p:spPr/>
        <p:txBody>
          <a:bodyPr/>
          <a:lstStyle/>
          <a:p>
            <a:pPr>
              <a:defRPr/>
            </a:pPr>
            <a:r>
              <a:rPr lang="en-US"/>
              <a:t>November 2019</a:t>
            </a:r>
          </a:p>
        </p:txBody>
      </p:sp>
      <p:sp>
        <p:nvSpPr>
          <p:cNvPr id="6" name="Footer Placeholder 5"/>
          <p:cNvSpPr>
            <a:spLocks noGrp="1"/>
          </p:cNvSpPr>
          <p:nvPr>
            <p:ph type="ftr" sz="quarter" idx="4"/>
          </p:nvPr>
        </p:nvSpPr>
        <p:spPr/>
        <p:txBody>
          <a:bodyPr/>
          <a:lstStyle/>
          <a:p>
            <a:pPr>
              <a:defRPr/>
            </a:pPr>
            <a:r>
              <a:rPr lang="en-US"/>
              <a:t>IEEE 802 November 2019 Plenary</a:t>
            </a:r>
          </a:p>
        </p:txBody>
      </p:sp>
      <p:sp>
        <p:nvSpPr>
          <p:cNvPr id="7" name="Slide Number Placeholder 6"/>
          <p:cNvSpPr>
            <a:spLocks noGrp="1"/>
          </p:cNvSpPr>
          <p:nvPr>
            <p:ph type="sldNum" sz="quarter" idx="5"/>
          </p:nvPr>
        </p:nvSpPr>
        <p:spPr/>
        <p:txBody>
          <a:bodyPr/>
          <a:lstStyle/>
          <a:p>
            <a:pPr>
              <a:defRPr/>
            </a:pPr>
            <a:fld id="{C085DBE2-7BE2-4311-BFEF-2C4DE65685A4}" type="slidenum">
              <a:rPr lang="en-US" smtClean="0"/>
              <a:pPr>
                <a:defRPr/>
              </a:pPr>
              <a:t>20</a:t>
            </a:fld>
            <a:endParaRPr lang="en-US"/>
          </a:p>
        </p:txBody>
      </p:sp>
    </p:spTree>
    <p:extLst>
      <p:ext uri="{BB962C8B-B14F-4D97-AF65-F5344CB8AC3E}">
        <p14:creationId xmlns:p14="http://schemas.microsoft.com/office/powerpoint/2010/main" val="29828696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Same questions asked -- </a:t>
            </a:r>
          </a:p>
        </p:txBody>
      </p:sp>
      <p:sp>
        <p:nvSpPr>
          <p:cNvPr id="4" name="Header Placeholder 3"/>
          <p:cNvSpPr>
            <a:spLocks noGrp="1"/>
          </p:cNvSpPr>
          <p:nvPr>
            <p:ph type="hdr" sz="quarter" idx="10"/>
          </p:nvPr>
        </p:nvSpPr>
        <p:spPr/>
        <p:txBody>
          <a:bodyPr/>
          <a:lstStyle/>
          <a:p>
            <a:pPr>
              <a:defRPr/>
            </a:pPr>
            <a:r>
              <a:rPr lang="en-US"/>
              <a:t>doc: 802 EC-19/0193r2</a:t>
            </a:r>
          </a:p>
        </p:txBody>
      </p:sp>
      <p:sp>
        <p:nvSpPr>
          <p:cNvPr id="5" name="Date Placeholder 4"/>
          <p:cNvSpPr>
            <a:spLocks noGrp="1"/>
          </p:cNvSpPr>
          <p:nvPr>
            <p:ph type="dt" idx="11"/>
          </p:nvPr>
        </p:nvSpPr>
        <p:spPr/>
        <p:txBody>
          <a:bodyPr/>
          <a:lstStyle/>
          <a:p>
            <a:pPr>
              <a:defRPr/>
            </a:pPr>
            <a:r>
              <a:rPr lang="en-US"/>
              <a:t>November 2019</a:t>
            </a:r>
          </a:p>
        </p:txBody>
      </p:sp>
      <p:sp>
        <p:nvSpPr>
          <p:cNvPr id="6" name="Footer Placeholder 5"/>
          <p:cNvSpPr>
            <a:spLocks noGrp="1"/>
          </p:cNvSpPr>
          <p:nvPr>
            <p:ph type="ftr" sz="quarter" idx="12"/>
          </p:nvPr>
        </p:nvSpPr>
        <p:spPr/>
        <p:txBody>
          <a:bodyPr/>
          <a:lstStyle/>
          <a:p>
            <a:pPr>
              <a:defRPr/>
            </a:pPr>
            <a:r>
              <a:rPr lang="en-US"/>
              <a:t>IEEE 802 November 2019 Plenary</a:t>
            </a:r>
          </a:p>
        </p:txBody>
      </p:sp>
      <p:sp>
        <p:nvSpPr>
          <p:cNvPr id="7" name="Slide Number Placeholder 6"/>
          <p:cNvSpPr>
            <a:spLocks noGrp="1"/>
          </p:cNvSpPr>
          <p:nvPr>
            <p:ph type="sldNum" sz="quarter" idx="13"/>
          </p:nvPr>
        </p:nvSpPr>
        <p:spPr/>
        <p:txBody>
          <a:bodyPr/>
          <a:lstStyle/>
          <a:p>
            <a:pPr>
              <a:defRPr/>
            </a:pPr>
            <a:fld id="{C085DBE2-7BE2-4311-BFEF-2C4DE65685A4}" type="slidenum">
              <a:rPr lang="en-US" smtClean="0"/>
              <a:pPr>
                <a:defRPr/>
              </a:pPr>
              <a:t>26</a:t>
            </a:fld>
            <a:endParaRPr lang="en-US"/>
          </a:p>
        </p:txBody>
      </p:sp>
    </p:spTree>
    <p:extLst>
      <p:ext uri="{BB962C8B-B14F-4D97-AF65-F5344CB8AC3E}">
        <p14:creationId xmlns:p14="http://schemas.microsoft.com/office/powerpoint/2010/main" val="3021777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802 EC-19/0193r2</a:t>
            </a:r>
          </a:p>
        </p:txBody>
      </p:sp>
      <p:sp>
        <p:nvSpPr>
          <p:cNvPr id="5" name="Date Placeholder 4"/>
          <p:cNvSpPr>
            <a:spLocks noGrp="1"/>
          </p:cNvSpPr>
          <p:nvPr>
            <p:ph type="dt" idx="1"/>
          </p:nvPr>
        </p:nvSpPr>
        <p:spPr/>
        <p:txBody>
          <a:bodyPr/>
          <a:lstStyle/>
          <a:p>
            <a:pPr>
              <a:defRPr/>
            </a:pPr>
            <a:r>
              <a:rPr lang="en-US"/>
              <a:t>November 2019</a:t>
            </a:r>
          </a:p>
        </p:txBody>
      </p:sp>
      <p:sp>
        <p:nvSpPr>
          <p:cNvPr id="6" name="Footer Placeholder 5"/>
          <p:cNvSpPr>
            <a:spLocks noGrp="1"/>
          </p:cNvSpPr>
          <p:nvPr>
            <p:ph type="ftr" sz="quarter" idx="4"/>
          </p:nvPr>
        </p:nvSpPr>
        <p:spPr/>
        <p:txBody>
          <a:bodyPr/>
          <a:lstStyle/>
          <a:p>
            <a:pPr>
              <a:defRPr/>
            </a:pPr>
            <a:r>
              <a:rPr lang="en-US"/>
              <a:t>IEEE 802 November 2019 Plenary</a:t>
            </a:r>
          </a:p>
        </p:txBody>
      </p:sp>
      <p:sp>
        <p:nvSpPr>
          <p:cNvPr id="7" name="Slide Number Placeholder 6"/>
          <p:cNvSpPr>
            <a:spLocks noGrp="1"/>
          </p:cNvSpPr>
          <p:nvPr>
            <p:ph type="sldNum" sz="quarter" idx="5"/>
          </p:nvPr>
        </p:nvSpPr>
        <p:spPr/>
        <p:txBody>
          <a:bodyPr/>
          <a:lstStyle/>
          <a:p>
            <a:pPr>
              <a:defRPr/>
            </a:pPr>
            <a:fld id="{C085DBE2-7BE2-4311-BFEF-2C4DE65685A4}" type="slidenum">
              <a:rPr lang="en-US" smtClean="0"/>
              <a:pPr>
                <a:defRPr/>
              </a:pPr>
              <a:t>29</a:t>
            </a:fld>
            <a:endParaRPr lang="en-US"/>
          </a:p>
        </p:txBody>
      </p:sp>
    </p:spTree>
    <p:extLst>
      <p:ext uri="{BB962C8B-B14F-4D97-AF65-F5344CB8AC3E}">
        <p14:creationId xmlns:p14="http://schemas.microsoft.com/office/powerpoint/2010/main" val="7012799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pPr>
              <a:defRPr/>
            </a:pPr>
            <a:r>
              <a:rPr lang="en-US"/>
              <a:t>November 2019</a:t>
            </a:r>
          </a:p>
        </p:txBody>
      </p:sp>
      <p:sp>
        <p:nvSpPr>
          <p:cNvPr id="5" name="Footer Placeholder 4"/>
          <p:cNvSpPr>
            <a:spLocks noGrp="1"/>
          </p:cNvSpPr>
          <p:nvPr>
            <p:ph type="ftr" sz="quarter" idx="11"/>
          </p:nvPr>
        </p:nvSpPr>
        <p:spPr/>
        <p:txBody>
          <a:bodyPr/>
          <a:lstStyle/>
          <a:p>
            <a:pPr>
              <a:defRPr/>
            </a:pPr>
            <a:r>
              <a:rPr lang="en-US"/>
              <a:t>IEEE 802 November 2019 Plenary</a:t>
            </a:r>
          </a:p>
        </p:txBody>
      </p:sp>
      <p:sp>
        <p:nvSpPr>
          <p:cNvPr id="6" name="Slide Number Placeholder 5"/>
          <p:cNvSpPr>
            <a:spLocks noGrp="1"/>
          </p:cNvSpPr>
          <p:nvPr>
            <p:ph type="sldNum" sz="quarter" idx="12"/>
          </p:nvPr>
        </p:nvSpPr>
        <p:spPr/>
        <p:txBody>
          <a:bodyPr/>
          <a:lstStyle/>
          <a:p>
            <a:pPr>
              <a:defRPr/>
            </a:pPr>
            <a:fld id="{C085DBE2-7BE2-4311-BFEF-2C4DE65685A4}" type="slidenum">
              <a:rPr lang="en-US" smtClean="0"/>
              <a:pPr>
                <a:defRPr/>
              </a:pPr>
              <a:t>33</a:t>
            </a:fld>
            <a:endParaRPr lang="en-US"/>
          </a:p>
        </p:txBody>
      </p:sp>
      <p:sp>
        <p:nvSpPr>
          <p:cNvPr id="7" name="Header Placeholder 6"/>
          <p:cNvSpPr>
            <a:spLocks noGrp="1"/>
          </p:cNvSpPr>
          <p:nvPr>
            <p:ph type="hdr" sz="quarter" idx="13"/>
          </p:nvPr>
        </p:nvSpPr>
        <p:spPr/>
        <p:txBody>
          <a:bodyPr/>
          <a:lstStyle/>
          <a:p>
            <a:pPr>
              <a:defRPr/>
            </a:pPr>
            <a:r>
              <a:rPr lang="en-US"/>
              <a:t>doc: 802 EC-19/0193r2</a:t>
            </a:r>
          </a:p>
        </p:txBody>
      </p:sp>
    </p:spTree>
    <p:extLst>
      <p:ext uri="{BB962C8B-B14F-4D97-AF65-F5344CB8AC3E}">
        <p14:creationId xmlns:p14="http://schemas.microsoft.com/office/powerpoint/2010/main" val="39947878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From Oct 1 Telecon: </a:t>
            </a:r>
          </a:p>
          <a:p>
            <a:r>
              <a:rPr lang="en-US" dirty="0"/>
              <a:t>In March 2019 have the opportunity to go to Georgia Aquarium for the March Social. Rosdahl was asking for feedback about the event and if there should be a $25 fee for participation for the event. There was discussion regarding the venue and cost. EC agreed that the Social budget (without objection) of 90K was ok. The chair asked if there were any objections to proposed $25 fee for the social. There were none.</a:t>
            </a:r>
          </a:p>
        </p:txBody>
      </p:sp>
      <p:sp>
        <p:nvSpPr>
          <p:cNvPr id="4" name="Header Placeholder 3"/>
          <p:cNvSpPr>
            <a:spLocks noGrp="1"/>
          </p:cNvSpPr>
          <p:nvPr>
            <p:ph type="hdr" sz="quarter"/>
          </p:nvPr>
        </p:nvSpPr>
        <p:spPr/>
        <p:txBody>
          <a:bodyPr/>
          <a:lstStyle/>
          <a:p>
            <a:pPr>
              <a:defRPr/>
            </a:pPr>
            <a:r>
              <a:rPr lang="en-US"/>
              <a:t>doc: 802 EC-19/0193r2</a:t>
            </a:r>
          </a:p>
        </p:txBody>
      </p:sp>
      <p:sp>
        <p:nvSpPr>
          <p:cNvPr id="5" name="Date Placeholder 4"/>
          <p:cNvSpPr>
            <a:spLocks noGrp="1"/>
          </p:cNvSpPr>
          <p:nvPr>
            <p:ph type="dt" idx="1"/>
          </p:nvPr>
        </p:nvSpPr>
        <p:spPr/>
        <p:txBody>
          <a:bodyPr/>
          <a:lstStyle/>
          <a:p>
            <a:pPr>
              <a:defRPr/>
            </a:pPr>
            <a:r>
              <a:rPr lang="en-US"/>
              <a:t>November 2019</a:t>
            </a:r>
          </a:p>
        </p:txBody>
      </p:sp>
      <p:sp>
        <p:nvSpPr>
          <p:cNvPr id="6" name="Footer Placeholder 5"/>
          <p:cNvSpPr>
            <a:spLocks noGrp="1"/>
          </p:cNvSpPr>
          <p:nvPr>
            <p:ph type="ftr" sz="quarter" idx="4"/>
          </p:nvPr>
        </p:nvSpPr>
        <p:spPr/>
        <p:txBody>
          <a:bodyPr/>
          <a:lstStyle/>
          <a:p>
            <a:pPr>
              <a:defRPr/>
            </a:pPr>
            <a:r>
              <a:rPr lang="en-US"/>
              <a:t>IEEE 802 November 2019 Plenary</a:t>
            </a:r>
          </a:p>
        </p:txBody>
      </p:sp>
      <p:sp>
        <p:nvSpPr>
          <p:cNvPr id="7" name="Slide Number Placeholder 6"/>
          <p:cNvSpPr>
            <a:spLocks noGrp="1"/>
          </p:cNvSpPr>
          <p:nvPr>
            <p:ph type="sldNum" sz="quarter" idx="5"/>
          </p:nvPr>
        </p:nvSpPr>
        <p:spPr/>
        <p:txBody>
          <a:bodyPr/>
          <a:lstStyle/>
          <a:p>
            <a:pPr>
              <a:defRPr/>
            </a:pPr>
            <a:fld id="{C085DBE2-7BE2-4311-BFEF-2C4DE65685A4}" type="slidenum">
              <a:rPr lang="en-US" smtClean="0"/>
              <a:pPr>
                <a:defRPr/>
              </a:pPr>
              <a:t>37</a:t>
            </a:fld>
            <a:endParaRPr lang="en-US"/>
          </a:p>
        </p:txBody>
      </p:sp>
    </p:spTree>
    <p:extLst>
      <p:ext uri="{BB962C8B-B14F-4D97-AF65-F5344CB8AC3E}">
        <p14:creationId xmlns:p14="http://schemas.microsoft.com/office/powerpoint/2010/main" val="7712017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802 EC-19/0193r2</a:t>
            </a:r>
          </a:p>
        </p:txBody>
      </p:sp>
      <p:sp>
        <p:nvSpPr>
          <p:cNvPr id="5" name="Date Placeholder 4"/>
          <p:cNvSpPr>
            <a:spLocks noGrp="1"/>
          </p:cNvSpPr>
          <p:nvPr>
            <p:ph type="dt" idx="1"/>
          </p:nvPr>
        </p:nvSpPr>
        <p:spPr/>
        <p:txBody>
          <a:bodyPr/>
          <a:lstStyle/>
          <a:p>
            <a:pPr>
              <a:defRPr/>
            </a:pPr>
            <a:r>
              <a:rPr lang="en-US"/>
              <a:t>November 2019</a:t>
            </a:r>
          </a:p>
        </p:txBody>
      </p:sp>
      <p:sp>
        <p:nvSpPr>
          <p:cNvPr id="6" name="Footer Placeholder 5"/>
          <p:cNvSpPr>
            <a:spLocks noGrp="1"/>
          </p:cNvSpPr>
          <p:nvPr>
            <p:ph type="ftr" sz="quarter" idx="4"/>
          </p:nvPr>
        </p:nvSpPr>
        <p:spPr/>
        <p:txBody>
          <a:bodyPr/>
          <a:lstStyle/>
          <a:p>
            <a:pPr>
              <a:defRPr/>
            </a:pPr>
            <a:r>
              <a:rPr lang="en-US"/>
              <a:t>IEEE 802 November 2019 Plenary</a:t>
            </a:r>
          </a:p>
        </p:txBody>
      </p:sp>
      <p:sp>
        <p:nvSpPr>
          <p:cNvPr id="7" name="Slide Number Placeholder 6"/>
          <p:cNvSpPr>
            <a:spLocks noGrp="1"/>
          </p:cNvSpPr>
          <p:nvPr>
            <p:ph type="sldNum" sz="quarter" idx="5"/>
          </p:nvPr>
        </p:nvSpPr>
        <p:spPr/>
        <p:txBody>
          <a:bodyPr/>
          <a:lstStyle/>
          <a:p>
            <a:pPr>
              <a:defRPr/>
            </a:pPr>
            <a:fld id="{C085DBE2-7BE2-4311-BFEF-2C4DE65685A4}" type="slidenum">
              <a:rPr lang="en-US" smtClean="0"/>
              <a:pPr>
                <a:defRPr/>
              </a:pPr>
              <a:t>39</a:t>
            </a:fld>
            <a:endParaRPr lang="en-US"/>
          </a:p>
        </p:txBody>
      </p:sp>
    </p:spTree>
    <p:extLst>
      <p:ext uri="{BB962C8B-B14F-4D97-AF65-F5344CB8AC3E}">
        <p14:creationId xmlns:p14="http://schemas.microsoft.com/office/powerpoint/2010/main" val="22511701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Other items to be emailed to Jon</a:t>
            </a:r>
          </a:p>
          <a:p>
            <a:endParaRPr lang="en-US" dirty="0"/>
          </a:p>
        </p:txBody>
      </p:sp>
      <p:sp>
        <p:nvSpPr>
          <p:cNvPr id="4" name="Header Placeholder 3"/>
          <p:cNvSpPr>
            <a:spLocks noGrp="1"/>
          </p:cNvSpPr>
          <p:nvPr>
            <p:ph type="hdr" sz="quarter" idx="10"/>
          </p:nvPr>
        </p:nvSpPr>
        <p:spPr/>
        <p:txBody>
          <a:bodyPr/>
          <a:lstStyle/>
          <a:p>
            <a:pPr>
              <a:defRPr/>
            </a:pPr>
            <a:r>
              <a:rPr lang="en-US"/>
              <a:t>doc: 802 EC-19/0193r2</a:t>
            </a:r>
          </a:p>
        </p:txBody>
      </p:sp>
      <p:sp>
        <p:nvSpPr>
          <p:cNvPr id="5" name="Date Placeholder 4"/>
          <p:cNvSpPr>
            <a:spLocks noGrp="1"/>
          </p:cNvSpPr>
          <p:nvPr>
            <p:ph type="dt" idx="11"/>
          </p:nvPr>
        </p:nvSpPr>
        <p:spPr/>
        <p:txBody>
          <a:bodyPr/>
          <a:lstStyle/>
          <a:p>
            <a:pPr>
              <a:defRPr/>
            </a:pPr>
            <a:r>
              <a:rPr lang="en-US"/>
              <a:t>November 2019</a:t>
            </a:r>
          </a:p>
        </p:txBody>
      </p:sp>
      <p:sp>
        <p:nvSpPr>
          <p:cNvPr id="6" name="Footer Placeholder 5"/>
          <p:cNvSpPr>
            <a:spLocks noGrp="1"/>
          </p:cNvSpPr>
          <p:nvPr>
            <p:ph type="ftr" sz="quarter" idx="12"/>
          </p:nvPr>
        </p:nvSpPr>
        <p:spPr/>
        <p:txBody>
          <a:bodyPr/>
          <a:lstStyle/>
          <a:p>
            <a:pPr>
              <a:defRPr/>
            </a:pPr>
            <a:r>
              <a:rPr lang="en-US"/>
              <a:t>IEEE 802 November 2019 Plenary</a:t>
            </a:r>
          </a:p>
        </p:txBody>
      </p:sp>
      <p:sp>
        <p:nvSpPr>
          <p:cNvPr id="7" name="Slide Number Placeholder 6"/>
          <p:cNvSpPr>
            <a:spLocks noGrp="1"/>
          </p:cNvSpPr>
          <p:nvPr>
            <p:ph type="sldNum" sz="quarter" idx="13"/>
          </p:nvPr>
        </p:nvSpPr>
        <p:spPr/>
        <p:txBody>
          <a:bodyPr/>
          <a:lstStyle/>
          <a:p>
            <a:pPr>
              <a:defRPr/>
            </a:pPr>
            <a:fld id="{C085DBE2-7BE2-4311-BFEF-2C4DE65685A4}" type="slidenum">
              <a:rPr lang="en-US" smtClean="0"/>
              <a:pPr>
                <a:defRPr/>
              </a:pPr>
              <a:t>47</a:t>
            </a:fld>
            <a:endParaRPr lang="en-US"/>
          </a:p>
        </p:txBody>
      </p:sp>
    </p:spTree>
    <p:extLst>
      <p:ext uri="{BB962C8B-B14F-4D97-AF65-F5344CB8AC3E}">
        <p14:creationId xmlns:p14="http://schemas.microsoft.com/office/powerpoint/2010/main" val="800297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19051" y="6586539"/>
            <a:ext cx="12172949" cy="260350"/>
          </a:xfrm>
          <a:prstGeom prst="rect">
            <a:avLst/>
          </a:prstGeom>
          <a:solidFill>
            <a:srgbClr val="2FADDF"/>
          </a:solidFill>
          <a:ln w="9525">
            <a:solidFill>
              <a:srgbClr val="2FADDF"/>
            </a:solidFill>
            <a:miter lim="800000"/>
            <a:headEnd/>
            <a:tailEnd/>
          </a:ln>
          <a:effectLst/>
        </p:spPr>
        <p:txBody>
          <a:bodyPr wrap="none" anchor="ctr"/>
          <a:lstStyle/>
          <a:p>
            <a:pPr algn="ctr">
              <a:defRPr/>
            </a:pPr>
            <a:endParaRPr lang="en-US" sz="2400" dirty="0"/>
          </a:p>
        </p:txBody>
      </p:sp>
      <p:sp>
        <p:nvSpPr>
          <p:cNvPr id="5" name="Rectangle 3"/>
          <p:cNvSpPr>
            <a:spLocks noChangeArrowheads="1"/>
          </p:cNvSpPr>
          <p:nvPr/>
        </p:nvSpPr>
        <p:spPr bwMode="auto">
          <a:xfrm>
            <a:off x="4234" y="3174"/>
            <a:ext cx="12181417" cy="349510"/>
          </a:xfrm>
          <a:prstGeom prst="rect">
            <a:avLst/>
          </a:prstGeom>
          <a:solidFill>
            <a:srgbClr val="2FADDF"/>
          </a:solidFill>
          <a:ln w="9525">
            <a:solidFill>
              <a:srgbClr val="2FADDF"/>
            </a:solidFill>
            <a:miter lim="800000"/>
            <a:headEnd/>
            <a:tailEnd/>
          </a:ln>
          <a:effectLst/>
        </p:spPr>
        <p:txBody>
          <a:bodyPr wrap="none" anchor="ctr"/>
          <a:lstStyle/>
          <a:p>
            <a:pPr>
              <a:defRPr/>
            </a:pPr>
            <a:endParaRPr lang="en-US" sz="2400"/>
          </a:p>
        </p:txBody>
      </p:sp>
      <p:sp>
        <p:nvSpPr>
          <p:cNvPr id="6" name="Text Box 6"/>
          <p:cNvSpPr txBox="1">
            <a:spLocks noChangeArrowheads="1"/>
          </p:cNvSpPr>
          <p:nvPr/>
        </p:nvSpPr>
        <p:spPr bwMode="auto">
          <a:xfrm>
            <a:off x="10610851" y="6589714"/>
            <a:ext cx="1534583" cy="274637"/>
          </a:xfrm>
          <a:prstGeom prst="rect">
            <a:avLst/>
          </a:prstGeom>
          <a:noFill/>
          <a:ln w="9525">
            <a:noFill/>
            <a:miter lim="800000"/>
            <a:headEnd/>
            <a:tailEnd/>
          </a:ln>
          <a:effectLst/>
        </p:spPr>
        <p:txBody>
          <a:bodyPr>
            <a:spAutoFit/>
          </a:bodyPr>
          <a:lstStyle/>
          <a:p>
            <a:pPr algn="r" eaLnBrk="1" hangingPunct="1">
              <a:spcBef>
                <a:spcPct val="50000"/>
              </a:spcBef>
              <a:defRPr/>
            </a:pPr>
            <a:r>
              <a:rPr lang="en-US" sz="1200" dirty="0">
                <a:solidFill>
                  <a:schemeClr val="bg1"/>
                </a:solidFill>
              </a:rPr>
              <a:t>Page </a:t>
            </a:r>
            <a:fld id="{D270FFEB-A996-435C-AE88-AB0EB3CE66AF}" type="slidenum">
              <a:rPr lang="en-US" sz="1200">
                <a:solidFill>
                  <a:schemeClr val="bg1"/>
                </a:solidFill>
              </a:rPr>
              <a:pPr algn="r" eaLnBrk="1" hangingPunct="1">
                <a:spcBef>
                  <a:spcPct val="50000"/>
                </a:spcBef>
                <a:defRPr/>
              </a:pPr>
              <a:t>‹#›</a:t>
            </a:fld>
            <a:endParaRPr lang="en-US" sz="1200" dirty="0">
              <a:solidFill>
                <a:schemeClr val="bg1"/>
              </a:solidFill>
            </a:endParaRPr>
          </a:p>
        </p:txBody>
      </p:sp>
      <p:grpSp>
        <p:nvGrpSpPr>
          <p:cNvPr id="9" name="Group 9"/>
          <p:cNvGrpSpPr>
            <a:grpSpLocks/>
          </p:cNvGrpSpPr>
          <p:nvPr/>
        </p:nvGrpSpPr>
        <p:grpSpPr bwMode="auto">
          <a:xfrm>
            <a:off x="11089218" y="5876926"/>
            <a:ext cx="1058333" cy="709613"/>
            <a:chOff x="3288" y="3482"/>
            <a:chExt cx="500" cy="447"/>
          </a:xfrm>
        </p:grpSpPr>
        <p:sp>
          <p:nvSpPr>
            <p:cNvPr id="10" name="Rectangle 10"/>
            <p:cNvSpPr>
              <a:spLocks noChangeArrowheads="1"/>
            </p:cNvSpPr>
            <p:nvPr/>
          </p:nvSpPr>
          <p:spPr bwMode="auto">
            <a:xfrm>
              <a:off x="3288" y="3521"/>
              <a:ext cx="454" cy="363"/>
            </a:xfrm>
            <a:prstGeom prst="rect">
              <a:avLst/>
            </a:prstGeom>
            <a:solidFill>
              <a:srgbClr val="2FB1DF"/>
            </a:solidFill>
            <a:ln w="9525" algn="ctr">
              <a:noFill/>
              <a:miter lim="800000"/>
              <a:headEnd/>
              <a:tailEnd/>
            </a:ln>
            <a:effectLst/>
          </p:spPr>
          <p:txBody>
            <a:bodyPr wrap="none" anchor="ctr"/>
            <a:lstStyle/>
            <a:p>
              <a:pPr>
                <a:defRPr/>
              </a:pPr>
              <a:endParaRPr lang="en-US" sz="2400"/>
            </a:p>
          </p:txBody>
        </p:sp>
        <p:sp>
          <p:nvSpPr>
            <p:cNvPr id="11" name="Text Box 11"/>
            <p:cNvSpPr txBox="1">
              <a:spLocks noChangeArrowheads="1"/>
            </p:cNvSpPr>
            <p:nvPr/>
          </p:nvSpPr>
          <p:spPr bwMode="auto">
            <a:xfrm>
              <a:off x="3297" y="3482"/>
              <a:ext cx="367" cy="281"/>
            </a:xfrm>
            <a:prstGeom prst="rect">
              <a:avLst/>
            </a:prstGeom>
            <a:noFill/>
            <a:ln w="9525" algn="ctr">
              <a:noFill/>
              <a:miter lim="800000"/>
              <a:headEnd/>
              <a:tailEnd/>
            </a:ln>
            <a:effectLst/>
          </p:spPr>
          <p:txBody>
            <a:bodyPr wrap="none">
              <a:spAutoFit/>
            </a:bodyPr>
            <a:lstStyle/>
            <a:p>
              <a:pPr>
                <a:defRPr/>
              </a:pPr>
              <a:r>
                <a:rPr lang="en-US" sz="2300" b="1">
                  <a:solidFill>
                    <a:schemeClr val="bg1"/>
                  </a:solidFill>
                </a:rPr>
                <a:t>EEE</a:t>
              </a:r>
            </a:p>
          </p:txBody>
        </p:sp>
        <p:sp>
          <p:nvSpPr>
            <p:cNvPr id="12" name="Line 12"/>
            <p:cNvSpPr>
              <a:spLocks noChangeShapeType="1"/>
            </p:cNvSpPr>
            <p:nvPr/>
          </p:nvSpPr>
          <p:spPr bwMode="auto">
            <a:xfrm>
              <a:off x="3331" y="3542"/>
              <a:ext cx="0" cy="317"/>
            </a:xfrm>
            <a:prstGeom prst="line">
              <a:avLst/>
            </a:prstGeom>
            <a:noFill/>
            <a:ln w="38100">
              <a:solidFill>
                <a:schemeClr val="accent2"/>
              </a:solidFill>
              <a:round/>
              <a:headEnd/>
              <a:tailEnd/>
            </a:ln>
            <a:effectLst/>
          </p:spPr>
          <p:txBody>
            <a:bodyPr/>
            <a:lstStyle/>
            <a:p>
              <a:pPr>
                <a:defRPr/>
              </a:pPr>
              <a:endParaRPr lang="en-US" sz="2400"/>
            </a:p>
          </p:txBody>
        </p:sp>
        <p:sp>
          <p:nvSpPr>
            <p:cNvPr id="13" name="Text Box 13"/>
            <p:cNvSpPr txBox="1">
              <a:spLocks noChangeArrowheads="1"/>
            </p:cNvSpPr>
            <p:nvPr/>
          </p:nvSpPr>
          <p:spPr bwMode="auto">
            <a:xfrm>
              <a:off x="3303" y="3641"/>
              <a:ext cx="485" cy="288"/>
            </a:xfrm>
            <a:prstGeom prst="rect">
              <a:avLst/>
            </a:prstGeom>
            <a:noFill/>
            <a:ln w="9525" algn="ctr">
              <a:noFill/>
              <a:miter lim="800000"/>
              <a:headEnd/>
              <a:tailEnd/>
            </a:ln>
            <a:effectLst/>
          </p:spPr>
          <p:txBody>
            <a:bodyPr wrap="none"/>
            <a:lstStyle/>
            <a:p>
              <a:pPr>
                <a:defRPr/>
              </a:pPr>
              <a:r>
                <a:rPr lang="en-US" sz="2400" b="1">
                  <a:solidFill>
                    <a:schemeClr val="bg1"/>
                  </a:solidFill>
                </a:rPr>
                <a:t>802</a:t>
              </a:r>
            </a:p>
          </p:txBody>
        </p:sp>
      </p:grpSp>
      <p:sp>
        <p:nvSpPr>
          <p:cNvPr id="330756" name="Rectangle 4"/>
          <p:cNvSpPr>
            <a:spLocks noGrp="1" noChangeArrowheads="1"/>
          </p:cNvSpPr>
          <p:nvPr>
            <p:ph type="ctrTitle"/>
          </p:nvPr>
        </p:nvSpPr>
        <p:spPr>
          <a:xfrm>
            <a:off x="914400" y="2130426"/>
            <a:ext cx="10363200" cy="1470025"/>
          </a:xfrm>
        </p:spPr>
        <p:txBody>
          <a:bodyPr/>
          <a:lstStyle>
            <a:lvl1pPr>
              <a:defRPr/>
            </a:lvl1pPr>
          </a:lstStyle>
          <a:p>
            <a:r>
              <a:rPr lang="en-US"/>
              <a:t>Click to edit Master title style</a:t>
            </a:r>
          </a:p>
        </p:txBody>
      </p:sp>
      <p:sp>
        <p:nvSpPr>
          <p:cNvPr id="330757" name="Rectangle 5"/>
          <p:cNvSpPr>
            <a:spLocks noGrp="1" noChangeArrowheads="1"/>
          </p:cNvSpPr>
          <p:nvPr>
            <p:ph type="subTitle" idx="1"/>
          </p:nvPr>
        </p:nvSpPr>
        <p:spPr>
          <a:xfrm>
            <a:off x="1828800" y="3886200"/>
            <a:ext cx="8534400" cy="1752600"/>
          </a:xfrm>
        </p:spPr>
        <p:txBody>
          <a:bodyPr/>
          <a:lstStyle>
            <a:lvl1pPr marL="0" indent="0" algn="ctr">
              <a:buFontTx/>
              <a:buNone/>
              <a:defRPr/>
            </a:lvl1pPr>
          </a:lstStyle>
          <a:p>
            <a:r>
              <a:rPr lang="en-US"/>
              <a:t>Click to edit Master subtitle style</a:t>
            </a:r>
          </a:p>
        </p:txBody>
      </p:sp>
      <p:sp>
        <p:nvSpPr>
          <p:cNvPr id="16" name="Text Box 8"/>
          <p:cNvSpPr txBox="1">
            <a:spLocks noChangeArrowheads="1"/>
          </p:cNvSpPr>
          <p:nvPr userDrawn="1"/>
        </p:nvSpPr>
        <p:spPr bwMode="auto">
          <a:xfrm>
            <a:off x="0" y="6589714"/>
            <a:ext cx="644728" cy="276999"/>
          </a:xfrm>
          <a:prstGeom prst="rect">
            <a:avLst/>
          </a:prstGeom>
          <a:noFill/>
          <a:ln w="9525" algn="ctr">
            <a:noFill/>
            <a:miter lim="800000"/>
            <a:headEnd/>
            <a:tailEnd/>
          </a:ln>
          <a:effectLst/>
        </p:spPr>
        <p:txBody>
          <a:bodyPr wrap="none">
            <a:spAutoFit/>
          </a:bodyPr>
          <a:lstStyle/>
          <a:p>
            <a:pPr eaLnBrk="1" hangingPunct="1">
              <a:defRPr/>
            </a:pPr>
            <a:r>
              <a:rPr lang="en-US" sz="1200" dirty="0">
                <a:solidFill>
                  <a:schemeClr val="bg1"/>
                </a:solidFill>
              </a:rPr>
              <a:t>Report</a:t>
            </a:r>
          </a:p>
        </p:txBody>
      </p:sp>
      <p:sp>
        <p:nvSpPr>
          <p:cNvPr id="15" name="TextBox 14"/>
          <p:cNvSpPr txBox="1"/>
          <p:nvPr userDrawn="1"/>
        </p:nvSpPr>
        <p:spPr>
          <a:xfrm>
            <a:off x="228600" y="14130"/>
            <a:ext cx="1905000" cy="338554"/>
          </a:xfrm>
          <a:prstGeom prst="rect">
            <a:avLst/>
          </a:prstGeom>
          <a:noFill/>
        </p:spPr>
        <p:txBody>
          <a:bodyPr wrap="square" rtlCol="0">
            <a:spAutoFit/>
          </a:bodyPr>
          <a:lstStyle/>
          <a:p>
            <a:r>
              <a:rPr lang="en-US" sz="1600" dirty="0">
                <a:solidFill>
                  <a:schemeClr val="bg1"/>
                </a:solidFill>
              </a:rPr>
              <a:t>November 2019</a:t>
            </a:r>
          </a:p>
        </p:txBody>
      </p:sp>
      <p:sp>
        <p:nvSpPr>
          <p:cNvPr id="18" name="TextBox 17">
            <a:extLst>
              <a:ext uri="{FF2B5EF4-FFF2-40B4-BE49-F238E27FC236}">
                <a16:creationId xmlns:a16="http://schemas.microsoft.com/office/drawing/2014/main" id="{4E5422D4-5502-4CDC-B7BF-725A29F07A14}"/>
              </a:ext>
            </a:extLst>
          </p:cNvPr>
          <p:cNvSpPr txBox="1"/>
          <p:nvPr userDrawn="1"/>
        </p:nvSpPr>
        <p:spPr>
          <a:xfrm>
            <a:off x="9144000" y="17305"/>
            <a:ext cx="2787653" cy="338554"/>
          </a:xfrm>
          <a:prstGeom prst="rect">
            <a:avLst/>
          </a:prstGeom>
          <a:noFill/>
        </p:spPr>
        <p:txBody>
          <a:bodyPr wrap="square" rtlCol="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sz="1600" b="1" dirty="0">
                <a:solidFill>
                  <a:schemeClr val="bg1"/>
                </a:solidFill>
              </a:rPr>
              <a:t>doc:802</a:t>
            </a:r>
            <a:r>
              <a:rPr lang="en-US" sz="1600" b="1" baseline="0" dirty="0">
                <a:solidFill>
                  <a:schemeClr val="bg1"/>
                </a:solidFill>
              </a:rPr>
              <a:t> EC-19/0193r2</a:t>
            </a:r>
            <a:endParaRPr lang="en-US" sz="1600" b="1" dirty="0">
              <a:solidFill>
                <a:schemeClr val="bg1"/>
              </a:solidFill>
            </a:endParaRPr>
          </a:p>
        </p:txBody>
      </p:sp>
    </p:spTree>
    <p:extLst>
      <p:ext uri="{BB962C8B-B14F-4D97-AF65-F5344CB8AC3E}">
        <p14:creationId xmlns:p14="http://schemas.microsoft.com/office/powerpoint/2010/main" val="4759753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853936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71467" y="404814"/>
            <a:ext cx="2810933" cy="54625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34434" y="404814"/>
            <a:ext cx="8233833" cy="54625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58705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415126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801238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34433" y="1341438"/>
            <a:ext cx="53848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922433" y="1341438"/>
            <a:ext cx="53848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74068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890512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8008190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7833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1703240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827135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9730" name="Rectangle 2"/>
          <p:cNvSpPr>
            <a:spLocks noChangeArrowheads="1"/>
          </p:cNvSpPr>
          <p:nvPr/>
        </p:nvSpPr>
        <p:spPr bwMode="auto">
          <a:xfrm>
            <a:off x="0" y="6604000"/>
            <a:ext cx="12185651" cy="260350"/>
          </a:xfrm>
          <a:prstGeom prst="rect">
            <a:avLst/>
          </a:prstGeom>
          <a:solidFill>
            <a:srgbClr val="2FB1DF"/>
          </a:solidFill>
          <a:ln w="9525">
            <a:solidFill>
              <a:srgbClr val="2FB1DF"/>
            </a:solidFill>
            <a:miter lim="800000"/>
            <a:headEnd/>
            <a:tailEnd/>
          </a:ln>
          <a:effectLst/>
        </p:spPr>
        <p:txBody>
          <a:bodyPr wrap="none" anchor="ctr"/>
          <a:lstStyle/>
          <a:p>
            <a:pPr>
              <a:defRPr/>
            </a:pPr>
            <a:endParaRPr lang="en-US" sz="2400"/>
          </a:p>
        </p:txBody>
      </p:sp>
      <p:sp>
        <p:nvSpPr>
          <p:cNvPr id="329731" name="Rectangle 3"/>
          <p:cNvSpPr>
            <a:spLocks noChangeArrowheads="1"/>
          </p:cNvSpPr>
          <p:nvPr/>
        </p:nvSpPr>
        <p:spPr bwMode="auto">
          <a:xfrm>
            <a:off x="4234" y="3175"/>
            <a:ext cx="12181417" cy="327026"/>
          </a:xfrm>
          <a:prstGeom prst="rect">
            <a:avLst/>
          </a:prstGeom>
          <a:solidFill>
            <a:srgbClr val="2FB1DF"/>
          </a:solidFill>
          <a:ln w="9525">
            <a:solidFill>
              <a:srgbClr val="2FADDF"/>
            </a:solidFill>
            <a:miter lim="800000"/>
            <a:headEnd/>
            <a:tailEnd/>
          </a:ln>
          <a:effectLst/>
        </p:spPr>
        <p:txBody>
          <a:bodyPr wrap="none" anchor="ctr"/>
          <a:lstStyle/>
          <a:p>
            <a:pPr algn="just">
              <a:defRPr/>
            </a:pPr>
            <a:endParaRPr lang="en-US" sz="2400" dirty="0"/>
          </a:p>
        </p:txBody>
      </p:sp>
      <p:sp>
        <p:nvSpPr>
          <p:cNvPr id="1028" name="Rectangle 4"/>
          <p:cNvSpPr>
            <a:spLocks noGrp="1" noChangeArrowheads="1"/>
          </p:cNvSpPr>
          <p:nvPr>
            <p:ph type="title"/>
          </p:nvPr>
        </p:nvSpPr>
        <p:spPr bwMode="auto">
          <a:xfrm>
            <a:off x="609600" y="404813"/>
            <a:ext cx="10972800" cy="79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9" name="Rectangle 5"/>
          <p:cNvSpPr>
            <a:spLocks noGrp="1" noChangeArrowheads="1"/>
          </p:cNvSpPr>
          <p:nvPr>
            <p:ph type="body" idx="1"/>
          </p:nvPr>
        </p:nvSpPr>
        <p:spPr bwMode="auto">
          <a:xfrm>
            <a:off x="334433" y="1341438"/>
            <a:ext cx="10972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329734" name="Line 6"/>
          <p:cNvSpPr>
            <a:spLocks noChangeShapeType="1"/>
          </p:cNvSpPr>
          <p:nvPr/>
        </p:nvSpPr>
        <p:spPr bwMode="auto">
          <a:xfrm>
            <a:off x="527051" y="1268413"/>
            <a:ext cx="11137900" cy="0"/>
          </a:xfrm>
          <a:prstGeom prst="line">
            <a:avLst/>
          </a:prstGeom>
          <a:noFill/>
          <a:ln w="9525">
            <a:solidFill>
              <a:srgbClr val="2FADDF"/>
            </a:solidFill>
            <a:round/>
            <a:headEnd/>
            <a:tailEnd/>
          </a:ln>
          <a:effectLst/>
        </p:spPr>
        <p:txBody>
          <a:bodyPr/>
          <a:lstStyle/>
          <a:p>
            <a:pPr>
              <a:defRPr/>
            </a:pPr>
            <a:endParaRPr lang="en-US" sz="2400"/>
          </a:p>
        </p:txBody>
      </p:sp>
      <p:sp>
        <p:nvSpPr>
          <p:cNvPr id="329735" name="Text Box 7"/>
          <p:cNvSpPr txBox="1">
            <a:spLocks noChangeArrowheads="1"/>
          </p:cNvSpPr>
          <p:nvPr/>
        </p:nvSpPr>
        <p:spPr bwMode="auto">
          <a:xfrm>
            <a:off x="10610851" y="6589714"/>
            <a:ext cx="1534583" cy="338554"/>
          </a:xfrm>
          <a:prstGeom prst="rect">
            <a:avLst/>
          </a:prstGeom>
          <a:noFill/>
          <a:ln w="9525">
            <a:noFill/>
            <a:miter lim="800000"/>
            <a:headEnd/>
            <a:tailEnd/>
          </a:ln>
          <a:effectLst/>
        </p:spPr>
        <p:txBody>
          <a:bodyPr>
            <a:spAutoFit/>
          </a:bodyPr>
          <a:lstStyle/>
          <a:p>
            <a:pPr algn="r" eaLnBrk="1" hangingPunct="1">
              <a:spcBef>
                <a:spcPct val="50000"/>
              </a:spcBef>
              <a:defRPr/>
            </a:pPr>
            <a:r>
              <a:rPr lang="en-US" sz="1600" dirty="0">
                <a:solidFill>
                  <a:schemeClr val="bg1"/>
                </a:solidFill>
              </a:rPr>
              <a:t>Page</a:t>
            </a:r>
            <a:r>
              <a:rPr lang="en-US" sz="1200" dirty="0">
                <a:solidFill>
                  <a:schemeClr val="bg1"/>
                </a:solidFill>
              </a:rPr>
              <a:t> </a:t>
            </a:r>
            <a:fld id="{D3216283-4E45-4288-8E07-8B1A41FF8132}" type="slidenum">
              <a:rPr lang="en-US" sz="1200">
                <a:solidFill>
                  <a:schemeClr val="bg1"/>
                </a:solidFill>
              </a:rPr>
              <a:pPr algn="r" eaLnBrk="1" hangingPunct="1">
                <a:spcBef>
                  <a:spcPct val="50000"/>
                </a:spcBef>
                <a:defRPr/>
              </a:pPr>
              <a:t>‹#›</a:t>
            </a:fld>
            <a:endParaRPr lang="en-US" sz="1200" dirty="0">
              <a:solidFill>
                <a:schemeClr val="bg1"/>
              </a:solidFill>
            </a:endParaRPr>
          </a:p>
        </p:txBody>
      </p:sp>
      <p:sp>
        <p:nvSpPr>
          <p:cNvPr id="329736" name="Text Box 8"/>
          <p:cNvSpPr txBox="1">
            <a:spLocks noChangeArrowheads="1"/>
          </p:cNvSpPr>
          <p:nvPr/>
        </p:nvSpPr>
        <p:spPr bwMode="auto">
          <a:xfrm>
            <a:off x="0" y="6589714"/>
            <a:ext cx="800219" cy="338554"/>
          </a:xfrm>
          <a:prstGeom prst="rect">
            <a:avLst/>
          </a:prstGeom>
          <a:noFill/>
          <a:ln w="9525" algn="ctr">
            <a:noFill/>
            <a:miter lim="800000"/>
            <a:headEnd/>
            <a:tailEnd/>
          </a:ln>
          <a:effectLst/>
        </p:spPr>
        <p:txBody>
          <a:bodyPr wrap="none">
            <a:spAutoFit/>
          </a:bodyPr>
          <a:lstStyle/>
          <a:p>
            <a:pPr eaLnBrk="1" hangingPunct="1">
              <a:defRPr/>
            </a:pPr>
            <a:r>
              <a:rPr lang="en-US" sz="1600" dirty="0">
                <a:solidFill>
                  <a:schemeClr val="bg1"/>
                </a:solidFill>
              </a:rPr>
              <a:t>Report</a:t>
            </a:r>
            <a:endParaRPr lang="en-US" sz="1200" dirty="0">
              <a:solidFill>
                <a:schemeClr val="bg1"/>
              </a:solidFill>
            </a:endParaRPr>
          </a:p>
        </p:txBody>
      </p:sp>
      <p:sp>
        <p:nvSpPr>
          <p:cNvPr id="329737" name="Text Box 9"/>
          <p:cNvSpPr txBox="1">
            <a:spLocks noChangeArrowheads="1"/>
          </p:cNvSpPr>
          <p:nvPr/>
        </p:nvSpPr>
        <p:spPr bwMode="auto">
          <a:xfrm>
            <a:off x="4114799" y="6601637"/>
            <a:ext cx="4419601" cy="338554"/>
          </a:xfrm>
          <a:prstGeom prst="rect">
            <a:avLst/>
          </a:prstGeom>
          <a:noFill/>
          <a:ln w="9525">
            <a:noFill/>
            <a:miter lim="800000"/>
            <a:headEnd/>
            <a:tailEnd/>
          </a:ln>
          <a:effectLst/>
        </p:spPr>
        <p:txBody>
          <a:bodyPr wrap="square">
            <a:spAutoFit/>
          </a:bodyPr>
          <a:lstStyle/>
          <a:p>
            <a:pPr algn="ctr" eaLnBrk="1" hangingPunct="1">
              <a:defRPr/>
            </a:pPr>
            <a:r>
              <a:rPr lang="en-US" sz="1600" dirty="0">
                <a:solidFill>
                  <a:schemeClr val="bg1"/>
                </a:solidFill>
              </a:rPr>
              <a:t>IEEE 802 November 2019 Plenary</a:t>
            </a:r>
          </a:p>
        </p:txBody>
      </p:sp>
      <p:grpSp>
        <p:nvGrpSpPr>
          <p:cNvPr id="1034" name="Group 20"/>
          <p:cNvGrpSpPr>
            <a:grpSpLocks/>
          </p:cNvGrpSpPr>
          <p:nvPr/>
        </p:nvGrpSpPr>
        <p:grpSpPr bwMode="auto">
          <a:xfrm>
            <a:off x="11089218" y="5876926"/>
            <a:ext cx="1058333" cy="709613"/>
            <a:chOff x="3288" y="3482"/>
            <a:chExt cx="500" cy="447"/>
          </a:xfrm>
        </p:grpSpPr>
        <p:sp>
          <p:nvSpPr>
            <p:cNvPr id="329746" name="Rectangle 18"/>
            <p:cNvSpPr>
              <a:spLocks noChangeArrowheads="1"/>
            </p:cNvSpPr>
            <p:nvPr/>
          </p:nvSpPr>
          <p:spPr bwMode="auto">
            <a:xfrm>
              <a:off x="3288" y="3521"/>
              <a:ext cx="454" cy="363"/>
            </a:xfrm>
            <a:prstGeom prst="rect">
              <a:avLst/>
            </a:prstGeom>
            <a:solidFill>
              <a:srgbClr val="2FB1DF"/>
            </a:solidFill>
            <a:ln w="9525" algn="ctr">
              <a:noFill/>
              <a:miter lim="800000"/>
              <a:headEnd/>
              <a:tailEnd/>
            </a:ln>
            <a:effectLst/>
          </p:spPr>
          <p:txBody>
            <a:bodyPr wrap="none" anchor="ctr"/>
            <a:lstStyle/>
            <a:p>
              <a:pPr>
                <a:defRPr/>
              </a:pPr>
              <a:endParaRPr lang="en-US" sz="2400"/>
            </a:p>
          </p:txBody>
        </p:sp>
        <p:sp>
          <p:nvSpPr>
            <p:cNvPr id="329743" name="Text Box 15"/>
            <p:cNvSpPr txBox="1">
              <a:spLocks noChangeArrowheads="1"/>
            </p:cNvSpPr>
            <p:nvPr/>
          </p:nvSpPr>
          <p:spPr bwMode="auto">
            <a:xfrm>
              <a:off x="3297" y="3482"/>
              <a:ext cx="367" cy="281"/>
            </a:xfrm>
            <a:prstGeom prst="rect">
              <a:avLst/>
            </a:prstGeom>
            <a:noFill/>
            <a:ln w="9525" algn="ctr">
              <a:noFill/>
              <a:miter lim="800000"/>
              <a:headEnd/>
              <a:tailEnd/>
            </a:ln>
            <a:effectLst/>
          </p:spPr>
          <p:txBody>
            <a:bodyPr wrap="none">
              <a:spAutoFit/>
            </a:bodyPr>
            <a:lstStyle/>
            <a:p>
              <a:pPr>
                <a:defRPr/>
              </a:pPr>
              <a:r>
                <a:rPr lang="en-US" sz="2300" b="1">
                  <a:solidFill>
                    <a:schemeClr val="bg1"/>
                  </a:solidFill>
                </a:rPr>
                <a:t>EEE</a:t>
              </a:r>
            </a:p>
          </p:txBody>
        </p:sp>
        <p:sp>
          <p:nvSpPr>
            <p:cNvPr id="329745" name="Line 17"/>
            <p:cNvSpPr>
              <a:spLocks noChangeShapeType="1"/>
            </p:cNvSpPr>
            <p:nvPr/>
          </p:nvSpPr>
          <p:spPr bwMode="auto">
            <a:xfrm>
              <a:off x="3331" y="3542"/>
              <a:ext cx="0" cy="317"/>
            </a:xfrm>
            <a:prstGeom prst="line">
              <a:avLst/>
            </a:prstGeom>
            <a:noFill/>
            <a:ln w="38100">
              <a:solidFill>
                <a:schemeClr val="accent2"/>
              </a:solidFill>
              <a:round/>
              <a:headEnd/>
              <a:tailEnd/>
            </a:ln>
            <a:effectLst/>
          </p:spPr>
          <p:txBody>
            <a:bodyPr/>
            <a:lstStyle/>
            <a:p>
              <a:pPr>
                <a:defRPr/>
              </a:pPr>
              <a:endParaRPr lang="en-US" sz="2400"/>
            </a:p>
          </p:txBody>
        </p:sp>
        <p:sp>
          <p:nvSpPr>
            <p:cNvPr id="329747" name="Text Box 19"/>
            <p:cNvSpPr txBox="1">
              <a:spLocks noChangeArrowheads="1"/>
            </p:cNvSpPr>
            <p:nvPr/>
          </p:nvSpPr>
          <p:spPr bwMode="auto">
            <a:xfrm>
              <a:off x="3303" y="3641"/>
              <a:ext cx="485" cy="288"/>
            </a:xfrm>
            <a:prstGeom prst="rect">
              <a:avLst/>
            </a:prstGeom>
            <a:noFill/>
            <a:ln w="9525" algn="ctr">
              <a:noFill/>
              <a:miter lim="800000"/>
              <a:headEnd/>
              <a:tailEnd/>
            </a:ln>
            <a:effectLst/>
          </p:spPr>
          <p:txBody>
            <a:bodyPr wrap="none"/>
            <a:lstStyle/>
            <a:p>
              <a:pPr>
                <a:defRPr/>
              </a:pPr>
              <a:r>
                <a:rPr lang="en-US" sz="2400" b="1">
                  <a:solidFill>
                    <a:schemeClr val="bg1"/>
                  </a:solidFill>
                </a:rPr>
                <a:t>802</a:t>
              </a:r>
            </a:p>
          </p:txBody>
        </p:sp>
      </p:grpSp>
      <p:sp>
        <p:nvSpPr>
          <p:cNvPr id="2" name="TextBox 1"/>
          <p:cNvSpPr txBox="1"/>
          <p:nvPr userDrawn="1"/>
        </p:nvSpPr>
        <p:spPr>
          <a:xfrm>
            <a:off x="9144000" y="17305"/>
            <a:ext cx="2787653" cy="338554"/>
          </a:xfrm>
          <a:prstGeom prst="rect">
            <a:avLst/>
          </a:prstGeom>
          <a:noFill/>
        </p:spPr>
        <p:txBody>
          <a:bodyPr wrap="square" rtlCol="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sz="1600" b="1" dirty="0">
                <a:solidFill>
                  <a:schemeClr val="bg1"/>
                </a:solidFill>
              </a:rPr>
              <a:t>doc:802</a:t>
            </a:r>
            <a:r>
              <a:rPr lang="en-US" sz="1600" b="1" baseline="0" dirty="0">
                <a:solidFill>
                  <a:schemeClr val="bg1"/>
                </a:solidFill>
              </a:rPr>
              <a:t> EC-19/0193r2</a:t>
            </a:r>
            <a:endParaRPr lang="en-US" sz="1600" b="1" dirty="0">
              <a:solidFill>
                <a:schemeClr val="bg1"/>
              </a:solidFill>
            </a:endParaRPr>
          </a:p>
        </p:txBody>
      </p:sp>
      <p:sp>
        <p:nvSpPr>
          <p:cNvPr id="3" name="TextBox 2"/>
          <p:cNvSpPr txBox="1"/>
          <p:nvPr userDrawn="1"/>
        </p:nvSpPr>
        <p:spPr>
          <a:xfrm>
            <a:off x="228600" y="14130"/>
            <a:ext cx="1905000" cy="338554"/>
          </a:xfrm>
          <a:prstGeom prst="rect">
            <a:avLst/>
          </a:prstGeom>
          <a:noFill/>
        </p:spPr>
        <p:txBody>
          <a:bodyPr wrap="square" rtlCol="0">
            <a:spAutoFit/>
          </a:bodyPr>
          <a:lstStyle/>
          <a:p>
            <a:r>
              <a:rPr lang="en-US" sz="1600" dirty="0">
                <a:solidFill>
                  <a:schemeClr val="bg1"/>
                </a:solidFill>
              </a:rPr>
              <a:t>November 2019</a:t>
            </a:r>
          </a:p>
        </p:txBody>
      </p:sp>
    </p:spTree>
  </p:cSld>
  <p:clrMap bg1="lt1" tx1="dk1" bg2="lt2" tx2="dk2" accent1="accent1" accent2="accent2" accent3="accent3" accent4="accent4" accent5="accent5" accent6="accent6" hlink="hlink" folHlink="folHlink"/>
  <p:sldLayoutIdLst>
    <p:sldLayoutId id="2147483703"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Lst>
  <p:hf hdr="0" dt="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charset="0"/>
        </a:defRPr>
      </a:lvl2pPr>
      <a:lvl3pPr algn="ctr" rtl="0" eaLnBrk="1" fontAlgn="base" hangingPunct="1">
        <a:spcBef>
          <a:spcPct val="0"/>
        </a:spcBef>
        <a:spcAft>
          <a:spcPct val="0"/>
        </a:spcAft>
        <a:defRPr sz="3600">
          <a:solidFill>
            <a:schemeClr val="tx2"/>
          </a:solidFill>
          <a:latin typeface="Arial" charset="0"/>
        </a:defRPr>
      </a:lvl3pPr>
      <a:lvl4pPr algn="ctr" rtl="0" eaLnBrk="1" fontAlgn="base" hangingPunct="1">
        <a:spcBef>
          <a:spcPct val="0"/>
        </a:spcBef>
        <a:spcAft>
          <a:spcPct val="0"/>
        </a:spcAft>
        <a:defRPr sz="3600">
          <a:solidFill>
            <a:schemeClr val="tx2"/>
          </a:solidFill>
          <a:latin typeface="Arial" charset="0"/>
        </a:defRPr>
      </a:lvl4pPr>
      <a:lvl5pPr algn="ctr" rtl="0" eaLnBrk="1" fontAlgn="base" hangingPunct="1">
        <a:spcBef>
          <a:spcPct val="0"/>
        </a:spcBef>
        <a:spcAft>
          <a:spcPct val="0"/>
        </a:spcAft>
        <a:defRPr sz="3600">
          <a:solidFill>
            <a:schemeClr val="tx2"/>
          </a:solidFill>
          <a:latin typeface="Arial" charset="0"/>
        </a:defRPr>
      </a:lvl5pPr>
      <a:lvl6pPr marL="457200" algn="ctr" rtl="0" eaLnBrk="1" fontAlgn="base" hangingPunct="1">
        <a:spcBef>
          <a:spcPct val="0"/>
        </a:spcBef>
        <a:spcAft>
          <a:spcPct val="0"/>
        </a:spcAft>
        <a:defRPr sz="3600">
          <a:solidFill>
            <a:schemeClr val="tx2"/>
          </a:solidFill>
          <a:latin typeface="Arial" charset="0"/>
        </a:defRPr>
      </a:lvl6pPr>
      <a:lvl7pPr marL="914400" algn="ctr" rtl="0" eaLnBrk="1" fontAlgn="base" hangingPunct="1">
        <a:spcBef>
          <a:spcPct val="0"/>
        </a:spcBef>
        <a:spcAft>
          <a:spcPct val="0"/>
        </a:spcAft>
        <a:defRPr sz="3600">
          <a:solidFill>
            <a:schemeClr val="tx2"/>
          </a:solidFill>
          <a:latin typeface="Arial" charset="0"/>
        </a:defRPr>
      </a:lvl7pPr>
      <a:lvl8pPr marL="1371600" algn="ctr" rtl="0" eaLnBrk="1" fontAlgn="base" hangingPunct="1">
        <a:spcBef>
          <a:spcPct val="0"/>
        </a:spcBef>
        <a:spcAft>
          <a:spcPct val="0"/>
        </a:spcAft>
        <a:defRPr sz="3600">
          <a:solidFill>
            <a:schemeClr val="tx2"/>
          </a:solidFill>
          <a:latin typeface="Arial" charset="0"/>
        </a:defRPr>
      </a:lvl8pPr>
      <a:lvl9pPr marL="1828800" algn="ctr" rtl="0" eaLnBrk="1" fontAlgn="base" hangingPunct="1">
        <a:spcBef>
          <a:spcPct val="0"/>
        </a:spcBef>
        <a:spcAft>
          <a:spcPct val="0"/>
        </a:spcAft>
        <a:defRPr sz="36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802world.org/plenary/meeting-map/" TargetMode="External"/><Relationship Id="rId2" Type="http://schemas.openxmlformats.org/officeDocument/2006/relationships/hyperlink" Target="http://schedule.802world.com/schedule/schedule/show"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hyperlink" Target="https://www.regonline.com/builder/site/Default.aspx?EventID=2569183"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mailto:IEEE802@linespeed.io?subject=Projector%20Assistance%20Request" TargetMode="External"/><Relationship Id="rId2" Type="http://schemas.openxmlformats.org/officeDocument/2006/relationships/hyperlink" Target="mailto:802info@facetoface-events.com"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gohawaii.com/islands/hawaii-big-island" TargetMode="External"/><Relationship Id="rId2" Type="http://schemas.openxmlformats.org/officeDocument/2006/relationships/hyperlink" Target="https://www.speedishuttle.com/a/multiaff/sp1/res/one_way?reservation_params=1&amp;trip%5b0%5d%5bservice_area%5d=4&amp;code=F2F88721&amp;trip%5btrip_type%5d=roundtrip&amp;host=https://www.speedishuttle.com/" TargetMode="External"/><Relationship Id="rId1" Type="http://schemas.openxmlformats.org/officeDocument/2006/relationships/slideLayout" Target="../slideLayouts/slideLayout2.xml"/><Relationship Id="rId6" Type="http://schemas.openxmlformats.org/officeDocument/2006/relationships/hyperlink" Target="https://www.hiltonwaikoloavillage.com/dining" TargetMode="External"/><Relationship Id="rId5" Type="http://schemas.openxmlformats.org/officeDocument/2006/relationships/hyperlink" Target="https://www.queensmarketplace.net/dining/" TargetMode="External"/><Relationship Id="rId4" Type="http://schemas.openxmlformats.org/officeDocument/2006/relationships/hyperlink" Target="https://www.gohawaii.com/islands/hawaii-big-island/restaurant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regonline.com/registration/Checkin.aspx?EventId=2569183"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mailto:lisa@facetoface-events.com" TargetMode="External"/><Relationship Id="rId2" Type="http://schemas.openxmlformats.org/officeDocument/2006/relationships/hyperlink" Target="mailto:dawns@facetoface-events.com" TargetMode="External"/><Relationship Id="rId1" Type="http://schemas.openxmlformats.org/officeDocument/2006/relationships/slideLayout" Target="../slideLayouts/slideLayout5.xml"/><Relationship Id="rId4" Type="http://schemas.openxmlformats.org/officeDocument/2006/relationships/hyperlink" Target="mailto:802info@facetoface-events.com"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ec/dcn/19/ec-19-0042-00-00EC-2020-sasb-calendar-with-802-meetings-added.doc" TargetMode="External"/><Relationship Id="rId2" Type="http://schemas.openxmlformats.org/officeDocument/2006/relationships/hyperlink" Target="https://mentor.ieee.org/802-ec/dcn/16/ec-16-0066-10-00EC-802-plenary-future-venue-contract-status.xlsx"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http://www.ieee802.org/802_tutorials/802_Tutorial_Request_Form.doc"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ctrTitle"/>
          </p:nvPr>
        </p:nvSpPr>
        <p:spPr/>
        <p:txBody>
          <a:bodyPr/>
          <a:lstStyle/>
          <a:p>
            <a:r>
              <a:rPr lang="en-US" dirty="0"/>
              <a:t>Executive Secretary Agenda Items </a:t>
            </a:r>
            <a:br>
              <a:rPr lang="en-US" dirty="0"/>
            </a:br>
            <a:r>
              <a:rPr lang="en-US" dirty="0"/>
              <a:t>November 2019 Plenary</a:t>
            </a:r>
            <a:endParaRPr lang="en-US" altLang="en-US" dirty="0"/>
          </a:p>
        </p:txBody>
      </p:sp>
      <p:sp>
        <p:nvSpPr>
          <p:cNvPr id="4099" name="Rectangle 5"/>
          <p:cNvSpPr>
            <a:spLocks noGrp="1" noChangeArrowheads="1"/>
          </p:cNvSpPr>
          <p:nvPr>
            <p:ph type="subTitle" idx="1"/>
          </p:nvPr>
        </p:nvSpPr>
        <p:spPr/>
        <p:txBody>
          <a:bodyPr/>
          <a:lstStyle/>
          <a:p>
            <a:r>
              <a:rPr lang="en-US" altLang="en-US" dirty="0"/>
              <a:t>Jon Rosdahl</a:t>
            </a:r>
            <a:br>
              <a:rPr lang="en-US" altLang="en-US" dirty="0"/>
            </a:br>
            <a:r>
              <a:rPr lang="en-US" altLang="en-US" dirty="0"/>
              <a:t>IEEE 802 Executive Secretary</a:t>
            </a:r>
            <a:br>
              <a:rPr lang="en-US" altLang="en-US" dirty="0"/>
            </a:br>
            <a:r>
              <a:rPr lang="en-US" altLang="en-US" dirty="0"/>
              <a:t>jrosdahl@ieee.org</a:t>
            </a:r>
          </a:p>
        </p:txBody>
      </p:sp>
    </p:spTree>
    <p:extLst>
      <p:ext uri="{BB962C8B-B14F-4D97-AF65-F5344CB8AC3E}">
        <p14:creationId xmlns:p14="http://schemas.microsoft.com/office/powerpoint/2010/main" val="41542232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D05A0B-9620-4390-9353-924D72DE9B5F}"/>
              </a:ext>
            </a:extLst>
          </p:cNvPr>
          <p:cNvSpPr>
            <a:spLocks noGrp="1"/>
          </p:cNvSpPr>
          <p:nvPr>
            <p:ph type="title"/>
          </p:nvPr>
        </p:nvSpPr>
        <p:spPr/>
        <p:txBody>
          <a:bodyPr/>
          <a:lstStyle/>
          <a:p>
            <a:r>
              <a:rPr lang="en-US" dirty="0">
                <a:solidFill>
                  <a:srgbClr val="000000"/>
                </a:solidFill>
              </a:rPr>
              <a:t>5.18 Update – Finances – 40</a:t>
            </a:r>
            <a:r>
              <a:rPr lang="en-US" baseline="30000" dirty="0">
                <a:solidFill>
                  <a:srgbClr val="000000"/>
                </a:solidFill>
              </a:rPr>
              <a:t>th</a:t>
            </a:r>
            <a:r>
              <a:rPr lang="en-US" dirty="0">
                <a:solidFill>
                  <a:srgbClr val="000000"/>
                </a:solidFill>
              </a:rPr>
              <a:t> Anniversary Social</a:t>
            </a:r>
            <a:endParaRPr lang="en-US" dirty="0"/>
          </a:p>
        </p:txBody>
      </p:sp>
      <p:sp>
        <p:nvSpPr>
          <p:cNvPr id="3" name="Content Placeholder 2">
            <a:extLst>
              <a:ext uri="{FF2B5EF4-FFF2-40B4-BE49-F238E27FC236}">
                <a16:creationId xmlns:a16="http://schemas.microsoft.com/office/drawing/2014/main" id="{FCC01E8B-3925-4634-8146-4668375C1328}"/>
              </a:ext>
            </a:extLst>
          </p:cNvPr>
          <p:cNvSpPr>
            <a:spLocks noGrp="1"/>
          </p:cNvSpPr>
          <p:nvPr>
            <p:ph idx="1"/>
          </p:nvPr>
        </p:nvSpPr>
        <p:spPr>
          <a:xfrm>
            <a:off x="334432" y="1341438"/>
            <a:ext cx="11247967" cy="4525962"/>
          </a:xfrm>
        </p:spPr>
        <p:txBody>
          <a:bodyPr/>
          <a:lstStyle/>
          <a:p>
            <a:r>
              <a:rPr lang="en-US" dirty="0"/>
              <a:t>Social Budget: $90,000</a:t>
            </a:r>
          </a:p>
          <a:p>
            <a:pPr lvl="1"/>
            <a:r>
              <a:rPr lang="en-US" dirty="0"/>
              <a:t>Includes:</a:t>
            </a:r>
          </a:p>
          <a:p>
            <a:pPr lvl="2"/>
            <a:r>
              <a:rPr lang="en-US" dirty="0"/>
              <a:t>5 Busses looping transport (5:45pm to 10:30pm )                   $  7,500</a:t>
            </a:r>
          </a:p>
          <a:p>
            <a:pPr lvl="2"/>
            <a:r>
              <a:rPr lang="en-US" dirty="0"/>
              <a:t>Aquarium Admission                                                                $10,770</a:t>
            </a:r>
          </a:p>
          <a:p>
            <a:pPr lvl="3"/>
            <a:r>
              <a:rPr lang="en-US" dirty="0"/>
              <a:t>Evening Aquarium Admission (6PM to 9PM) (600 at $17.95)   </a:t>
            </a:r>
          </a:p>
          <a:p>
            <a:pPr lvl="3"/>
            <a:r>
              <a:rPr lang="en-US" dirty="0"/>
              <a:t>Guests to receive a wristband as they exit the Ballroom into the Rotunda for touring. The wristband allows access in and out of the ballroom during the event.</a:t>
            </a:r>
          </a:p>
          <a:p>
            <a:pPr lvl="2"/>
            <a:r>
              <a:rPr lang="en-US" dirty="0"/>
              <a:t>Reception Stations (6pm-8pm) “Sample Menu” (600 at $55) - $33,000</a:t>
            </a:r>
          </a:p>
          <a:p>
            <a:pPr lvl="2"/>
            <a:r>
              <a:rPr lang="en-US" dirty="0"/>
              <a:t>Beer and Wine Cash Bar (6pm-10pm) –                                   $  9,900</a:t>
            </a:r>
          </a:p>
          <a:p>
            <a:pPr lvl="3"/>
            <a:r>
              <a:rPr lang="en-US" dirty="0"/>
              <a:t>2 drink tickets – ($8,400); Cashier/Bar Tender  ($1,500)    </a:t>
            </a:r>
          </a:p>
        </p:txBody>
      </p:sp>
    </p:spTree>
    <p:extLst>
      <p:ext uri="{BB962C8B-B14F-4D97-AF65-F5344CB8AC3E}">
        <p14:creationId xmlns:p14="http://schemas.microsoft.com/office/powerpoint/2010/main" val="10944358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6.02 Current and Future Venue Report</a:t>
            </a:r>
          </a:p>
        </p:txBody>
      </p:sp>
      <p:sp>
        <p:nvSpPr>
          <p:cNvPr id="3" name="Content Placeholder 2"/>
          <p:cNvSpPr>
            <a:spLocks noGrp="1"/>
          </p:cNvSpPr>
          <p:nvPr>
            <p:ph idx="1"/>
          </p:nvPr>
        </p:nvSpPr>
        <p:spPr/>
        <p:txBody>
          <a:bodyPr/>
          <a:lstStyle/>
          <a:p>
            <a:r>
              <a:rPr lang="en-US" sz="2800" dirty="0"/>
              <a:t>IEEE 802 Things to Know– </a:t>
            </a:r>
          </a:p>
          <a:p>
            <a:pPr lvl="1"/>
            <a:r>
              <a:rPr lang="en-US" sz="2400" dirty="0"/>
              <a:t>Thanks Face to Face Events</a:t>
            </a:r>
          </a:p>
          <a:p>
            <a:pPr lvl="1"/>
            <a:r>
              <a:rPr lang="en-US" sz="2400" dirty="0"/>
              <a:t>IEEE 802 Things to Know ppt file Emailed to EC Members 10 Nov.</a:t>
            </a:r>
          </a:p>
          <a:p>
            <a:pPr lvl="1"/>
            <a:r>
              <a:rPr lang="en-US" sz="2400" dirty="0"/>
              <a:t>IEEE 802 Things to Know memo sent to Attendees 11 Nov.</a:t>
            </a:r>
          </a:p>
          <a:p>
            <a:pPr lvl="1"/>
            <a:endParaRPr lang="en-US" sz="2400" dirty="0"/>
          </a:p>
          <a:p>
            <a:pPr lvl="1"/>
            <a:endParaRPr lang="en-US" sz="2400" dirty="0"/>
          </a:p>
          <a:p>
            <a:pPr lvl="1"/>
            <a:endParaRPr lang="en-US" sz="2400" dirty="0"/>
          </a:p>
        </p:txBody>
      </p:sp>
    </p:spTree>
    <p:extLst>
      <p:ext uri="{BB962C8B-B14F-4D97-AF65-F5344CB8AC3E}">
        <p14:creationId xmlns:p14="http://schemas.microsoft.com/office/powerpoint/2010/main" val="12697486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1602769"/>
            <a:ext cx="7766936" cy="2448067"/>
          </a:xfrm>
        </p:spPr>
        <p:txBody>
          <a:bodyPr/>
          <a:lstStyle/>
          <a:p>
            <a:pPr algn="l"/>
            <a:r>
              <a:rPr lang="en-US" dirty="0">
                <a:solidFill>
                  <a:schemeClr val="tx1"/>
                </a:solidFill>
              </a:rPr>
              <a:t>What you need to know about the </a:t>
            </a:r>
            <a:br>
              <a:rPr lang="en-US" dirty="0">
                <a:solidFill>
                  <a:schemeClr val="tx1"/>
                </a:solidFill>
              </a:rPr>
            </a:br>
            <a:r>
              <a:rPr lang="en-US" dirty="0">
                <a:solidFill>
                  <a:schemeClr val="tx1"/>
                </a:solidFill>
              </a:rPr>
              <a:t>IEEE 802 Plenary Session</a:t>
            </a:r>
          </a:p>
        </p:txBody>
      </p:sp>
      <p:sp>
        <p:nvSpPr>
          <p:cNvPr id="3" name="Subtitle 2"/>
          <p:cNvSpPr>
            <a:spLocks noGrp="1"/>
          </p:cNvSpPr>
          <p:nvPr>
            <p:ph type="subTitle" idx="1"/>
          </p:nvPr>
        </p:nvSpPr>
        <p:spPr/>
        <p:txBody>
          <a:bodyPr/>
          <a:lstStyle/>
          <a:p>
            <a:r>
              <a:rPr lang="en-US" dirty="0"/>
              <a:t>November 10-15, 2019</a:t>
            </a:r>
          </a:p>
          <a:p>
            <a:r>
              <a:rPr lang="en-US" dirty="0"/>
              <a:t>Waikoloa, Hawaii, USA</a:t>
            </a:r>
          </a:p>
        </p:txBody>
      </p:sp>
    </p:spTree>
    <p:extLst>
      <p:ext uri="{BB962C8B-B14F-4D97-AF65-F5344CB8AC3E}">
        <p14:creationId xmlns:p14="http://schemas.microsoft.com/office/powerpoint/2010/main" val="7181993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1"/>
            <a:ext cx="8596668" cy="685800"/>
          </a:xfrm>
        </p:spPr>
        <p:txBody>
          <a:bodyPr>
            <a:normAutofit/>
          </a:bodyPr>
          <a:lstStyle/>
          <a:p>
            <a:pPr algn="ctr"/>
            <a:r>
              <a:rPr lang="en-US" b="1" dirty="0">
                <a:solidFill>
                  <a:srgbClr val="000000"/>
                </a:solidFill>
              </a:rPr>
              <a:t>Who is Meeting Where and When</a:t>
            </a:r>
          </a:p>
        </p:txBody>
      </p:sp>
      <p:sp>
        <p:nvSpPr>
          <p:cNvPr id="5" name="Content Placeholder 2">
            <a:extLst>
              <a:ext uri="{FF2B5EF4-FFF2-40B4-BE49-F238E27FC236}">
                <a16:creationId xmlns:a16="http://schemas.microsoft.com/office/drawing/2014/main" id="{4A317ADF-5B8A-4B7C-9C55-E41E33090198}"/>
              </a:ext>
            </a:extLst>
          </p:cNvPr>
          <p:cNvSpPr>
            <a:spLocks noGrp="1"/>
          </p:cNvSpPr>
          <p:nvPr>
            <p:ph idx="1"/>
          </p:nvPr>
        </p:nvSpPr>
        <p:spPr>
          <a:xfrm>
            <a:off x="334963" y="1341438"/>
            <a:ext cx="10972800" cy="5211762"/>
          </a:xfrm>
        </p:spPr>
        <p:txBody>
          <a:bodyPr>
            <a:normAutofit/>
          </a:bodyPr>
          <a:lstStyle/>
          <a:p>
            <a:r>
              <a:rPr lang="en-US" sz="2100" b="1" dirty="0"/>
              <a:t>Scheduled Sessions</a:t>
            </a:r>
          </a:p>
          <a:p>
            <a:pPr lvl="1"/>
            <a:r>
              <a:rPr lang="en-US" sz="2100" dirty="0"/>
              <a:t> </a:t>
            </a:r>
            <a:r>
              <a:rPr lang="en-US" sz="2100" dirty="0">
                <a:hlinkClick r:id="rId2"/>
              </a:rPr>
              <a:t>http://schedule.802world.com/schedule/schedule/show</a:t>
            </a:r>
            <a:endParaRPr lang="en-US" sz="2100" dirty="0"/>
          </a:p>
          <a:p>
            <a:r>
              <a:rPr lang="en-US" sz="2100" b="1" dirty="0"/>
              <a:t>Meeting Space Maps</a:t>
            </a:r>
          </a:p>
          <a:p>
            <a:pPr lvl="1"/>
            <a:r>
              <a:rPr lang="en-US" sz="2100" dirty="0"/>
              <a:t>Map Page: </a:t>
            </a:r>
            <a:r>
              <a:rPr lang="en-US" sz="2100" dirty="0">
                <a:hlinkClick r:id="rId3"/>
              </a:rPr>
              <a:t>http://802world.org/plenary/meeting-map/</a:t>
            </a:r>
            <a:endParaRPr lang="en-US" sz="2100" dirty="0"/>
          </a:p>
          <a:p>
            <a:r>
              <a:rPr lang="en-US" sz="2100" b="1" dirty="0"/>
              <a:t>How to read room numbers on schedule</a:t>
            </a:r>
            <a:endParaRPr lang="en-US" sz="2100" dirty="0"/>
          </a:p>
          <a:p>
            <a:pPr lvl="1"/>
            <a:r>
              <a:rPr lang="en-US" sz="2100" dirty="0"/>
              <a:t>IEEE 802 will be using </a:t>
            </a:r>
            <a:r>
              <a:rPr lang="en-US" sz="2100" dirty="0" err="1"/>
              <a:t>Covention</a:t>
            </a:r>
            <a:r>
              <a:rPr lang="en-US" sz="2100" dirty="0"/>
              <a:t> Center at the Hilton Waikoloa, </a:t>
            </a:r>
          </a:p>
          <a:p>
            <a:pPr lvl="2"/>
            <a:r>
              <a:rPr lang="en-US" sz="2100" dirty="0"/>
              <a:t>Ground Floor/Lagoon Level</a:t>
            </a:r>
          </a:p>
          <a:p>
            <a:r>
              <a:rPr lang="en-US" sz="2100" b="1" dirty="0"/>
              <a:t>Access to Meeting Space, at Hilton Waikoloa</a:t>
            </a:r>
          </a:p>
          <a:p>
            <a:pPr lvl="1"/>
            <a:r>
              <a:rPr lang="en-US" sz="2100" dirty="0"/>
              <a:t>Tram Stop, Conference Center (Elevator Access)</a:t>
            </a:r>
          </a:p>
          <a:p>
            <a:pPr lvl="1"/>
            <a:r>
              <a:rPr lang="en-US" sz="2100" dirty="0"/>
              <a:t>Property Walking Paths (Head towards the Grand Promenade) </a:t>
            </a:r>
          </a:p>
          <a:p>
            <a:pPr lvl="1"/>
            <a:r>
              <a:rPr lang="en-US" sz="2100" dirty="0"/>
              <a:t>Grand Staircase from Main Lobby</a:t>
            </a:r>
          </a:p>
          <a:p>
            <a:pPr lvl="1"/>
            <a:endParaRPr lang="en-US" sz="2100" dirty="0"/>
          </a:p>
          <a:p>
            <a:endParaRPr lang="en-US" sz="1900" dirty="0"/>
          </a:p>
          <a:p>
            <a:endParaRPr lang="en-US" dirty="0"/>
          </a:p>
          <a:p>
            <a:pPr lvl="1"/>
            <a:endParaRPr lang="en-US" dirty="0"/>
          </a:p>
          <a:p>
            <a:pPr lvl="1"/>
            <a:endParaRPr lang="en-US" dirty="0"/>
          </a:p>
        </p:txBody>
      </p:sp>
    </p:spTree>
    <p:extLst>
      <p:ext uri="{BB962C8B-B14F-4D97-AF65-F5344CB8AC3E}">
        <p14:creationId xmlns:p14="http://schemas.microsoft.com/office/powerpoint/2010/main" val="43014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599"/>
            <a:ext cx="10066866" cy="1107989"/>
          </a:xfrm>
        </p:spPr>
        <p:txBody>
          <a:bodyPr>
            <a:normAutofit fontScale="90000"/>
          </a:bodyPr>
          <a:lstStyle/>
          <a:p>
            <a:pPr algn="ctr"/>
            <a:r>
              <a:rPr lang="en-US" b="1" dirty="0"/>
              <a:t>Where to Attend Sessions, Pick Up an Event Name Badge and Log Session Attendance </a:t>
            </a:r>
          </a:p>
        </p:txBody>
      </p:sp>
      <p:sp>
        <p:nvSpPr>
          <p:cNvPr id="5" name="Content Placeholder 2">
            <a:extLst>
              <a:ext uri="{FF2B5EF4-FFF2-40B4-BE49-F238E27FC236}">
                <a16:creationId xmlns:a16="http://schemas.microsoft.com/office/drawing/2014/main" id="{48696013-A308-49DE-8F44-75315C1D050C}"/>
              </a:ext>
            </a:extLst>
          </p:cNvPr>
          <p:cNvSpPr txBox="1">
            <a:spLocks/>
          </p:cNvSpPr>
          <p:nvPr/>
        </p:nvSpPr>
        <p:spPr>
          <a:xfrm>
            <a:off x="677334" y="1717588"/>
            <a:ext cx="10837332" cy="4911812"/>
          </a:xfrm>
          <a:prstGeom prst="rect">
            <a:avLst/>
          </a:prstGeom>
        </p:spPr>
        <p:txBody>
          <a:bodyPr vert="horz" lIns="91440" tIns="45720" rIns="91440" bIns="45720" rtlCol="0">
            <a:normAutofit lnSpcReduction="1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342900" marR="0" lvl="0" indent="-3429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2000" b="1"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rPr>
              <a:t>All sessions shall take place in the Convention Center at the Hilton Waikoloa Village</a:t>
            </a:r>
            <a:br>
              <a:rPr kumimoji="0" lang="en-US" sz="2000" b="1"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rPr>
            </a:br>
            <a:endParaRPr kumimoji="0" lang="en-US" sz="2000" b="1"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endParaRPr>
          </a:p>
          <a:p>
            <a:pPr marL="342900" marR="0" lvl="0" indent="-3429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2000" b="1"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rPr>
              <a:t>Registration shall be located in the Grand Promenade of the Convention Center.</a:t>
            </a:r>
          </a:p>
          <a:p>
            <a:pPr marL="342900" marR="0" lvl="0" indent="-3429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2000" b="1"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rPr>
              <a:t>Name Badges, Registration and Event Information Available</a:t>
            </a:r>
          </a:p>
          <a:p>
            <a:pPr marL="1143000" marR="0" lvl="2" indent="-2286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2000" b="1"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rPr>
              <a:t>Sunday November 10</a:t>
            </a:r>
            <a:r>
              <a:rPr kumimoji="0" lang="en-US" sz="2000" b="1" i="0" u="none" strike="noStrike" kern="1200" cap="none" spc="0" normalizeH="0" baseline="30000" noProof="0" dirty="0">
                <a:ln>
                  <a:noFill/>
                </a:ln>
                <a:solidFill>
                  <a:sysClr val="windowText" lastClr="000000">
                    <a:lumMod val="75000"/>
                    <a:lumOff val="25000"/>
                  </a:sysClr>
                </a:solidFill>
                <a:effectLst/>
                <a:uLnTx/>
                <a:uFillTx/>
                <a:latin typeface="Trebuchet MS"/>
                <a:ea typeface="+mn-ea"/>
                <a:cs typeface="+mn-cs"/>
              </a:rPr>
              <a:t>th</a:t>
            </a:r>
            <a:r>
              <a:rPr kumimoji="0" lang="en-US" sz="2000" b="1"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rPr>
              <a:t> 5:00 PM – 8:00 PM</a:t>
            </a:r>
          </a:p>
          <a:p>
            <a:pPr marL="1143000" marR="0" lvl="2" indent="-2286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2000" b="1"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rPr>
              <a:t>Monday November 11</a:t>
            </a:r>
            <a:r>
              <a:rPr kumimoji="0" lang="en-US" sz="2000" b="1" i="0" u="none" strike="noStrike" kern="1200" cap="none" spc="0" normalizeH="0" baseline="30000" noProof="0" dirty="0">
                <a:ln>
                  <a:noFill/>
                </a:ln>
                <a:solidFill>
                  <a:sysClr val="windowText" lastClr="000000">
                    <a:lumMod val="75000"/>
                    <a:lumOff val="25000"/>
                  </a:sysClr>
                </a:solidFill>
                <a:effectLst/>
                <a:uLnTx/>
                <a:uFillTx/>
                <a:latin typeface="Trebuchet MS"/>
                <a:ea typeface="+mn-ea"/>
                <a:cs typeface="+mn-cs"/>
              </a:rPr>
              <a:t>th</a:t>
            </a:r>
            <a:r>
              <a:rPr kumimoji="0" lang="en-US" sz="2000" b="1"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rPr>
              <a:t> – Thursday November 14</a:t>
            </a:r>
            <a:r>
              <a:rPr kumimoji="0" lang="en-US" sz="2000" b="1" i="0" u="none" strike="noStrike" kern="1200" cap="none" spc="0" normalizeH="0" baseline="30000" noProof="0" dirty="0">
                <a:ln>
                  <a:noFill/>
                </a:ln>
                <a:solidFill>
                  <a:sysClr val="windowText" lastClr="000000">
                    <a:lumMod val="75000"/>
                    <a:lumOff val="25000"/>
                  </a:sysClr>
                </a:solidFill>
                <a:effectLst/>
                <a:uLnTx/>
                <a:uFillTx/>
                <a:latin typeface="Trebuchet MS"/>
                <a:ea typeface="+mn-ea"/>
                <a:cs typeface="+mn-cs"/>
              </a:rPr>
              <a:t>th</a:t>
            </a:r>
            <a:r>
              <a:rPr kumimoji="0" lang="en-US" sz="2000" b="1"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rPr>
              <a:t> 7:30 AM – 5:00 PM</a:t>
            </a:r>
          </a:p>
          <a:p>
            <a:pPr marL="1143000" marR="0" lvl="2" indent="-2286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2000" b="1"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rPr>
              <a:t>Friday November 15</a:t>
            </a:r>
            <a:r>
              <a:rPr kumimoji="0" lang="en-US" sz="2000" b="1" i="0" u="none" strike="noStrike" kern="1200" cap="none" spc="0" normalizeH="0" baseline="30000" noProof="0" dirty="0">
                <a:ln>
                  <a:noFill/>
                </a:ln>
                <a:solidFill>
                  <a:sysClr val="windowText" lastClr="000000">
                    <a:lumMod val="75000"/>
                    <a:lumOff val="25000"/>
                  </a:sysClr>
                </a:solidFill>
                <a:effectLst/>
                <a:uLnTx/>
                <a:uFillTx/>
                <a:latin typeface="Trebuchet MS"/>
                <a:ea typeface="+mn-ea"/>
                <a:cs typeface="+mn-cs"/>
              </a:rPr>
              <a:t>th</a:t>
            </a:r>
            <a:r>
              <a:rPr kumimoji="0" lang="en-US" sz="2000" b="1"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rPr>
              <a:t> 7:30 AM – 12:00 PM</a:t>
            </a:r>
          </a:p>
          <a:p>
            <a:pPr marL="457200" marR="0" lvl="1" indent="0" algn="l" defTabSz="457200" rtl="0" eaLnBrk="1" fontAlgn="auto" latinLnBrk="0" hangingPunct="1">
              <a:lnSpc>
                <a:spcPct val="100000"/>
              </a:lnSpc>
              <a:spcBef>
                <a:spcPts val="1000"/>
              </a:spcBef>
              <a:spcAft>
                <a:spcPts val="0"/>
              </a:spcAft>
              <a:buClr>
                <a:srgbClr val="5FCBEF"/>
              </a:buClr>
              <a:buSzPct val="80000"/>
              <a:buFont typeface="Wingdings 3" charset="2"/>
              <a:buNone/>
              <a:tabLst/>
              <a:defRPr/>
            </a:pPr>
            <a:endParaRPr kumimoji="0" lang="en-US" sz="2000" b="0"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endParaRPr>
          </a:p>
          <a:p>
            <a:pPr marL="342900" marR="0" lvl="0" indent="-3429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2000" b="1"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rPr>
              <a:t>Registration Website</a:t>
            </a:r>
          </a:p>
          <a:p>
            <a:pPr marL="742950" marR="0" lvl="1" indent="-28575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2000" b="0"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hlinkClick r:id="rId2"/>
              </a:rPr>
              <a:t>https://www.regonline.com/builder/site/Default.aspx?EventID=2569183</a:t>
            </a:r>
            <a:r>
              <a:rPr kumimoji="0" lang="en-US" sz="2000" b="0"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rPr>
              <a:t> </a:t>
            </a:r>
          </a:p>
          <a:p>
            <a:pPr marL="342900" marR="0" lvl="0" indent="-3429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2000" b="1"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rPr>
              <a:t>Attendance Tool (IMAT)</a:t>
            </a:r>
          </a:p>
          <a:p>
            <a:pPr marL="742950" marR="0" lvl="1" indent="-28575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2000" b="0"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hlinkClick r:id="rId3"/>
              </a:rPr>
              <a:t>https://imat.ieee.org/my-site/home</a:t>
            </a:r>
            <a:endParaRPr kumimoji="0" lang="en-US" b="0"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endParaRPr>
          </a:p>
          <a:p>
            <a:pPr marL="742950" marR="0" lvl="1" indent="-28575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endParaRPr kumimoji="0" lang="en-US" b="0"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endParaRPr>
          </a:p>
          <a:p>
            <a:pPr marL="742950" marR="0" lvl="1" indent="-28575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endParaRPr kumimoji="0" lang="en-US" b="0"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endParaRPr>
          </a:p>
        </p:txBody>
      </p:sp>
    </p:spTree>
    <p:extLst>
      <p:ext uri="{BB962C8B-B14F-4D97-AF65-F5344CB8AC3E}">
        <p14:creationId xmlns:p14="http://schemas.microsoft.com/office/powerpoint/2010/main" val="1609638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599"/>
            <a:ext cx="9990666" cy="685801"/>
          </a:xfrm>
        </p:spPr>
        <p:txBody>
          <a:bodyPr>
            <a:normAutofit/>
          </a:bodyPr>
          <a:lstStyle/>
          <a:p>
            <a:pPr algn="ctr"/>
            <a:r>
              <a:rPr lang="en-US" b="1" dirty="0">
                <a:solidFill>
                  <a:srgbClr val="000000"/>
                </a:solidFill>
              </a:rPr>
              <a:t>Internet  - </a:t>
            </a:r>
            <a:r>
              <a:rPr lang="en-US" dirty="0">
                <a:solidFill>
                  <a:srgbClr val="000000"/>
                </a:solidFill>
              </a:rPr>
              <a:t>Meeting Network</a:t>
            </a:r>
          </a:p>
        </p:txBody>
      </p:sp>
      <p:sp>
        <p:nvSpPr>
          <p:cNvPr id="5" name="Content Placeholder 2">
            <a:extLst>
              <a:ext uri="{FF2B5EF4-FFF2-40B4-BE49-F238E27FC236}">
                <a16:creationId xmlns:a16="http://schemas.microsoft.com/office/drawing/2014/main" id="{2F1683E4-D552-473F-AB7E-22B091302FC3}"/>
              </a:ext>
            </a:extLst>
          </p:cNvPr>
          <p:cNvSpPr txBox="1">
            <a:spLocks/>
          </p:cNvSpPr>
          <p:nvPr/>
        </p:nvSpPr>
        <p:spPr>
          <a:xfrm>
            <a:off x="677334" y="1447800"/>
            <a:ext cx="10371666" cy="4940643"/>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342900" marR="0" lvl="0" indent="-3429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2800" b="1" i="0" u="none" strike="noStrike" kern="1200" cap="none" spc="0" normalizeH="0" baseline="0" noProof="0">
                <a:ln>
                  <a:noFill/>
                </a:ln>
                <a:solidFill>
                  <a:sysClr val="windowText" lastClr="000000">
                    <a:lumMod val="75000"/>
                    <a:lumOff val="25000"/>
                  </a:sysClr>
                </a:solidFill>
                <a:effectLst/>
                <a:uLnTx/>
                <a:uFillTx/>
                <a:latin typeface="Trebuchet MS"/>
                <a:ea typeface="+mn-ea"/>
                <a:cs typeface="+mn-cs"/>
              </a:rPr>
              <a:t>Meeting Space Network</a:t>
            </a:r>
          </a:p>
          <a:p>
            <a:pPr marL="742950" marR="0" lvl="1" indent="-28575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2800" b="0" i="0" u="none" strike="noStrike" kern="1200" cap="none" spc="0" normalizeH="0" baseline="0" noProof="0">
                <a:ln>
                  <a:noFill/>
                </a:ln>
                <a:solidFill>
                  <a:sysClr val="windowText" lastClr="000000">
                    <a:lumMod val="75000"/>
                    <a:lumOff val="25000"/>
                  </a:sysClr>
                </a:solidFill>
                <a:effectLst/>
                <a:uLnTx/>
                <a:uFillTx/>
                <a:latin typeface="Trebuchet MS"/>
                <a:ea typeface="+mn-ea"/>
                <a:cs typeface="+mn-cs"/>
              </a:rPr>
              <a:t>Hilton Waikoloa Convention Center Meeting Space and Break Areas</a:t>
            </a:r>
          </a:p>
          <a:p>
            <a:pPr marL="1143000" marR="0" lvl="2" indent="-2286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2800" b="0" i="0" u="none" strike="noStrike" kern="1200" cap="none" spc="0" normalizeH="0" baseline="0" noProof="0">
                <a:ln>
                  <a:noFill/>
                </a:ln>
                <a:solidFill>
                  <a:sysClr val="windowText" lastClr="000000">
                    <a:lumMod val="75000"/>
                    <a:lumOff val="25000"/>
                  </a:sysClr>
                </a:solidFill>
                <a:effectLst/>
                <a:uLnTx/>
                <a:uFillTx/>
                <a:latin typeface="Trebuchet MS"/>
                <a:ea typeface="+mn-ea"/>
                <a:cs typeface="+mn-cs"/>
              </a:rPr>
              <a:t>SSID: IEEE802</a:t>
            </a:r>
          </a:p>
          <a:p>
            <a:pPr marL="1143000" marR="0" lvl="2" indent="-2286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2800" b="0" i="0" u="none" strike="noStrike" kern="1200" cap="none" spc="0" normalizeH="0" baseline="0" noProof="0">
                <a:ln>
                  <a:noFill/>
                </a:ln>
                <a:solidFill>
                  <a:sysClr val="windowText" lastClr="000000">
                    <a:lumMod val="75000"/>
                    <a:lumOff val="25000"/>
                  </a:sysClr>
                </a:solidFill>
                <a:effectLst/>
                <a:uLnTx/>
                <a:uFillTx/>
                <a:latin typeface="Trebuchet MS"/>
                <a:ea typeface="+mn-ea"/>
                <a:cs typeface="+mn-cs"/>
              </a:rPr>
              <a:t>Password: ieeeieee</a:t>
            </a:r>
          </a:p>
          <a:p>
            <a:pPr marL="1143000" marR="0" lvl="2" indent="-2286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2800" b="0" i="0" u="none" strike="noStrike" kern="1200" cap="none" spc="0" normalizeH="0" baseline="0" noProof="0">
                <a:ln>
                  <a:noFill/>
                </a:ln>
                <a:solidFill>
                  <a:sysClr val="windowText" lastClr="000000">
                    <a:lumMod val="75000"/>
                    <a:lumOff val="25000"/>
                  </a:sysClr>
                </a:solidFill>
                <a:effectLst/>
                <a:uLnTx/>
                <a:uFillTx/>
                <a:latin typeface="Trebuchet MS"/>
                <a:ea typeface="+mn-ea"/>
                <a:cs typeface="+mn-cs"/>
              </a:rPr>
              <a:t>Wireless Encryption Protocol: WPA2 Pre Shared Key</a:t>
            </a:r>
          </a:p>
          <a:p>
            <a:pPr marL="342900" marR="0" lvl="0" indent="-3429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2800" b="1" i="0" u="none" strike="noStrike" kern="1200" cap="none" spc="0" normalizeH="0" baseline="0" noProof="0">
                <a:ln>
                  <a:noFill/>
                </a:ln>
                <a:solidFill>
                  <a:sysClr val="windowText" lastClr="000000">
                    <a:lumMod val="75000"/>
                    <a:lumOff val="25000"/>
                  </a:sysClr>
                </a:solidFill>
                <a:effectLst/>
                <a:uLnTx/>
                <a:uFillTx/>
                <a:latin typeface="Trebuchet MS"/>
                <a:ea typeface="+mn-ea"/>
                <a:cs typeface="+mn-cs"/>
              </a:rPr>
              <a:t>Meeting Space Network Help</a:t>
            </a:r>
          </a:p>
          <a:p>
            <a:pPr marL="742950" marR="0" lvl="1" indent="-28575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2800" b="0" i="0" u="none" strike="noStrike" kern="1200" cap="none" spc="0" normalizeH="0" baseline="0" noProof="0">
                <a:ln>
                  <a:noFill/>
                </a:ln>
                <a:solidFill>
                  <a:sysClr val="windowText" lastClr="000000">
                    <a:lumMod val="75000"/>
                    <a:lumOff val="25000"/>
                  </a:sysClr>
                </a:solidFill>
                <a:effectLst/>
                <a:uLnTx/>
                <a:uFillTx/>
                <a:latin typeface="Trebuchet MS"/>
                <a:ea typeface="+mn-ea"/>
                <a:cs typeface="+mn-cs"/>
              </a:rPr>
              <a:t>Near the meeting room Kona 1</a:t>
            </a:r>
          </a:p>
          <a:p>
            <a:pPr marL="1143000" marR="0" lvl="2" indent="-2286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2800" b="0" i="0" u="none" strike="noStrike" kern="1200" cap="none" spc="0" normalizeH="0" baseline="0" noProof="0">
                <a:ln>
                  <a:noFill/>
                </a:ln>
                <a:solidFill>
                  <a:sysClr val="windowText" lastClr="000000">
                    <a:lumMod val="75000"/>
                    <a:lumOff val="25000"/>
                  </a:sysClr>
                </a:solidFill>
                <a:effectLst/>
                <a:uLnTx/>
                <a:uFillTx/>
                <a:latin typeface="Trebuchet MS"/>
                <a:ea typeface="+mn-ea"/>
                <a:cs typeface="+mn-cs"/>
              </a:rPr>
              <a:t>Linespeed Staff will be available</a:t>
            </a:r>
          </a:p>
          <a:p>
            <a:pPr marL="742950" marR="0" lvl="1" indent="-28575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endParaRPr kumimoji="0" lang="en-US" sz="2400" b="0" i="0" u="none" strike="noStrike" kern="1200" cap="none" spc="0" normalizeH="0" baseline="0" noProof="0">
              <a:ln>
                <a:noFill/>
              </a:ln>
              <a:solidFill>
                <a:sysClr val="windowText" lastClr="000000">
                  <a:lumMod val="75000"/>
                  <a:lumOff val="25000"/>
                </a:sysClr>
              </a:solidFill>
              <a:effectLst/>
              <a:uLnTx/>
              <a:uFillTx/>
              <a:latin typeface="Trebuchet MS"/>
              <a:ea typeface="+mn-ea"/>
              <a:cs typeface="+mn-cs"/>
            </a:endParaRPr>
          </a:p>
          <a:p>
            <a:pPr marL="742950" marR="0" lvl="1" indent="-28575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endParaRPr kumimoji="0" lang="en-US" sz="2400" b="0" i="0" u="none" strike="noStrike" kern="1200" cap="none" spc="0" normalizeH="0" baseline="0" noProof="0">
              <a:ln>
                <a:noFill/>
              </a:ln>
              <a:solidFill>
                <a:sysClr val="windowText" lastClr="000000">
                  <a:lumMod val="75000"/>
                  <a:lumOff val="25000"/>
                </a:sysClr>
              </a:solidFill>
              <a:effectLst/>
              <a:uLnTx/>
              <a:uFillTx/>
              <a:latin typeface="Trebuchet MS"/>
              <a:ea typeface="+mn-ea"/>
              <a:cs typeface="+mn-cs"/>
            </a:endParaRPr>
          </a:p>
          <a:p>
            <a:pPr marL="742950" marR="0" lvl="1" indent="-28575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endParaRPr kumimoji="0" lang="en-US" sz="2400" b="0"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endParaRPr>
          </a:p>
        </p:txBody>
      </p:sp>
    </p:spTree>
    <p:extLst>
      <p:ext uri="{BB962C8B-B14F-4D97-AF65-F5344CB8AC3E}">
        <p14:creationId xmlns:p14="http://schemas.microsoft.com/office/powerpoint/2010/main" val="19083704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rgbClr val="000000"/>
                </a:solidFill>
              </a:rPr>
              <a:t>Getting Something to Eat and Drink</a:t>
            </a:r>
            <a:br>
              <a:rPr lang="en-US" b="1" dirty="0">
                <a:solidFill>
                  <a:srgbClr val="000000"/>
                </a:solidFill>
              </a:rPr>
            </a:br>
            <a:r>
              <a:rPr lang="en-US" dirty="0">
                <a:solidFill>
                  <a:srgbClr val="000000"/>
                </a:solidFill>
              </a:rPr>
              <a:t>Attendee Food and Beverage Breaks</a:t>
            </a:r>
          </a:p>
        </p:txBody>
      </p:sp>
      <p:sp>
        <p:nvSpPr>
          <p:cNvPr id="8" name="Content Placeholder 2">
            <a:extLst>
              <a:ext uri="{FF2B5EF4-FFF2-40B4-BE49-F238E27FC236}">
                <a16:creationId xmlns:a16="http://schemas.microsoft.com/office/drawing/2014/main" id="{BB627787-CAD3-4371-A3B5-A012C980EF2E}"/>
              </a:ext>
            </a:extLst>
          </p:cNvPr>
          <p:cNvSpPr>
            <a:spLocks noGrp="1"/>
          </p:cNvSpPr>
          <p:nvPr>
            <p:ph sz="half" idx="1"/>
          </p:nvPr>
        </p:nvSpPr>
        <p:spPr>
          <a:xfrm>
            <a:off x="677334" y="1515399"/>
            <a:ext cx="4047065" cy="4525962"/>
          </a:xfrm>
        </p:spPr>
        <p:txBody>
          <a:bodyPr>
            <a:normAutofit fontScale="92500" lnSpcReduction="20000"/>
          </a:bodyPr>
          <a:lstStyle/>
          <a:p>
            <a:pPr marL="0" indent="0">
              <a:buNone/>
            </a:pPr>
            <a:r>
              <a:rPr lang="en-US" b="1" dirty="0"/>
              <a:t>Continental Breakfast	</a:t>
            </a:r>
          </a:p>
          <a:p>
            <a:r>
              <a:rPr lang="en-US" b="1" dirty="0"/>
              <a:t>7:30 AM – 8:30 AM</a:t>
            </a:r>
          </a:p>
          <a:p>
            <a:pPr marL="0" indent="0">
              <a:buNone/>
            </a:pPr>
            <a:endParaRPr lang="en-US" b="1" dirty="0"/>
          </a:p>
          <a:p>
            <a:pPr marL="0" indent="0">
              <a:buNone/>
            </a:pPr>
            <a:r>
              <a:rPr lang="en-US" b="1" dirty="0"/>
              <a:t>AM Coffee/Tea Break	</a:t>
            </a:r>
          </a:p>
          <a:p>
            <a:r>
              <a:rPr lang="en-US" b="1" dirty="0"/>
              <a:t>10:00 AM – 11:00 AM</a:t>
            </a:r>
          </a:p>
          <a:p>
            <a:pPr marL="0" indent="0">
              <a:buNone/>
            </a:pPr>
            <a:endParaRPr lang="en-US" b="1" dirty="0"/>
          </a:p>
          <a:p>
            <a:pPr marL="0" indent="0">
              <a:buNone/>
            </a:pPr>
            <a:r>
              <a:rPr lang="en-US" b="1" dirty="0"/>
              <a:t>PM Coffee/Tea Break w/ snacks	</a:t>
            </a:r>
          </a:p>
          <a:p>
            <a:r>
              <a:rPr lang="en-US" b="1" dirty="0"/>
              <a:t>3:00 PM – 4:00 PM</a:t>
            </a:r>
          </a:p>
          <a:p>
            <a:endParaRPr lang="en-US" b="1" dirty="0"/>
          </a:p>
          <a:p>
            <a:pPr marL="0" indent="0" algn="ctr">
              <a:buNone/>
            </a:pPr>
            <a:r>
              <a:rPr lang="en-US" b="1" dirty="0"/>
              <a:t>Lagoon Lanai</a:t>
            </a:r>
          </a:p>
        </p:txBody>
      </p:sp>
      <p:sp>
        <p:nvSpPr>
          <p:cNvPr id="9" name="Content Placeholder 4">
            <a:extLst>
              <a:ext uri="{FF2B5EF4-FFF2-40B4-BE49-F238E27FC236}">
                <a16:creationId xmlns:a16="http://schemas.microsoft.com/office/drawing/2014/main" id="{4D4D1E8C-8B16-447C-931C-BBB054FA0F10}"/>
              </a:ext>
            </a:extLst>
          </p:cNvPr>
          <p:cNvSpPr>
            <a:spLocks noGrp="1"/>
          </p:cNvSpPr>
          <p:nvPr>
            <p:ph sz="half" idx="2"/>
          </p:nvPr>
        </p:nvSpPr>
        <p:spPr/>
        <p:txBody>
          <a:bodyPr>
            <a:normAutofit fontScale="92500" lnSpcReduction="20000"/>
          </a:bodyPr>
          <a:lstStyle/>
          <a:p>
            <a:pPr marL="0" indent="0">
              <a:buNone/>
            </a:pPr>
            <a:r>
              <a:rPr lang="en-US" b="1" dirty="0"/>
              <a:t>Lunch Service</a:t>
            </a:r>
            <a:endParaRPr lang="en-US" dirty="0"/>
          </a:p>
          <a:p>
            <a:r>
              <a:rPr lang="en-US" b="1" dirty="0"/>
              <a:t>Monday – Thursday </a:t>
            </a:r>
          </a:p>
          <a:p>
            <a:r>
              <a:rPr lang="en-US" b="1" dirty="0"/>
              <a:t>12:00 PM– 1:30 PM</a:t>
            </a:r>
          </a:p>
          <a:p>
            <a:pPr marL="0" indent="0">
              <a:buNone/>
            </a:pPr>
            <a:r>
              <a:rPr lang="en-US" b="1" dirty="0"/>
              <a:t>Friday Lunch Service</a:t>
            </a:r>
            <a:r>
              <a:rPr lang="en-US" dirty="0"/>
              <a:t>	</a:t>
            </a:r>
          </a:p>
          <a:p>
            <a:r>
              <a:rPr lang="en-US" b="1" dirty="0"/>
              <a:t>For attendees of Friday Sessions </a:t>
            </a:r>
          </a:p>
          <a:p>
            <a:r>
              <a:rPr lang="en-US" b="1" dirty="0"/>
              <a:t>12:00 PM– 1:30 PM</a:t>
            </a:r>
          </a:p>
          <a:p>
            <a:endParaRPr lang="en-US" b="1" dirty="0">
              <a:solidFill>
                <a:srgbClr val="000000"/>
              </a:solidFill>
            </a:endParaRPr>
          </a:p>
          <a:p>
            <a:pPr marL="0" indent="0" algn="ctr">
              <a:buNone/>
            </a:pPr>
            <a:r>
              <a:rPr lang="en-US" b="1" dirty="0"/>
              <a:t>Lagoon Lanai, with overflow seating Waters Edge Ballroom</a:t>
            </a:r>
          </a:p>
          <a:p>
            <a:pPr marL="0" indent="0" algn="ctr">
              <a:buNone/>
            </a:pPr>
            <a:endParaRPr lang="en-US" b="1" dirty="0"/>
          </a:p>
          <a:p>
            <a:pPr marL="0" indent="0" algn="ctr">
              <a:buNone/>
            </a:pPr>
            <a:endParaRPr lang="en-US" b="1" dirty="0"/>
          </a:p>
        </p:txBody>
      </p:sp>
      <p:sp>
        <p:nvSpPr>
          <p:cNvPr id="4" name="TextBox 3">
            <a:extLst>
              <a:ext uri="{FF2B5EF4-FFF2-40B4-BE49-F238E27FC236}">
                <a16:creationId xmlns:a16="http://schemas.microsoft.com/office/drawing/2014/main" id="{4D5DC3E3-18B0-4989-8998-7F6A73870603}"/>
              </a:ext>
            </a:extLst>
          </p:cNvPr>
          <p:cNvSpPr txBox="1"/>
          <p:nvPr/>
        </p:nvSpPr>
        <p:spPr>
          <a:xfrm>
            <a:off x="1771650" y="5991522"/>
            <a:ext cx="8648700" cy="461665"/>
          </a:xfrm>
          <a:prstGeom prst="rect">
            <a:avLst/>
          </a:prstGeom>
          <a:noFill/>
        </p:spPr>
        <p:txBody>
          <a:bodyPr wrap="square" rtlCol="0">
            <a:spAutoFit/>
          </a:bodyPr>
          <a:lstStyle/>
          <a:p>
            <a:r>
              <a:rPr lang="en-US" b="1" dirty="0">
                <a:solidFill>
                  <a:srgbClr val="C00000"/>
                </a:solidFill>
              </a:rPr>
              <a:t>Food and Beverage for Registered Attendees Only Please</a:t>
            </a:r>
            <a:endParaRPr lang="en-US" dirty="0">
              <a:solidFill>
                <a:srgbClr val="C00000"/>
              </a:solidFill>
            </a:endParaRPr>
          </a:p>
        </p:txBody>
      </p:sp>
    </p:spTree>
    <p:extLst>
      <p:ext uri="{BB962C8B-B14F-4D97-AF65-F5344CB8AC3E}">
        <p14:creationId xmlns:p14="http://schemas.microsoft.com/office/powerpoint/2010/main" val="17812097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B1C6171-599C-4786-8796-0390F6339D10}"/>
              </a:ext>
            </a:extLst>
          </p:cNvPr>
          <p:cNvSpPr>
            <a:spLocks noGrp="1"/>
          </p:cNvSpPr>
          <p:nvPr>
            <p:ph type="title"/>
          </p:nvPr>
        </p:nvSpPr>
        <p:spPr/>
        <p:txBody>
          <a:bodyPr/>
          <a:lstStyle/>
          <a:p>
            <a:r>
              <a:rPr lang="en-US" sz="2800" b="1" dirty="0"/>
              <a:t>Request for information from 802 Plenary WG Attendees</a:t>
            </a:r>
          </a:p>
        </p:txBody>
      </p:sp>
      <p:sp>
        <p:nvSpPr>
          <p:cNvPr id="6" name="Content Placeholder 5">
            <a:extLst>
              <a:ext uri="{FF2B5EF4-FFF2-40B4-BE49-F238E27FC236}">
                <a16:creationId xmlns:a16="http://schemas.microsoft.com/office/drawing/2014/main" id="{CD618415-B2DA-4F0A-9C9E-F457C66906CC}"/>
              </a:ext>
            </a:extLst>
          </p:cNvPr>
          <p:cNvSpPr>
            <a:spLocks noGrp="1"/>
          </p:cNvSpPr>
          <p:nvPr>
            <p:ph idx="1"/>
          </p:nvPr>
        </p:nvSpPr>
        <p:spPr>
          <a:xfrm>
            <a:off x="609599" y="1341437"/>
            <a:ext cx="10972800" cy="5111749"/>
          </a:xfrm>
        </p:spPr>
        <p:txBody>
          <a:bodyPr/>
          <a:lstStyle/>
          <a:p>
            <a:r>
              <a:rPr lang="en-US" sz="2000" dirty="0"/>
              <a:t>We need to try to get an accurate count to prepare for the Breaks and Lunch on Friday.</a:t>
            </a:r>
          </a:p>
          <a:p>
            <a:r>
              <a:rPr lang="en-US" sz="2000" dirty="0"/>
              <a:t>During your WG Opening Plenary, we need to determine how many will be staying to attend the 802 EC Closing Plenary, the 802.11 Closing Plenary and/or the 802.1 " IEC/IEEE 60802" meetings on </a:t>
            </a:r>
            <a:r>
              <a:rPr lang="en-US" sz="2000"/>
              <a:t>Friday Nov 15.</a:t>
            </a:r>
            <a:endParaRPr lang="en-US" sz="2000" dirty="0"/>
          </a:p>
          <a:p>
            <a:endParaRPr lang="en-US" sz="2000" dirty="0"/>
          </a:p>
          <a:p>
            <a:r>
              <a:rPr lang="en-US" sz="2000" b="1" dirty="0">
                <a:solidFill>
                  <a:srgbClr val="C00000"/>
                </a:solidFill>
              </a:rPr>
              <a:t>Please report back to Jon by end of day Monday Nov 11</a:t>
            </a:r>
          </a:p>
          <a:p>
            <a:endParaRPr lang="en-US" sz="2000" b="1" dirty="0">
              <a:solidFill>
                <a:srgbClr val="C00000"/>
              </a:solidFill>
            </a:endParaRPr>
          </a:p>
          <a:p>
            <a:r>
              <a:rPr lang="en-US" sz="2000" dirty="0"/>
              <a:t>Questions to Ask:</a:t>
            </a:r>
          </a:p>
          <a:p>
            <a:pPr lvl="1"/>
            <a:r>
              <a:rPr lang="en-US" sz="2000" dirty="0"/>
              <a:t>If you be at one of the three meetings on Friday ( 802 EC Closing Plenary, the 802.11 Closing Plenary or the 802.1 " IEC/IEEE 60802" meeting ) will you participate (eat/drink) : </a:t>
            </a:r>
          </a:p>
          <a:p>
            <a:pPr lvl="1"/>
            <a:r>
              <a:rPr lang="en-US" sz="2000" dirty="0"/>
              <a:t>with the AM Break?</a:t>
            </a:r>
          </a:p>
          <a:p>
            <a:pPr lvl="1"/>
            <a:r>
              <a:rPr lang="en-US" sz="2000" dirty="0"/>
              <a:t> with Lunch?</a:t>
            </a:r>
          </a:p>
          <a:p>
            <a:pPr lvl="1"/>
            <a:r>
              <a:rPr lang="en-US" sz="2000" dirty="0"/>
              <a:t>with the PM Break?</a:t>
            </a:r>
          </a:p>
          <a:p>
            <a:pPr lvl="1"/>
            <a:endParaRPr lang="en-US" sz="1200" dirty="0"/>
          </a:p>
          <a:p>
            <a:pPr marL="0" indent="0">
              <a:buNone/>
            </a:pPr>
            <a:r>
              <a:rPr lang="en-US" sz="2000" dirty="0"/>
              <a:t>Please report all three numbers as it will effect our guarantees for F&amp;B expenses for Friday.</a:t>
            </a:r>
          </a:p>
        </p:txBody>
      </p:sp>
    </p:spTree>
    <p:extLst>
      <p:ext uri="{BB962C8B-B14F-4D97-AF65-F5344CB8AC3E}">
        <p14:creationId xmlns:p14="http://schemas.microsoft.com/office/powerpoint/2010/main" val="21122818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000000"/>
                </a:solidFill>
              </a:rPr>
              <a:t>Audio Visual</a:t>
            </a:r>
          </a:p>
        </p:txBody>
      </p:sp>
      <p:sp>
        <p:nvSpPr>
          <p:cNvPr id="5" name="Content Placeholder 2">
            <a:extLst>
              <a:ext uri="{FF2B5EF4-FFF2-40B4-BE49-F238E27FC236}">
                <a16:creationId xmlns:a16="http://schemas.microsoft.com/office/drawing/2014/main" id="{721C6F41-ADB7-48C1-B46E-4500A7A22584}"/>
              </a:ext>
            </a:extLst>
          </p:cNvPr>
          <p:cNvSpPr>
            <a:spLocks noGrp="1"/>
          </p:cNvSpPr>
          <p:nvPr>
            <p:ph idx="1"/>
          </p:nvPr>
        </p:nvSpPr>
        <p:spPr>
          <a:xfrm>
            <a:off x="334963" y="1341437"/>
            <a:ext cx="10972800" cy="5111749"/>
          </a:xfrm>
        </p:spPr>
        <p:txBody>
          <a:bodyPr>
            <a:normAutofit/>
          </a:bodyPr>
          <a:lstStyle/>
          <a:p>
            <a:pPr marL="0" indent="0">
              <a:buNone/>
            </a:pPr>
            <a:r>
              <a:rPr lang="en-US" sz="2400" b="1" dirty="0"/>
              <a:t>SCREENS, MICROPHONES ETC</a:t>
            </a:r>
          </a:p>
          <a:p>
            <a:pPr marL="0" indent="0">
              <a:buNone/>
            </a:pPr>
            <a:r>
              <a:rPr lang="en-US" sz="2400" dirty="0"/>
              <a:t>If you have any difficulty with the screens, microphones or other sound equipment in your meeting room kindly contact:</a:t>
            </a:r>
            <a:endParaRPr lang="en-US" sz="1400" dirty="0"/>
          </a:p>
          <a:p>
            <a:pPr marL="0" indent="0">
              <a:buNone/>
            </a:pPr>
            <a:r>
              <a:rPr lang="en-US" sz="2400" dirty="0"/>
              <a:t>Face to Face Events staff at the Registration and Information Desk</a:t>
            </a:r>
          </a:p>
          <a:p>
            <a:pPr marL="0" indent="0">
              <a:buNone/>
            </a:pPr>
            <a:r>
              <a:rPr lang="en-US" sz="2400" dirty="0"/>
              <a:t>OR Email: </a:t>
            </a:r>
            <a:r>
              <a:rPr lang="en-US" sz="2400" dirty="0">
                <a:hlinkClick r:id="rId2"/>
              </a:rPr>
              <a:t>802info@facetoface-events.com</a:t>
            </a:r>
            <a:r>
              <a:rPr lang="en-US" sz="2400" dirty="0"/>
              <a:t> </a:t>
            </a:r>
          </a:p>
          <a:p>
            <a:pPr marL="0" indent="0">
              <a:buNone/>
            </a:pPr>
            <a:r>
              <a:rPr lang="en-US" sz="2400" b="1" dirty="0"/>
              <a:t>PROJECTORS</a:t>
            </a:r>
          </a:p>
          <a:p>
            <a:r>
              <a:rPr lang="en-US" sz="2400" dirty="0"/>
              <a:t>All projectors are equipped with HDMI connections. You are responsible for providing your own HDMI adapter. </a:t>
            </a:r>
          </a:p>
          <a:p>
            <a:r>
              <a:rPr lang="en-US" sz="2400" dirty="0"/>
              <a:t>Note: No VGA cables are provided.</a:t>
            </a:r>
          </a:p>
          <a:p>
            <a:r>
              <a:rPr lang="en-US" sz="2400" dirty="0"/>
              <a:t>Please turn off the projectors at the close of each meeting.</a:t>
            </a:r>
          </a:p>
          <a:p>
            <a:r>
              <a:rPr lang="en-US" sz="2400" dirty="0"/>
              <a:t>Please notify </a:t>
            </a:r>
            <a:r>
              <a:rPr lang="en-US" sz="2400" dirty="0" err="1"/>
              <a:t>Linespeed</a:t>
            </a:r>
            <a:r>
              <a:rPr lang="en-US" sz="2400" dirty="0"/>
              <a:t> in Waikoloa 1 or send an email to </a:t>
            </a:r>
            <a:r>
              <a:rPr lang="en-US" sz="2400" dirty="0">
                <a:hlinkClick r:id="rId3"/>
              </a:rPr>
              <a:t>ieee802@linespeed.io</a:t>
            </a:r>
            <a:r>
              <a:rPr lang="en-US" sz="2400" dirty="0"/>
              <a:t> if you need assistance with your projector.</a:t>
            </a:r>
          </a:p>
        </p:txBody>
      </p:sp>
    </p:spTree>
    <p:extLst>
      <p:ext uri="{BB962C8B-B14F-4D97-AF65-F5344CB8AC3E}">
        <p14:creationId xmlns:p14="http://schemas.microsoft.com/office/powerpoint/2010/main" val="17638342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000000"/>
                </a:solidFill>
              </a:rPr>
              <a:t>Tourism Information</a:t>
            </a:r>
          </a:p>
        </p:txBody>
      </p:sp>
      <p:sp>
        <p:nvSpPr>
          <p:cNvPr id="5" name="Content Placeholder 2">
            <a:extLst>
              <a:ext uri="{FF2B5EF4-FFF2-40B4-BE49-F238E27FC236}">
                <a16:creationId xmlns:a16="http://schemas.microsoft.com/office/drawing/2014/main" id="{118BF6FF-3D49-412D-B773-8D9283D591AC}"/>
              </a:ext>
            </a:extLst>
          </p:cNvPr>
          <p:cNvSpPr>
            <a:spLocks noGrp="1"/>
          </p:cNvSpPr>
          <p:nvPr>
            <p:ph idx="1"/>
          </p:nvPr>
        </p:nvSpPr>
        <p:spPr>
          <a:xfrm>
            <a:off x="334963" y="1341437"/>
            <a:ext cx="10972800" cy="5111749"/>
          </a:xfrm>
        </p:spPr>
        <p:txBody>
          <a:bodyPr>
            <a:normAutofit fontScale="77500" lnSpcReduction="20000"/>
          </a:bodyPr>
          <a:lstStyle/>
          <a:p>
            <a:r>
              <a:rPr lang="en-US" b="1" dirty="0" err="1"/>
              <a:t>SpeediShuttle</a:t>
            </a:r>
            <a:r>
              <a:rPr lang="en-US" b="1" dirty="0"/>
              <a:t> IEEE 802 Booking Website (See coupon on Badge) </a:t>
            </a:r>
            <a:r>
              <a:rPr lang="en-US" b="1" dirty="0">
                <a:hlinkClick r:id="rId2" invalidUrl="https://www.speedishuttle.com/a/multiaff/sp1/res/one_way?reservation_params=1&amp;trip[0][service_area]=4&amp;code=F2F88721&amp;trip[trip_type]=roundtrip&amp;host=https://www.speedishuttle.com/"/>
              </a:rPr>
              <a:t>https://www.speedishuttle.com/a/multiaff/sp1/res/one_way?reservation_params=1&amp;trip[0][service_area]=4&amp;code=F2F88721&amp;trip[trip_type]=roundtrip&amp;host=https://www.speedishuttle.com/ </a:t>
            </a:r>
            <a:endParaRPr lang="en-US" sz="1200" b="1" dirty="0"/>
          </a:p>
          <a:p>
            <a:r>
              <a:rPr lang="en-US" b="1" dirty="0"/>
              <a:t>Tourism Hawaii, Big Island Website </a:t>
            </a:r>
            <a:r>
              <a:rPr lang="en-US" b="1" dirty="0">
                <a:hlinkClick r:id="rId3"/>
              </a:rPr>
              <a:t>https://www.gohawaii.com/islands/hawaii-big-island</a:t>
            </a:r>
            <a:r>
              <a:rPr lang="en-US" b="1" dirty="0"/>
              <a:t> </a:t>
            </a:r>
          </a:p>
          <a:p>
            <a:r>
              <a:rPr lang="en-US" b="1" dirty="0"/>
              <a:t>Hilton Waikoloa Specials for Attendees and their guests.</a:t>
            </a:r>
          </a:p>
          <a:p>
            <a:pPr lvl="1"/>
            <a:r>
              <a:rPr lang="en-US" b="1" dirty="0"/>
              <a:t>Big Island Breakfast $US35.00 inclusive (gratuity additional)</a:t>
            </a:r>
          </a:p>
          <a:p>
            <a:pPr lvl="1"/>
            <a:r>
              <a:rPr lang="en-US" b="1" dirty="0"/>
              <a:t>3 Course Prix Fix Menu at KPC, $US72.00</a:t>
            </a:r>
          </a:p>
          <a:p>
            <a:pPr lvl="1"/>
            <a:r>
              <a:rPr lang="en-US" b="1" dirty="0"/>
              <a:t>Vista Hour (Happy Hour) at Nui Italian 5:00 pm to 6:00 pm and 9:00 pm to 10:00 pm </a:t>
            </a:r>
          </a:p>
          <a:p>
            <a:r>
              <a:rPr lang="en-US" b="1" dirty="0"/>
              <a:t>Restaurants </a:t>
            </a:r>
          </a:p>
          <a:p>
            <a:pPr lvl="1"/>
            <a:r>
              <a:rPr lang="en-US" b="1" dirty="0">
                <a:hlinkClick r:id="rId4"/>
              </a:rPr>
              <a:t>https://www.gohawaii.com/islands/hawaii-big-island/restaurants</a:t>
            </a:r>
            <a:r>
              <a:rPr lang="en-US" b="1" dirty="0"/>
              <a:t> </a:t>
            </a:r>
          </a:p>
          <a:p>
            <a:pPr lvl="1"/>
            <a:r>
              <a:rPr lang="en-US" b="1" dirty="0">
                <a:hlinkClick r:id="rId5"/>
              </a:rPr>
              <a:t>https://www.queensmarketplace.net/dining/</a:t>
            </a:r>
            <a:r>
              <a:rPr lang="en-US" b="1" dirty="0"/>
              <a:t> </a:t>
            </a:r>
          </a:p>
          <a:p>
            <a:pPr lvl="1"/>
            <a:r>
              <a:rPr lang="en-US" b="1" dirty="0">
                <a:hlinkClick r:id="rId6"/>
              </a:rPr>
              <a:t>https://www.hiltonwaikoloavillage.com/dining</a:t>
            </a:r>
            <a:endParaRPr lang="en-US" b="1" dirty="0"/>
          </a:p>
          <a:p>
            <a:pPr lvl="1"/>
            <a:endParaRPr lang="en-US" b="1" dirty="0"/>
          </a:p>
        </p:txBody>
      </p:sp>
    </p:spTree>
    <p:extLst>
      <p:ext uri="{BB962C8B-B14F-4D97-AF65-F5344CB8AC3E}">
        <p14:creationId xmlns:p14="http://schemas.microsoft.com/office/powerpoint/2010/main" val="20366103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Tree>
    <p:extLst>
      <p:ext uri="{BB962C8B-B14F-4D97-AF65-F5344CB8AC3E}">
        <p14:creationId xmlns:p14="http://schemas.microsoft.com/office/powerpoint/2010/main" val="31017341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6FDDFD-8FBD-460B-9001-8273FC332BE0}"/>
              </a:ext>
            </a:extLst>
          </p:cNvPr>
          <p:cNvSpPr>
            <a:spLocks noGrp="1"/>
          </p:cNvSpPr>
          <p:nvPr>
            <p:ph type="title"/>
          </p:nvPr>
        </p:nvSpPr>
        <p:spPr/>
        <p:txBody>
          <a:bodyPr/>
          <a:lstStyle/>
          <a:p>
            <a:r>
              <a:rPr lang="en-US" dirty="0">
                <a:solidFill>
                  <a:srgbClr val="000000"/>
                </a:solidFill>
              </a:rPr>
              <a:t>Social Event</a:t>
            </a:r>
            <a:r>
              <a:rPr lang="en-US" dirty="0"/>
              <a:t>	</a:t>
            </a:r>
          </a:p>
        </p:txBody>
      </p:sp>
      <p:sp>
        <p:nvSpPr>
          <p:cNvPr id="4" name="Content Placeholder 2">
            <a:extLst>
              <a:ext uri="{FF2B5EF4-FFF2-40B4-BE49-F238E27FC236}">
                <a16:creationId xmlns:a16="http://schemas.microsoft.com/office/drawing/2014/main" id="{AD7AC867-84A8-4382-83A6-68F0834BEA68}"/>
              </a:ext>
            </a:extLst>
          </p:cNvPr>
          <p:cNvSpPr>
            <a:spLocks noGrp="1"/>
          </p:cNvSpPr>
          <p:nvPr>
            <p:ph idx="1"/>
          </p:nvPr>
        </p:nvSpPr>
        <p:spPr>
          <a:xfrm>
            <a:off x="334963" y="1341437"/>
            <a:ext cx="10972800" cy="5111749"/>
          </a:xfrm>
        </p:spPr>
        <p:txBody>
          <a:bodyPr>
            <a:normAutofit/>
          </a:bodyPr>
          <a:lstStyle/>
          <a:p>
            <a:r>
              <a:rPr lang="en-US" sz="2000" dirty="0"/>
              <a:t>Who</a:t>
            </a:r>
          </a:p>
          <a:p>
            <a:pPr lvl="1"/>
            <a:r>
              <a:rPr lang="en-US" sz="1800" dirty="0"/>
              <a:t>All registered attendees and their guests are welcome to purchase tickets to attend.</a:t>
            </a:r>
          </a:p>
          <a:p>
            <a:pPr lvl="1"/>
            <a:r>
              <a:rPr lang="en-US" sz="1800" dirty="0"/>
              <a:t>Tickets are $US24.99 per person, a maximum of 600 tickets sold</a:t>
            </a:r>
          </a:p>
          <a:p>
            <a:pPr lvl="1"/>
            <a:r>
              <a:rPr lang="en-US" sz="1800" dirty="0"/>
              <a:t>Purchase tickets online by logging into registration:: </a:t>
            </a:r>
            <a:r>
              <a:rPr lang="en-US" sz="1600" dirty="0">
                <a:hlinkClick r:id="rId3"/>
              </a:rPr>
              <a:t>https://www.regonline.com/registration/Checkin.aspx?EventId=2569183</a:t>
            </a:r>
            <a:r>
              <a:rPr lang="en-US" sz="1600" dirty="0"/>
              <a:t> </a:t>
            </a:r>
            <a:endParaRPr lang="en-US" sz="1800" dirty="0"/>
          </a:p>
          <a:p>
            <a:r>
              <a:rPr lang="en-US" sz="2000" dirty="0"/>
              <a:t>What</a:t>
            </a:r>
          </a:p>
          <a:p>
            <a:pPr lvl="1"/>
            <a:r>
              <a:rPr lang="en-US" sz="1800" dirty="0"/>
              <a:t>Live Music – Hear the live energetic drum beats and Polynesian folk music</a:t>
            </a:r>
          </a:p>
          <a:p>
            <a:pPr lvl="1"/>
            <a:r>
              <a:rPr lang="en-US" sz="1800" dirty="0"/>
              <a:t>Breathtaking Dance – Watch the stage come alive with hula dancing and fire performers</a:t>
            </a:r>
          </a:p>
          <a:p>
            <a:pPr lvl="1"/>
            <a:r>
              <a:rPr lang="en-US" sz="1800" dirty="0"/>
              <a:t>Delicious Cuisine– Taste exotic flavors and locally sourced island ingredients, buffet style.</a:t>
            </a:r>
          </a:p>
          <a:p>
            <a:pPr lvl="1"/>
            <a:r>
              <a:rPr lang="en-US" sz="1800" dirty="0"/>
              <a:t>Bar Service shall be available, the purchase of ticket includes a drink coupon.</a:t>
            </a:r>
            <a:endParaRPr lang="en-US" sz="2000" dirty="0"/>
          </a:p>
          <a:p>
            <a:r>
              <a:rPr lang="en-US" sz="2000" dirty="0"/>
              <a:t>Where</a:t>
            </a:r>
          </a:p>
          <a:p>
            <a:pPr lvl="1"/>
            <a:r>
              <a:rPr lang="en-US" sz="1800" dirty="0"/>
              <a:t>King Kamehameha Court       </a:t>
            </a:r>
            <a:r>
              <a:rPr lang="en-US" sz="1800" b="1" dirty="0">
                <a:solidFill>
                  <a:srgbClr val="FF0000"/>
                </a:solidFill>
              </a:rPr>
              <a:t>--- </a:t>
            </a:r>
            <a:r>
              <a:rPr lang="en-US" sz="1800" b="1" dirty="0">
                <a:solidFill>
                  <a:srgbClr val="C00000"/>
                </a:solidFill>
              </a:rPr>
              <a:t>WRIST BAND REQUIRED – Pickup starting Tuesday 1pm</a:t>
            </a:r>
          </a:p>
          <a:p>
            <a:r>
              <a:rPr lang="en-US" sz="2000" dirty="0"/>
              <a:t>When</a:t>
            </a:r>
          </a:p>
          <a:p>
            <a:pPr lvl="1"/>
            <a:r>
              <a:rPr lang="en-US" sz="1800" dirty="0"/>
              <a:t>Wednesday November 13</a:t>
            </a:r>
            <a:r>
              <a:rPr lang="en-US" sz="1800" baseline="30000" dirty="0"/>
              <a:t>th</a:t>
            </a:r>
            <a:r>
              <a:rPr lang="en-US" sz="1800" dirty="0"/>
              <a:t>, 2019 </a:t>
            </a:r>
          </a:p>
          <a:p>
            <a:pPr lvl="1"/>
            <a:r>
              <a:rPr lang="en-US" sz="1800" dirty="0"/>
              <a:t>6:30 PM – 8:30 PM</a:t>
            </a:r>
          </a:p>
          <a:p>
            <a:pPr lvl="1"/>
            <a:endParaRPr lang="en-US" sz="1800" b="1" dirty="0"/>
          </a:p>
          <a:p>
            <a:pPr lvl="1"/>
            <a:endParaRPr lang="en-US" sz="1800" b="1" dirty="0"/>
          </a:p>
          <a:p>
            <a:pPr marL="457200" lvl="1" indent="0">
              <a:buNone/>
            </a:pPr>
            <a:endParaRPr lang="en-US" sz="1800" b="1" dirty="0"/>
          </a:p>
          <a:p>
            <a:pPr lvl="1"/>
            <a:endParaRPr lang="en-US" sz="1800" b="1" dirty="0"/>
          </a:p>
        </p:txBody>
      </p:sp>
    </p:spTree>
    <p:extLst>
      <p:ext uri="{BB962C8B-B14F-4D97-AF65-F5344CB8AC3E}">
        <p14:creationId xmlns:p14="http://schemas.microsoft.com/office/powerpoint/2010/main" val="39311138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FB93D5-D66C-4B12-929C-10478F095DC9}"/>
              </a:ext>
            </a:extLst>
          </p:cNvPr>
          <p:cNvSpPr>
            <a:spLocks noGrp="1"/>
          </p:cNvSpPr>
          <p:nvPr>
            <p:ph type="title"/>
          </p:nvPr>
        </p:nvSpPr>
        <p:spPr/>
        <p:txBody>
          <a:bodyPr/>
          <a:lstStyle/>
          <a:p>
            <a:r>
              <a:rPr lang="en-US" dirty="0">
                <a:solidFill>
                  <a:srgbClr val="000000"/>
                </a:solidFill>
              </a:rPr>
              <a:t>Special Event</a:t>
            </a:r>
            <a:r>
              <a:rPr lang="en-US" dirty="0"/>
              <a:t>	 - </a:t>
            </a:r>
            <a:r>
              <a:rPr lang="en-US" b="1" dirty="0">
                <a:solidFill>
                  <a:schemeClr val="accent5">
                    <a:lumMod val="50000"/>
                  </a:schemeClr>
                </a:solidFill>
              </a:rPr>
              <a:t>Dolphin Quest in Lagoon</a:t>
            </a:r>
          </a:p>
        </p:txBody>
      </p:sp>
      <p:sp>
        <p:nvSpPr>
          <p:cNvPr id="3" name="Content Placeholder 2">
            <a:extLst>
              <a:ext uri="{FF2B5EF4-FFF2-40B4-BE49-F238E27FC236}">
                <a16:creationId xmlns:a16="http://schemas.microsoft.com/office/drawing/2014/main" id="{850430D7-8EFF-4DD7-86AB-E26A21AF817C}"/>
              </a:ext>
            </a:extLst>
          </p:cNvPr>
          <p:cNvSpPr>
            <a:spLocks noGrp="1"/>
          </p:cNvSpPr>
          <p:nvPr>
            <p:ph idx="1"/>
          </p:nvPr>
        </p:nvSpPr>
        <p:spPr>
          <a:xfrm>
            <a:off x="334433" y="1341437"/>
            <a:ext cx="10972800" cy="5111749"/>
          </a:xfrm>
        </p:spPr>
        <p:txBody>
          <a:bodyPr/>
          <a:lstStyle/>
          <a:p>
            <a:r>
              <a:rPr lang="en-US" sz="2400" b="1" dirty="0"/>
              <a:t>Who</a:t>
            </a:r>
          </a:p>
          <a:p>
            <a:pPr lvl="1"/>
            <a:r>
              <a:rPr lang="en-US" sz="2000" b="1" dirty="0"/>
              <a:t>All registered attendees and their guests are welcome to enjoy the show.</a:t>
            </a:r>
          </a:p>
          <a:p>
            <a:r>
              <a:rPr lang="en-US" sz="2400" b="1" dirty="0"/>
              <a:t>What</a:t>
            </a:r>
          </a:p>
          <a:p>
            <a:pPr lvl="1"/>
            <a:r>
              <a:rPr lang="en-US" sz="2000" b="1" dirty="0"/>
              <a:t>Start your morning with a blend of adventure and tranquility.  You’ll enjoy starting your day alongside the dolphins in the spacious Hilton Waikoloa Village Main Lagoon filled with marine life and a cascading waterfall.</a:t>
            </a:r>
          </a:p>
          <a:p>
            <a:pPr marL="457200" lvl="1" indent="0">
              <a:buNone/>
            </a:pPr>
            <a:endParaRPr lang="en-US" sz="2400" b="1" dirty="0"/>
          </a:p>
          <a:p>
            <a:r>
              <a:rPr lang="en-US" sz="2400" b="1" dirty="0"/>
              <a:t>Where</a:t>
            </a:r>
          </a:p>
          <a:p>
            <a:pPr lvl="1"/>
            <a:r>
              <a:rPr lang="en-US" sz="2000" b="1" dirty="0"/>
              <a:t>Lagoon, seating in Lagoon Lanai or in areas surrounding the Lagoon.</a:t>
            </a:r>
          </a:p>
          <a:p>
            <a:pPr marL="457200" lvl="1" indent="0">
              <a:buNone/>
            </a:pPr>
            <a:endParaRPr lang="en-US" sz="2000" b="1" dirty="0"/>
          </a:p>
          <a:p>
            <a:r>
              <a:rPr lang="en-US" sz="2400" b="1" dirty="0"/>
              <a:t>When</a:t>
            </a:r>
          </a:p>
          <a:p>
            <a:pPr lvl="1"/>
            <a:r>
              <a:rPr lang="en-US" sz="2000" b="1" dirty="0"/>
              <a:t>Tuesday November 12</a:t>
            </a:r>
            <a:r>
              <a:rPr lang="en-US" sz="2000" b="1" baseline="30000" dirty="0"/>
              <a:t>th</a:t>
            </a:r>
            <a:r>
              <a:rPr lang="en-US" sz="2000" b="1" dirty="0"/>
              <a:t>, 2019 </a:t>
            </a:r>
          </a:p>
          <a:p>
            <a:pPr lvl="1"/>
            <a:r>
              <a:rPr lang="en-US" sz="2000" b="1" dirty="0"/>
              <a:t>7:35 AM</a:t>
            </a:r>
          </a:p>
          <a:p>
            <a:endParaRPr lang="en-US" sz="4400" dirty="0"/>
          </a:p>
        </p:txBody>
      </p:sp>
    </p:spTree>
    <p:extLst>
      <p:ext uri="{BB962C8B-B14F-4D97-AF65-F5344CB8AC3E}">
        <p14:creationId xmlns:p14="http://schemas.microsoft.com/office/powerpoint/2010/main" val="26713166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rgbClr val="000000"/>
                </a:solidFill>
              </a:rPr>
              <a:t>Meeting Planner Contact Information</a:t>
            </a:r>
            <a:br>
              <a:rPr lang="en-US" b="1" dirty="0">
                <a:solidFill>
                  <a:srgbClr val="000000"/>
                </a:solidFill>
              </a:rPr>
            </a:br>
            <a:r>
              <a:rPr lang="en-US" dirty="0">
                <a:solidFill>
                  <a:srgbClr val="000000"/>
                </a:solidFill>
              </a:rPr>
              <a:t>Face to Face Events</a:t>
            </a:r>
            <a:endParaRPr lang="en-US" b="1" dirty="0">
              <a:solidFill>
                <a:srgbClr val="000000"/>
              </a:solidFill>
            </a:endParaRPr>
          </a:p>
        </p:txBody>
      </p:sp>
      <p:sp>
        <p:nvSpPr>
          <p:cNvPr id="3" name="Text Placeholder 2"/>
          <p:cNvSpPr>
            <a:spLocks noGrp="1"/>
          </p:cNvSpPr>
          <p:nvPr>
            <p:ph type="body" idx="1"/>
          </p:nvPr>
        </p:nvSpPr>
        <p:spPr/>
        <p:txBody>
          <a:bodyPr/>
          <a:lstStyle/>
          <a:p>
            <a:r>
              <a:rPr lang="en-US" dirty="0"/>
              <a:t>Event Office(s)</a:t>
            </a:r>
          </a:p>
        </p:txBody>
      </p:sp>
      <p:sp>
        <p:nvSpPr>
          <p:cNvPr id="4" name="Content Placeholder 3"/>
          <p:cNvSpPr>
            <a:spLocks noGrp="1"/>
          </p:cNvSpPr>
          <p:nvPr>
            <p:ph sz="half" idx="2"/>
          </p:nvPr>
        </p:nvSpPr>
        <p:spPr>
          <a:xfrm>
            <a:off x="609601" y="2174875"/>
            <a:ext cx="3962400" cy="3616325"/>
          </a:xfrm>
        </p:spPr>
        <p:txBody>
          <a:bodyPr/>
          <a:lstStyle/>
          <a:p>
            <a:r>
              <a:rPr lang="en-US" b="1" dirty="0"/>
              <a:t>Meeting Planner Office</a:t>
            </a:r>
          </a:p>
          <a:p>
            <a:pPr lvl="1"/>
            <a:r>
              <a:rPr lang="en-US" sz="1800" b="1" dirty="0"/>
              <a:t>Waikoloa 1</a:t>
            </a:r>
          </a:p>
          <a:p>
            <a:pPr lvl="1"/>
            <a:endParaRPr lang="en-US" dirty="0"/>
          </a:p>
        </p:txBody>
      </p:sp>
      <p:sp>
        <p:nvSpPr>
          <p:cNvPr id="5" name="Text Placeholder 4"/>
          <p:cNvSpPr>
            <a:spLocks noGrp="1"/>
          </p:cNvSpPr>
          <p:nvPr>
            <p:ph type="body" sz="quarter" idx="3"/>
          </p:nvPr>
        </p:nvSpPr>
        <p:spPr/>
        <p:txBody>
          <a:bodyPr/>
          <a:lstStyle/>
          <a:p>
            <a:r>
              <a:rPr lang="en-US" dirty="0"/>
              <a:t>Meeting Planner Direct</a:t>
            </a:r>
          </a:p>
        </p:txBody>
      </p:sp>
      <p:sp>
        <p:nvSpPr>
          <p:cNvPr id="6" name="Content Placeholder 5"/>
          <p:cNvSpPr>
            <a:spLocks noGrp="1"/>
          </p:cNvSpPr>
          <p:nvPr>
            <p:ph sz="quarter" idx="4"/>
          </p:nvPr>
        </p:nvSpPr>
        <p:spPr>
          <a:xfrm>
            <a:off x="5088384" y="2292350"/>
            <a:ext cx="5808216" cy="4108449"/>
          </a:xfrm>
        </p:spPr>
        <p:txBody>
          <a:bodyPr>
            <a:noAutofit/>
          </a:bodyPr>
          <a:lstStyle/>
          <a:p>
            <a:pPr marL="0" indent="0">
              <a:buNone/>
            </a:pPr>
            <a:r>
              <a:rPr lang="en-US" sz="1800" b="1" dirty="0"/>
              <a:t>Dawn </a:t>
            </a:r>
            <a:r>
              <a:rPr lang="en-US" sz="1800" b="1" dirty="0" err="1"/>
              <a:t>Slykhouse</a:t>
            </a:r>
            <a:endParaRPr lang="en-US" sz="1800" b="1" dirty="0"/>
          </a:p>
          <a:p>
            <a:r>
              <a:rPr lang="en-US" sz="1800" b="1" dirty="0"/>
              <a:t>Mobile # 1 (408) 594-1342</a:t>
            </a:r>
          </a:p>
          <a:p>
            <a:r>
              <a:rPr lang="en-US" sz="1800" b="1" dirty="0"/>
              <a:t>Email: </a:t>
            </a:r>
            <a:r>
              <a:rPr lang="en-US" sz="1800" b="1" dirty="0">
                <a:hlinkClick r:id="rId2"/>
              </a:rPr>
              <a:t>dawns@facetoface-events.com</a:t>
            </a:r>
            <a:r>
              <a:rPr lang="en-US" sz="1800" b="1" dirty="0"/>
              <a:t> </a:t>
            </a:r>
          </a:p>
          <a:p>
            <a:r>
              <a:rPr lang="en-US" sz="1800" b="1" dirty="0"/>
              <a:t>Skype: </a:t>
            </a:r>
            <a:r>
              <a:rPr lang="en-US" sz="1800" b="1" dirty="0" err="1"/>
              <a:t>dslykhouse</a:t>
            </a:r>
            <a:endParaRPr lang="en-US" sz="1800" b="1" dirty="0"/>
          </a:p>
          <a:p>
            <a:pPr marL="0" indent="0">
              <a:buNone/>
            </a:pPr>
            <a:r>
              <a:rPr lang="en-US" sz="1800" b="1" dirty="0"/>
              <a:t>Lisa Ronmark</a:t>
            </a:r>
          </a:p>
          <a:p>
            <a:r>
              <a:rPr lang="en-US" sz="1800" b="1" dirty="0"/>
              <a:t>Mobile # 1 (604) 316-4947</a:t>
            </a:r>
          </a:p>
          <a:p>
            <a:r>
              <a:rPr lang="en-US" sz="1800" b="1" dirty="0"/>
              <a:t>Email: </a:t>
            </a:r>
            <a:r>
              <a:rPr lang="en-US" sz="1800" b="1" dirty="0">
                <a:hlinkClick r:id="rId3"/>
              </a:rPr>
              <a:t>lisa@facetoface-events.com</a:t>
            </a:r>
            <a:r>
              <a:rPr lang="en-US" sz="1800" b="1" dirty="0"/>
              <a:t> </a:t>
            </a:r>
          </a:p>
          <a:p>
            <a:r>
              <a:rPr lang="en-US" sz="1800" b="1" dirty="0"/>
              <a:t>Skype: </a:t>
            </a:r>
            <a:r>
              <a:rPr lang="en-US" sz="1800" b="1" dirty="0" err="1"/>
              <a:t>lisa.ronmark</a:t>
            </a:r>
            <a:endParaRPr lang="en-US" sz="1800" b="1" dirty="0"/>
          </a:p>
          <a:p>
            <a:endParaRPr lang="en-US" sz="1800" b="1" dirty="0"/>
          </a:p>
          <a:p>
            <a:r>
              <a:rPr lang="en-US" sz="1800" b="1" dirty="0"/>
              <a:t>Requests/Inquiries/Schedule Updates</a:t>
            </a:r>
          </a:p>
          <a:p>
            <a:pPr lvl="1"/>
            <a:r>
              <a:rPr lang="en-US" sz="2400" b="1" dirty="0">
                <a:hlinkClick r:id="rId4"/>
              </a:rPr>
              <a:t>802info@facetoface-events.com</a:t>
            </a:r>
            <a:endParaRPr lang="en-US" sz="2400" b="1" dirty="0"/>
          </a:p>
        </p:txBody>
      </p:sp>
    </p:spTree>
    <p:extLst>
      <p:ext uri="{BB962C8B-B14F-4D97-AF65-F5344CB8AC3E}">
        <p14:creationId xmlns:p14="http://schemas.microsoft.com/office/powerpoint/2010/main" val="3641226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10972800" cy="838200"/>
          </a:xfrm>
        </p:spPr>
        <p:txBody>
          <a:bodyPr/>
          <a:lstStyle/>
          <a:p>
            <a:r>
              <a:rPr lang="en-US" dirty="0"/>
              <a:t>2020 Future Venues</a:t>
            </a:r>
          </a:p>
        </p:txBody>
      </p:sp>
      <p:sp>
        <p:nvSpPr>
          <p:cNvPr id="4" name="Text Placeholder 3"/>
          <p:cNvSpPr>
            <a:spLocks noGrp="1"/>
          </p:cNvSpPr>
          <p:nvPr>
            <p:ph type="body" idx="1"/>
          </p:nvPr>
        </p:nvSpPr>
        <p:spPr>
          <a:xfrm>
            <a:off x="609601" y="1535113"/>
            <a:ext cx="3352800" cy="639762"/>
          </a:xfrm>
        </p:spPr>
        <p:txBody>
          <a:bodyPr/>
          <a:lstStyle/>
          <a:p>
            <a:r>
              <a:rPr lang="en-US" sz="2000" dirty="0"/>
              <a:t>15-20 March 2020</a:t>
            </a:r>
          </a:p>
        </p:txBody>
      </p:sp>
      <p:sp>
        <p:nvSpPr>
          <p:cNvPr id="5" name="Content Placeholder 4"/>
          <p:cNvSpPr>
            <a:spLocks noGrp="1"/>
          </p:cNvSpPr>
          <p:nvPr>
            <p:ph sz="half" idx="2"/>
          </p:nvPr>
        </p:nvSpPr>
        <p:spPr>
          <a:xfrm>
            <a:off x="173183" y="2174875"/>
            <a:ext cx="3789217" cy="949325"/>
          </a:xfrm>
        </p:spPr>
        <p:txBody>
          <a:bodyPr/>
          <a:lstStyle/>
          <a:p>
            <a:pPr fontAlgn="b"/>
            <a:r>
              <a:rPr lang="en-US" dirty="0">
                <a:solidFill>
                  <a:srgbClr val="00B050"/>
                </a:solidFill>
              </a:rPr>
              <a:t>Hilton Atlanta, Atlanta, GA, USA</a:t>
            </a:r>
          </a:p>
        </p:txBody>
      </p:sp>
      <p:sp>
        <p:nvSpPr>
          <p:cNvPr id="6" name="Text Placeholder 5"/>
          <p:cNvSpPr>
            <a:spLocks noGrp="1"/>
          </p:cNvSpPr>
          <p:nvPr>
            <p:ph type="body" sz="quarter" idx="3"/>
          </p:nvPr>
        </p:nvSpPr>
        <p:spPr>
          <a:xfrm>
            <a:off x="4648200" y="1535113"/>
            <a:ext cx="2493432" cy="639762"/>
          </a:xfrm>
        </p:spPr>
        <p:txBody>
          <a:bodyPr/>
          <a:lstStyle/>
          <a:p>
            <a:r>
              <a:rPr lang="en-US" sz="2000" dirty="0"/>
              <a:t>12-17 July 2020</a:t>
            </a:r>
          </a:p>
        </p:txBody>
      </p:sp>
      <p:sp>
        <p:nvSpPr>
          <p:cNvPr id="7" name="Content Placeholder 6"/>
          <p:cNvSpPr>
            <a:spLocks noGrp="1"/>
          </p:cNvSpPr>
          <p:nvPr>
            <p:ph sz="quarter" idx="4"/>
          </p:nvPr>
        </p:nvSpPr>
        <p:spPr>
          <a:xfrm>
            <a:off x="4017624" y="2198686"/>
            <a:ext cx="3799415" cy="925514"/>
          </a:xfrm>
        </p:spPr>
        <p:txBody>
          <a:bodyPr/>
          <a:lstStyle/>
          <a:p>
            <a:r>
              <a:rPr lang="en-US" dirty="0">
                <a:solidFill>
                  <a:srgbClr val="00B050"/>
                </a:solidFill>
              </a:rPr>
              <a:t>Sheraton Centre Montreal, Montreal, Canada</a:t>
            </a:r>
          </a:p>
        </p:txBody>
      </p:sp>
      <p:sp>
        <p:nvSpPr>
          <p:cNvPr id="8" name="Text Placeholder 5"/>
          <p:cNvSpPr txBox="1">
            <a:spLocks/>
          </p:cNvSpPr>
          <p:nvPr/>
        </p:nvSpPr>
        <p:spPr bwMode="auto">
          <a:xfrm>
            <a:off x="8360248" y="1558924"/>
            <a:ext cx="2993552"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marL="0" indent="0" algn="l" rtl="0" eaLnBrk="1" fontAlgn="base" hangingPunct="1">
              <a:spcBef>
                <a:spcPct val="20000"/>
              </a:spcBef>
              <a:spcAft>
                <a:spcPct val="0"/>
              </a:spcAft>
              <a:buNone/>
              <a:defRPr sz="2400" b="1">
                <a:solidFill>
                  <a:schemeClr val="tx1"/>
                </a:solidFill>
                <a:latin typeface="+mn-lt"/>
                <a:ea typeface="+mn-ea"/>
                <a:cs typeface="+mn-cs"/>
              </a:defRPr>
            </a:lvl1pPr>
            <a:lvl2pPr marL="457200" indent="0" algn="l" rtl="0" eaLnBrk="1" fontAlgn="base" hangingPunct="1">
              <a:spcBef>
                <a:spcPct val="20000"/>
              </a:spcBef>
              <a:spcAft>
                <a:spcPct val="0"/>
              </a:spcAft>
              <a:buNone/>
              <a:defRPr sz="2000" b="1">
                <a:solidFill>
                  <a:schemeClr val="tx1"/>
                </a:solidFill>
                <a:latin typeface="+mn-lt"/>
              </a:defRPr>
            </a:lvl2pPr>
            <a:lvl3pPr marL="914400" indent="0" algn="l" rtl="0" eaLnBrk="1" fontAlgn="base" hangingPunct="1">
              <a:spcBef>
                <a:spcPct val="20000"/>
              </a:spcBef>
              <a:spcAft>
                <a:spcPct val="0"/>
              </a:spcAft>
              <a:buNone/>
              <a:defRPr sz="1800" b="1">
                <a:solidFill>
                  <a:schemeClr val="tx1"/>
                </a:solidFill>
                <a:latin typeface="+mn-lt"/>
              </a:defRPr>
            </a:lvl3pPr>
            <a:lvl4pPr marL="1371600" indent="0" algn="l" rtl="0" eaLnBrk="1" fontAlgn="base" hangingPunct="1">
              <a:spcBef>
                <a:spcPct val="20000"/>
              </a:spcBef>
              <a:spcAft>
                <a:spcPct val="0"/>
              </a:spcAft>
              <a:buNone/>
              <a:defRPr sz="1600" b="1">
                <a:solidFill>
                  <a:schemeClr val="tx1"/>
                </a:solidFill>
                <a:latin typeface="+mn-lt"/>
              </a:defRPr>
            </a:lvl4pPr>
            <a:lvl5pPr marL="1828800" indent="0" algn="l" rtl="0" eaLnBrk="1" fontAlgn="base" hangingPunct="1">
              <a:spcBef>
                <a:spcPct val="20000"/>
              </a:spcBef>
              <a:spcAft>
                <a:spcPct val="0"/>
              </a:spcAft>
              <a:buNone/>
              <a:defRPr sz="1600" b="1">
                <a:solidFill>
                  <a:schemeClr val="tx1"/>
                </a:solidFill>
                <a:latin typeface="+mn-lt"/>
              </a:defRPr>
            </a:lvl5pPr>
            <a:lvl6pPr marL="2286000" indent="0" algn="l" rtl="0" eaLnBrk="1" fontAlgn="base" hangingPunct="1">
              <a:spcBef>
                <a:spcPct val="20000"/>
              </a:spcBef>
              <a:spcAft>
                <a:spcPct val="0"/>
              </a:spcAft>
              <a:buNone/>
              <a:defRPr sz="1600" b="1">
                <a:solidFill>
                  <a:schemeClr val="tx1"/>
                </a:solidFill>
                <a:latin typeface="+mn-lt"/>
              </a:defRPr>
            </a:lvl6pPr>
            <a:lvl7pPr marL="2743200" indent="0" algn="l" rtl="0" eaLnBrk="1" fontAlgn="base" hangingPunct="1">
              <a:spcBef>
                <a:spcPct val="20000"/>
              </a:spcBef>
              <a:spcAft>
                <a:spcPct val="0"/>
              </a:spcAft>
              <a:buNone/>
              <a:defRPr sz="1600" b="1">
                <a:solidFill>
                  <a:schemeClr val="tx1"/>
                </a:solidFill>
                <a:latin typeface="+mn-lt"/>
              </a:defRPr>
            </a:lvl7pPr>
            <a:lvl8pPr marL="3200400" indent="0" algn="l" rtl="0" eaLnBrk="1" fontAlgn="base" hangingPunct="1">
              <a:spcBef>
                <a:spcPct val="20000"/>
              </a:spcBef>
              <a:spcAft>
                <a:spcPct val="0"/>
              </a:spcAft>
              <a:buNone/>
              <a:defRPr sz="1600" b="1">
                <a:solidFill>
                  <a:schemeClr val="tx1"/>
                </a:solidFill>
                <a:latin typeface="+mn-lt"/>
              </a:defRPr>
            </a:lvl8pPr>
            <a:lvl9pPr marL="3657600" indent="0" algn="l" rtl="0" eaLnBrk="1" fontAlgn="base" hangingPunct="1">
              <a:spcBef>
                <a:spcPct val="20000"/>
              </a:spcBef>
              <a:spcAft>
                <a:spcPct val="0"/>
              </a:spcAft>
              <a:buNone/>
              <a:defRPr sz="1600" b="1">
                <a:solidFill>
                  <a:schemeClr val="tx1"/>
                </a:solidFill>
                <a:latin typeface="+mn-lt"/>
              </a:defRPr>
            </a:lvl9pPr>
          </a:lstStyle>
          <a:p>
            <a:r>
              <a:rPr lang="en-US" sz="2000" kern="0" dirty="0"/>
              <a:t>8-13 November 2020</a:t>
            </a:r>
          </a:p>
        </p:txBody>
      </p:sp>
      <p:sp>
        <p:nvSpPr>
          <p:cNvPr id="9" name="Content Placeholder 6"/>
          <p:cNvSpPr txBox="1">
            <a:spLocks/>
          </p:cNvSpPr>
          <p:nvPr/>
        </p:nvSpPr>
        <p:spPr bwMode="auto">
          <a:xfrm>
            <a:off x="7872263" y="2198687"/>
            <a:ext cx="4191000" cy="925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143000" indent="-228600" algn="l" rtl="0" eaLnBrk="1" fontAlgn="base" hangingPunct="1">
              <a:spcBef>
                <a:spcPct val="20000"/>
              </a:spcBef>
              <a:spcAft>
                <a:spcPct val="0"/>
              </a:spcAft>
              <a:buChar char="•"/>
              <a:defRPr sz="1800">
                <a:solidFill>
                  <a:schemeClr val="tx1"/>
                </a:solidFill>
                <a:latin typeface="+mn-lt"/>
              </a:defRPr>
            </a:lvl3pPr>
            <a:lvl4pPr marL="1600200" indent="-228600" algn="l" rtl="0" eaLnBrk="1" fontAlgn="base" hangingPunct="1">
              <a:spcBef>
                <a:spcPct val="20000"/>
              </a:spcBef>
              <a:spcAft>
                <a:spcPct val="0"/>
              </a:spcAft>
              <a:buChar char="–"/>
              <a:defRPr sz="1600">
                <a:solidFill>
                  <a:schemeClr val="tx1"/>
                </a:solidFill>
                <a:latin typeface="+mn-lt"/>
              </a:defRPr>
            </a:lvl4pPr>
            <a:lvl5pPr marL="2057400" indent="-228600" algn="l" rtl="0" eaLnBrk="1" fontAlgn="base" hangingPunct="1">
              <a:spcBef>
                <a:spcPct val="20000"/>
              </a:spcBef>
              <a:spcAft>
                <a:spcPct val="0"/>
              </a:spcAft>
              <a:buChar char="»"/>
              <a:defRPr sz="1600">
                <a:solidFill>
                  <a:schemeClr val="tx1"/>
                </a:solidFill>
                <a:latin typeface="+mn-lt"/>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a:lstStyle>
          <a:p>
            <a:r>
              <a:rPr lang="en-US" dirty="0">
                <a:solidFill>
                  <a:srgbClr val="00B050"/>
                </a:solidFill>
              </a:rPr>
              <a:t>Marriott Marquis Queen’s Park, Bangkok, Thailand</a:t>
            </a:r>
          </a:p>
          <a:p>
            <a:pPr marL="0" indent="0">
              <a:buNone/>
            </a:pPr>
            <a:endParaRPr lang="en-US" sz="2000" kern="0" dirty="0">
              <a:solidFill>
                <a:srgbClr val="FF0000"/>
              </a:solidFill>
            </a:endParaRPr>
          </a:p>
          <a:p>
            <a:endParaRPr lang="en-US" sz="2000" kern="0" dirty="0"/>
          </a:p>
        </p:txBody>
      </p:sp>
      <p:sp>
        <p:nvSpPr>
          <p:cNvPr id="3" name="TextBox 2">
            <a:extLst>
              <a:ext uri="{FF2B5EF4-FFF2-40B4-BE49-F238E27FC236}">
                <a16:creationId xmlns:a16="http://schemas.microsoft.com/office/drawing/2014/main" id="{D592F3CD-E832-4FC3-A7D2-A53A0D98CA56}"/>
              </a:ext>
            </a:extLst>
          </p:cNvPr>
          <p:cNvSpPr txBox="1"/>
          <p:nvPr/>
        </p:nvSpPr>
        <p:spPr>
          <a:xfrm>
            <a:off x="380999" y="3135312"/>
            <a:ext cx="3581401" cy="954107"/>
          </a:xfrm>
          <a:prstGeom prst="rect">
            <a:avLst/>
          </a:prstGeom>
          <a:noFill/>
        </p:spPr>
        <p:txBody>
          <a:bodyPr wrap="square" rtlCol="0">
            <a:spAutoFit/>
          </a:bodyPr>
          <a:lstStyle/>
          <a:p>
            <a:r>
              <a:rPr lang="en-US" sz="2800" dirty="0"/>
              <a:t>40</a:t>
            </a:r>
            <a:r>
              <a:rPr lang="en-US" sz="2800" baseline="30000" dirty="0"/>
              <a:t>th</a:t>
            </a:r>
            <a:r>
              <a:rPr lang="en-US" sz="2800" dirty="0"/>
              <a:t> Anniversary Celebrations!!</a:t>
            </a:r>
          </a:p>
        </p:txBody>
      </p:sp>
    </p:spTree>
    <p:extLst>
      <p:ext uri="{BB962C8B-B14F-4D97-AF65-F5344CB8AC3E}">
        <p14:creationId xmlns:p14="http://schemas.microsoft.com/office/powerpoint/2010/main" val="11979965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10972800" cy="838200"/>
          </a:xfrm>
        </p:spPr>
        <p:txBody>
          <a:bodyPr/>
          <a:lstStyle/>
          <a:p>
            <a:r>
              <a:rPr lang="en-US" dirty="0"/>
              <a:t>2021 Future Venues</a:t>
            </a:r>
          </a:p>
        </p:txBody>
      </p:sp>
      <p:sp>
        <p:nvSpPr>
          <p:cNvPr id="4" name="Text Placeholder 3"/>
          <p:cNvSpPr>
            <a:spLocks noGrp="1"/>
          </p:cNvSpPr>
          <p:nvPr>
            <p:ph type="body" idx="1"/>
          </p:nvPr>
        </p:nvSpPr>
        <p:spPr>
          <a:xfrm>
            <a:off x="609601" y="1535113"/>
            <a:ext cx="3352800" cy="639762"/>
          </a:xfrm>
        </p:spPr>
        <p:txBody>
          <a:bodyPr/>
          <a:lstStyle/>
          <a:p>
            <a:r>
              <a:rPr lang="en-US" sz="2000" dirty="0"/>
              <a:t>14-19 March 2021</a:t>
            </a:r>
          </a:p>
        </p:txBody>
      </p:sp>
      <p:sp>
        <p:nvSpPr>
          <p:cNvPr id="5" name="Content Placeholder 4"/>
          <p:cNvSpPr>
            <a:spLocks noGrp="1"/>
          </p:cNvSpPr>
          <p:nvPr>
            <p:ph sz="half" idx="2"/>
          </p:nvPr>
        </p:nvSpPr>
        <p:spPr>
          <a:xfrm>
            <a:off x="173183" y="2174875"/>
            <a:ext cx="3789217" cy="1304833"/>
          </a:xfrm>
        </p:spPr>
        <p:txBody>
          <a:bodyPr/>
          <a:lstStyle/>
          <a:p>
            <a:pPr fontAlgn="b"/>
            <a:r>
              <a:rPr lang="en-US" dirty="0">
                <a:solidFill>
                  <a:srgbClr val="00B050"/>
                </a:solidFill>
              </a:rPr>
              <a:t>Hyatt Regency Denver at Colorado Convention Center</a:t>
            </a:r>
          </a:p>
        </p:txBody>
      </p:sp>
      <p:sp>
        <p:nvSpPr>
          <p:cNvPr id="6" name="Text Placeholder 5"/>
          <p:cNvSpPr>
            <a:spLocks noGrp="1"/>
          </p:cNvSpPr>
          <p:nvPr>
            <p:ph type="body" sz="quarter" idx="3"/>
          </p:nvPr>
        </p:nvSpPr>
        <p:spPr>
          <a:xfrm>
            <a:off x="4648200" y="1535113"/>
            <a:ext cx="2493432" cy="639762"/>
          </a:xfrm>
        </p:spPr>
        <p:txBody>
          <a:bodyPr/>
          <a:lstStyle/>
          <a:p>
            <a:r>
              <a:rPr lang="en-US" sz="2000" dirty="0"/>
              <a:t>11-16 July 2021</a:t>
            </a:r>
          </a:p>
        </p:txBody>
      </p:sp>
      <p:sp>
        <p:nvSpPr>
          <p:cNvPr id="7" name="Content Placeholder 6"/>
          <p:cNvSpPr>
            <a:spLocks noGrp="1"/>
          </p:cNvSpPr>
          <p:nvPr>
            <p:ph sz="quarter" idx="4"/>
          </p:nvPr>
        </p:nvSpPr>
        <p:spPr>
          <a:xfrm>
            <a:off x="4319738" y="2198686"/>
            <a:ext cx="3431202" cy="925514"/>
          </a:xfrm>
        </p:spPr>
        <p:txBody>
          <a:bodyPr/>
          <a:lstStyle/>
          <a:p>
            <a:r>
              <a:rPr lang="en-US" dirty="0">
                <a:solidFill>
                  <a:srgbClr val="00B050"/>
                </a:solidFill>
              </a:rPr>
              <a:t>Marriott Madrid Auditorium</a:t>
            </a:r>
          </a:p>
        </p:txBody>
      </p:sp>
      <p:sp>
        <p:nvSpPr>
          <p:cNvPr id="8" name="Text Placeholder 5"/>
          <p:cNvSpPr txBox="1">
            <a:spLocks/>
          </p:cNvSpPr>
          <p:nvPr/>
        </p:nvSpPr>
        <p:spPr bwMode="auto">
          <a:xfrm>
            <a:off x="8360248" y="1558924"/>
            <a:ext cx="2993552"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marL="0" indent="0" algn="l" rtl="0" eaLnBrk="1" fontAlgn="base" hangingPunct="1">
              <a:spcBef>
                <a:spcPct val="20000"/>
              </a:spcBef>
              <a:spcAft>
                <a:spcPct val="0"/>
              </a:spcAft>
              <a:buNone/>
              <a:defRPr sz="2400" b="1">
                <a:solidFill>
                  <a:schemeClr val="tx1"/>
                </a:solidFill>
                <a:latin typeface="+mn-lt"/>
                <a:ea typeface="+mn-ea"/>
                <a:cs typeface="+mn-cs"/>
              </a:defRPr>
            </a:lvl1pPr>
            <a:lvl2pPr marL="457200" indent="0" algn="l" rtl="0" eaLnBrk="1" fontAlgn="base" hangingPunct="1">
              <a:spcBef>
                <a:spcPct val="20000"/>
              </a:spcBef>
              <a:spcAft>
                <a:spcPct val="0"/>
              </a:spcAft>
              <a:buNone/>
              <a:defRPr sz="2000" b="1">
                <a:solidFill>
                  <a:schemeClr val="tx1"/>
                </a:solidFill>
                <a:latin typeface="+mn-lt"/>
              </a:defRPr>
            </a:lvl2pPr>
            <a:lvl3pPr marL="914400" indent="0" algn="l" rtl="0" eaLnBrk="1" fontAlgn="base" hangingPunct="1">
              <a:spcBef>
                <a:spcPct val="20000"/>
              </a:spcBef>
              <a:spcAft>
                <a:spcPct val="0"/>
              </a:spcAft>
              <a:buNone/>
              <a:defRPr sz="1800" b="1">
                <a:solidFill>
                  <a:schemeClr val="tx1"/>
                </a:solidFill>
                <a:latin typeface="+mn-lt"/>
              </a:defRPr>
            </a:lvl3pPr>
            <a:lvl4pPr marL="1371600" indent="0" algn="l" rtl="0" eaLnBrk="1" fontAlgn="base" hangingPunct="1">
              <a:spcBef>
                <a:spcPct val="20000"/>
              </a:spcBef>
              <a:spcAft>
                <a:spcPct val="0"/>
              </a:spcAft>
              <a:buNone/>
              <a:defRPr sz="1600" b="1">
                <a:solidFill>
                  <a:schemeClr val="tx1"/>
                </a:solidFill>
                <a:latin typeface="+mn-lt"/>
              </a:defRPr>
            </a:lvl4pPr>
            <a:lvl5pPr marL="1828800" indent="0" algn="l" rtl="0" eaLnBrk="1" fontAlgn="base" hangingPunct="1">
              <a:spcBef>
                <a:spcPct val="20000"/>
              </a:spcBef>
              <a:spcAft>
                <a:spcPct val="0"/>
              </a:spcAft>
              <a:buNone/>
              <a:defRPr sz="1600" b="1">
                <a:solidFill>
                  <a:schemeClr val="tx1"/>
                </a:solidFill>
                <a:latin typeface="+mn-lt"/>
              </a:defRPr>
            </a:lvl5pPr>
            <a:lvl6pPr marL="2286000" indent="0" algn="l" rtl="0" eaLnBrk="1" fontAlgn="base" hangingPunct="1">
              <a:spcBef>
                <a:spcPct val="20000"/>
              </a:spcBef>
              <a:spcAft>
                <a:spcPct val="0"/>
              </a:spcAft>
              <a:buNone/>
              <a:defRPr sz="1600" b="1">
                <a:solidFill>
                  <a:schemeClr val="tx1"/>
                </a:solidFill>
                <a:latin typeface="+mn-lt"/>
              </a:defRPr>
            </a:lvl6pPr>
            <a:lvl7pPr marL="2743200" indent="0" algn="l" rtl="0" eaLnBrk="1" fontAlgn="base" hangingPunct="1">
              <a:spcBef>
                <a:spcPct val="20000"/>
              </a:spcBef>
              <a:spcAft>
                <a:spcPct val="0"/>
              </a:spcAft>
              <a:buNone/>
              <a:defRPr sz="1600" b="1">
                <a:solidFill>
                  <a:schemeClr val="tx1"/>
                </a:solidFill>
                <a:latin typeface="+mn-lt"/>
              </a:defRPr>
            </a:lvl7pPr>
            <a:lvl8pPr marL="3200400" indent="0" algn="l" rtl="0" eaLnBrk="1" fontAlgn="base" hangingPunct="1">
              <a:spcBef>
                <a:spcPct val="20000"/>
              </a:spcBef>
              <a:spcAft>
                <a:spcPct val="0"/>
              </a:spcAft>
              <a:buNone/>
              <a:defRPr sz="1600" b="1">
                <a:solidFill>
                  <a:schemeClr val="tx1"/>
                </a:solidFill>
                <a:latin typeface="+mn-lt"/>
              </a:defRPr>
            </a:lvl8pPr>
            <a:lvl9pPr marL="3657600" indent="0" algn="l" rtl="0" eaLnBrk="1" fontAlgn="base" hangingPunct="1">
              <a:spcBef>
                <a:spcPct val="20000"/>
              </a:spcBef>
              <a:spcAft>
                <a:spcPct val="0"/>
              </a:spcAft>
              <a:buNone/>
              <a:defRPr sz="1600" b="1">
                <a:solidFill>
                  <a:schemeClr val="tx1"/>
                </a:solidFill>
                <a:latin typeface="+mn-lt"/>
              </a:defRPr>
            </a:lvl9pPr>
          </a:lstStyle>
          <a:p>
            <a:r>
              <a:rPr lang="en-US" sz="2000" kern="0" dirty="0"/>
              <a:t>14-19 November 2021</a:t>
            </a:r>
          </a:p>
        </p:txBody>
      </p:sp>
      <p:sp>
        <p:nvSpPr>
          <p:cNvPr id="9" name="Content Placeholder 6"/>
          <p:cNvSpPr txBox="1">
            <a:spLocks/>
          </p:cNvSpPr>
          <p:nvPr/>
        </p:nvSpPr>
        <p:spPr bwMode="auto">
          <a:xfrm>
            <a:off x="7872263" y="2198687"/>
            <a:ext cx="4191000" cy="925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143000" indent="-228600" algn="l" rtl="0" eaLnBrk="1" fontAlgn="base" hangingPunct="1">
              <a:spcBef>
                <a:spcPct val="20000"/>
              </a:spcBef>
              <a:spcAft>
                <a:spcPct val="0"/>
              </a:spcAft>
              <a:buChar char="•"/>
              <a:defRPr sz="1800">
                <a:solidFill>
                  <a:schemeClr val="tx1"/>
                </a:solidFill>
                <a:latin typeface="+mn-lt"/>
              </a:defRPr>
            </a:lvl3pPr>
            <a:lvl4pPr marL="1600200" indent="-228600" algn="l" rtl="0" eaLnBrk="1" fontAlgn="base" hangingPunct="1">
              <a:spcBef>
                <a:spcPct val="20000"/>
              </a:spcBef>
              <a:spcAft>
                <a:spcPct val="0"/>
              </a:spcAft>
              <a:buChar char="–"/>
              <a:defRPr sz="1600">
                <a:solidFill>
                  <a:schemeClr val="tx1"/>
                </a:solidFill>
                <a:latin typeface="+mn-lt"/>
              </a:defRPr>
            </a:lvl4pPr>
            <a:lvl5pPr marL="2057400" indent="-228600" algn="l" rtl="0" eaLnBrk="1" fontAlgn="base" hangingPunct="1">
              <a:spcBef>
                <a:spcPct val="20000"/>
              </a:spcBef>
              <a:spcAft>
                <a:spcPct val="0"/>
              </a:spcAft>
              <a:buChar char="»"/>
              <a:defRPr sz="1600">
                <a:solidFill>
                  <a:schemeClr val="tx1"/>
                </a:solidFill>
                <a:latin typeface="+mn-lt"/>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a:lstStyle>
          <a:p>
            <a:r>
              <a:rPr lang="en-US" dirty="0">
                <a:solidFill>
                  <a:srgbClr val="00B050"/>
                </a:solidFill>
              </a:rPr>
              <a:t>Hyatt Regency Vancouver</a:t>
            </a:r>
            <a:endParaRPr lang="en-US" sz="2000" kern="0" dirty="0">
              <a:solidFill>
                <a:srgbClr val="FF0000"/>
              </a:solidFill>
            </a:endParaRPr>
          </a:p>
          <a:p>
            <a:endParaRPr lang="en-US" sz="2000" kern="0" dirty="0"/>
          </a:p>
        </p:txBody>
      </p:sp>
      <p:sp>
        <p:nvSpPr>
          <p:cNvPr id="10" name="TextBox 9"/>
          <p:cNvSpPr txBox="1"/>
          <p:nvPr/>
        </p:nvSpPr>
        <p:spPr>
          <a:xfrm>
            <a:off x="381000" y="3479708"/>
            <a:ext cx="3200400" cy="461665"/>
          </a:xfrm>
          <a:prstGeom prst="rect">
            <a:avLst/>
          </a:prstGeom>
          <a:noFill/>
        </p:spPr>
        <p:txBody>
          <a:bodyPr wrap="square" rtlCol="0">
            <a:spAutoFit/>
          </a:bodyPr>
          <a:lstStyle/>
          <a:p>
            <a:r>
              <a:rPr lang="en-US" dirty="0"/>
              <a:t>Contract Executed</a:t>
            </a:r>
          </a:p>
        </p:txBody>
      </p:sp>
      <p:sp>
        <p:nvSpPr>
          <p:cNvPr id="11" name="TextBox 10">
            <a:extLst>
              <a:ext uri="{FF2B5EF4-FFF2-40B4-BE49-F238E27FC236}">
                <a16:creationId xmlns:a16="http://schemas.microsoft.com/office/drawing/2014/main" id="{7FFDCE1E-FE20-43A0-882D-7C8DFB4125DA}"/>
              </a:ext>
            </a:extLst>
          </p:cNvPr>
          <p:cNvSpPr txBox="1"/>
          <p:nvPr/>
        </p:nvSpPr>
        <p:spPr>
          <a:xfrm>
            <a:off x="8534400" y="3479709"/>
            <a:ext cx="3276600" cy="461665"/>
          </a:xfrm>
          <a:prstGeom prst="rect">
            <a:avLst/>
          </a:prstGeom>
          <a:noFill/>
        </p:spPr>
        <p:txBody>
          <a:bodyPr wrap="square" rtlCol="0">
            <a:spAutoFit/>
          </a:bodyPr>
          <a:lstStyle/>
          <a:p>
            <a:r>
              <a:rPr lang="en-US" dirty="0"/>
              <a:t>Contract executed</a:t>
            </a:r>
          </a:p>
        </p:txBody>
      </p:sp>
      <p:sp>
        <p:nvSpPr>
          <p:cNvPr id="13" name="TextBox 12">
            <a:extLst>
              <a:ext uri="{FF2B5EF4-FFF2-40B4-BE49-F238E27FC236}">
                <a16:creationId xmlns:a16="http://schemas.microsoft.com/office/drawing/2014/main" id="{B3B9A491-7AC3-4CE9-BD4B-360306515272}"/>
              </a:ext>
            </a:extLst>
          </p:cNvPr>
          <p:cNvSpPr txBox="1"/>
          <p:nvPr/>
        </p:nvSpPr>
        <p:spPr>
          <a:xfrm>
            <a:off x="4305300" y="3479708"/>
            <a:ext cx="3445640" cy="830997"/>
          </a:xfrm>
          <a:prstGeom prst="rect">
            <a:avLst/>
          </a:prstGeom>
          <a:noFill/>
        </p:spPr>
        <p:txBody>
          <a:bodyPr wrap="square" rtlCol="0">
            <a:spAutoFit/>
          </a:bodyPr>
          <a:lstStyle/>
          <a:p>
            <a:r>
              <a:rPr lang="en-US" dirty="0"/>
              <a:t>Contract under negotiations</a:t>
            </a:r>
          </a:p>
        </p:txBody>
      </p:sp>
    </p:spTree>
    <p:extLst>
      <p:ext uri="{BB962C8B-B14F-4D97-AF65-F5344CB8AC3E}">
        <p14:creationId xmlns:p14="http://schemas.microsoft.com/office/powerpoint/2010/main" val="20042464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AF34C702-1E27-4B71-AC2A-EBA67C045669}"/>
              </a:ext>
            </a:extLst>
          </p:cNvPr>
          <p:cNvSpPr>
            <a:spLocks noGrp="1"/>
          </p:cNvSpPr>
          <p:nvPr>
            <p:ph type="title"/>
          </p:nvPr>
        </p:nvSpPr>
        <p:spPr/>
        <p:txBody>
          <a:bodyPr/>
          <a:lstStyle/>
          <a:p>
            <a:r>
              <a:rPr lang="en-US" dirty="0"/>
              <a:t>More Future Venues</a:t>
            </a:r>
          </a:p>
        </p:txBody>
      </p:sp>
      <p:sp>
        <p:nvSpPr>
          <p:cNvPr id="8" name="Content Placeholder 7">
            <a:extLst>
              <a:ext uri="{FF2B5EF4-FFF2-40B4-BE49-F238E27FC236}">
                <a16:creationId xmlns:a16="http://schemas.microsoft.com/office/drawing/2014/main" id="{B120A10D-9753-4280-AD3E-41F5CB159024}"/>
              </a:ext>
            </a:extLst>
          </p:cNvPr>
          <p:cNvSpPr>
            <a:spLocks noGrp="1"/>
          </p:cNvSpPr>
          <p:nvPr>
            <p:ph idx="1"/>
          </p:nvPr>
        </p:nvSpPr>
        <p:spPr>
          <a:xfrm>
            <a:off x="334433" y="1341438"/>
            <a:ext cx="10972800" cy="4906962"/>
          </a:xfrm>
        </p:spPr>
        <p:txBody>
          <a:bodyPr/>
          <a:lstStyle/>
          <a:p>
            <a:r>
              <a:rPr lang="en-US" sz="2800" dirty="0"/>
              <a:t>Committed Future Venues – </a:t>
            </a:r>
            <a:r>
              <a:rPr lang="en-US" sz="2800" dirty="0">
                <a:solidFill>
                  <a:srgbClr val="69BE28"/>
                </a:solidFill>
              </a:rPr>
              <a:t>Contract Executed</a:t>
            </a:r>
          </a:p>
          <a:p>
            <a:pPr lvl="1"/>
            <a:r>
              <a:rPr lang="en-US" dirty="0"/>
              <a:t>2022 July 10-15 - Sheraton Centre Montreal</a:t>
            </a:r>
          </a:p>
          <a:p>
            <a:pPr lvl="1"/>
            <a:r>
              <a:rPr lang="en-US" dirty="0"/>
              <a:t>2023 Nov 12-17 – Hawaiian Village (Oahu)</a:t>
            </a:r>
          </a:p>
          <a:p>
            <a:pPr lvl="1"/>
            <a:r>
              <a:rPr lang="en-US" dirty="0"/>
              <a:t>2027 Nov 14-19 – Hawaiian Village (Oahu)</a:t>
            </a:r>
          </a:p>
          <a:p>
            <a:r>
              <a:rPr lang="en-US" sz="2800" dirty="0"/>
              <a:t>Committed Future Venues – </a:t>
            </a:r>
            <a:r>
              <a:rPr lang="en-US" sz="2800" dirty="0">
                <a:solidFill>
                  <a:srgbClr val="69BE28"/>
                </a:solidFill>
              </a:rPr>
              <a:t>Contract negotiations underway.</a:t>
            </a:r>
          </a:p>
          <a:p>
            <a:pPr lvl="1"/>
            <a:r>
              <a:rPr lang="en-US" dirty="0"/>
              <a:t>2021 July 11-16 – Marriott Madrid, Spain</a:t>
            </a:r>
          </a:p>
          <a:p>
            <a:pPr lvl="1"/>
            <a:r>
              <a:rPr lang="en-US" dirty="0"/>
              <a:t>2023 July 9-14 – </a:t>
            </a:r>
            <a:r>
              <a:rPr lang="en-US" dirty="0" err="1"/>
              <a:t>Estrel</a:t>
            </a:r>
            <a:r>
              <a:rPr lang="en-US" dirty="0"/>
              <a:t>, Berlin, Germany</a:t>
            </a:r>
          </a:p>
          <a:p>
            <a:pPr lvl="1"/>
            <a:endParaRPr lang="en-US" dirty="0"/>
          </a:p>
          <a:p>
            <a:r>
              <a:rPr lang="en-US" sz="2800" dirty="0"/>
              <a:t>Potential Venues: - Discuss on Thursday Future Venues </a:t>
            </a:r>
            <a:r>
              <a:rPr lang="en-US" sz="2800" dirty="0" err="1"/>
              <a:t>AdHoc</a:t>
            </a:r>
            <a:endParaRPr lang="en-US" sz="2800" dirty="0"/>
          </a:p>
          <a:p>
            <a:pPr lvl="1"/>
            <a:endParaRPr lang="en-US" sz="2400" dirty="0"/>
          </a:p>
        </p:txBody>
      </p:sp>
    </p:spTree>
    <p:extLst>
      <p:ext uri="{BB962C8B-B14F-4D97-AF65-F5344CB8AC3E}">
        <p14:creationId xmlns:p14="http://schemas.microsoft.com/office/powerpoint/2010/main" val="6638208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79C60-80DE-41A8-8403-6BFAFE3A7A25}"/>
              </a:ext>
            </a:extLst>
          </p:cNvPr>
          <p:cNvSpPr>
            <a:spLocks noGrp="1"/>
          </p:cNvSpPr>
          <p:nvPr>
            <p:ph type="title"/>
          </p:nvPr>
        </p:nvSpPr>
        <p:spPr/>
        <p:txBody>
          <a:bodyPr/>
          <a:lstStyle/>
          <a:p>
            <a:r>
              <a:rPr lang="en-US" dirty="0"/>
              <a:t>Request for WG Straw Poll concerning this Venue</a:t>
            </a:r>
          </a:p>
        </p:txBody>
      </p:sp>
      <p:sp>
        <p:nvSpPr>
          <p:cNvPr id="3" name="Content Placeholder 2">
            <a:extLst>
              <a:ext uri="{FF2B5EF4-FFF2-40B4-BE49-F238E27FC236}">
                <a16:creationId xmlns:a16="http://schemas.microsoft.com/office/drawing/2014/main" id="{D826A831-C523-41E8-83BF-857E9DDDD211}"/>
              </a:ext>
            </a:extLst>
          </p:cNvPr>
          <p:cNvSpPr>
            <a:spLocks noGrp="1"/>
          </p:cNvSpPr>
          <p:nvPr>
            <p:ph idx="1"/>
          </p:nvPr>
        </p:nvSpPr>
        <p:spPr>
          <a:xfrm>
            <a:off x="609599" y="1341437"/>
            <a:ext cx="10972800" cy="5111749"/>
          </a:xfrm>
        </p:spPr>
        <p:txBody>
          <a:bodyPr/>
          <a:lstStyle/>
          <a:p>
            <a:r>
              <a:rPr lang="en-US" sz="2800" dirty="0"/>
              <a:t>How many people would like to come back to this venue (did you like the venue) (Y/N)?</a:t>
            </a:r>
          </a:p>
          <a:p>
            <a:r>
              <a:rPr lang="en-US" sz="2800" dirty="0"/>
              <a:t>(Please report Yes and No results from your closing plenary meetings)</a:t>
            </a:r>
          </a:p>
        </p:txBody>
      </p:sp>
    </p:spTree>
    <p:extLst>
      <p:ext uri="{BB962C8B-B14F-4D97-AF65-F5344CB8AC3E}">
        <p14:creationId xmlns:p14="http://schemas.microsoft.com/office/powerpoint/2010/main" val="8886298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Future Venue </a:t>
            </a:r>
            <a:r>
              <a:rPr lang="en-US" dirty="0" err="1"/>
              <a:t>AdHocS</a:t>
            </a:r>
            <a:r>
              <a:rPr lang="en-US" dirty="0"/>
              <a:t>  --</a:t>
            </a:r>
          </a:p>
        </p:txBody>
      </p:sp>
      <p:sp>
        <p:nvSpPr>
          <p:cNvPr id="5" name="Text Placeholder 4"/>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3470164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10972800" cy="838200"/>
          </a:xfrm>
        </p:spPr>
        <p:txBody>
          <a:bodyPr/>
          <a:lstStyle/>
          <a:p>
            <a:r>
              <a:rPr lang="en-US" dirty="0"/>
              <a:t>Next Venue Meeting planning – Thurs 7:30 am</a:t>
            </a:r>
          </a:p>
        </p:txBody>
      </p:sp>
      <p:sp>
        <p:nvSpPr>
          <p:cNvPr id="3" name="Content Placeholder 2"/>
          <p:cNvSpPr>
            <a:spLocks noGrp="1"/>
          </p:cNvSpPr>
          <p:nvPr>
            <p:ph idx="1"/>
          </p:nvPr>
        </p:nvSpPr>
        <p:spPr>
          <a:xfrm>
            <a:off x="334433" y="1828800"/>
            <a:ext cx="10972800" cy="4038600"/>
          </a:xfrm>
        </p:spPr>
        <p:txBody>
          <a:bodyPr/>
          <a:lstStyle/>
          <a:p>
            <a:r>
              <a:rPr lang="en-US" dirty="0"/>
              <a:t>Proposed Agenda:</a:t>
            </a:r>
          </a:p>
          <a:p>
            <a:pPr lvl="1"/>
            <a:r>
              <a:rPr lang="en-US" dirty="0"/>
              <a:t>Start time 7:30 am</a:t>
            </a:r>
          </a:p>
          <a:p>
            <a:pPr lvl="1"/>
            <a:r>
              <a:rPr lang="en-US" dirty="0"/>
              <a:t>Review meeting space plan for </a:t>
            </a:r>
            <a:r>
              <a:rPr lang="en-GB" dirty="0"/>
              <a:t>2020 March Plenary</a:t>
            </a:r>
          </a:p>
          <a:p>
            <a:pPr lvl="2" fontAlgn="b"/>
            <a:r>
              <a:rPr lang="en-US" dirty="0"/>
              <a:t>Hilton Atlanta, Atlanta, GA, USA</a:t>
            </a:r>
          </a:p>
          <a:p>
            <a:pPr lvl="1"/>
            <a:r>
              <a:rPr lang="en-GB" dirty="0"/>
              <a:t>Adjourn 8:00am</a:t>
            </a:r>
          </a:p>
        </p:txBody>
      </p:sp>
    </p:spTree>
    <p:extLst>
      <p:ext uri="{BB962C8B-B14F-4D97-AF65-F5344CB8AC3E}">
        <p14:creationId xmlns:p14="http://schemas.microsoft.com/office/powerpoint/2010/main" val="21804116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838200"/>
          </a:xfrm>
        </p:spPr>
        <p:txBody>
          <a:bodyPr/>
          <a:lstStyle/>
          <a:p>
            <a:r>
              <a:rPr lang="en-US" dirty="0"/>
              <a:t>Future Venues </a:t>
            </a:r>
            <a:r>
              <a:rPr lang="en-US" dirty="0" err="1"/>
              <a:t>AdHoc</a:t>
            </a:r>
            <a:r>
              <a:rPr lang="en-US" dirty="0"/>
              <a:t> – Thurs 8 am</a:t>
            </a:r>
          </a:p>
        </p:txBody>
      </p:sp>
      <p:sp>
        <p:nvSpPr>
          <p:cNvPr id="3" name="Content Placeholder 2"/>
          <p:cNvSpPr>
            <a:spLocks noGrp="1"/>
          </p:cNvSpPr>
          <p:nvPr>
            <p:ph idx="1"/>
          </p:nvPr>
        </p:nvSpPr>
        <p:spPr>
          <a:xfrm>
            <a:off x="334433" y="1341438"/>
            <a:ext cx="10972800" cy="5135562"/>
          </a:xfrm>
        </p:spPr>
        <p:txBody>
          <a:bodyPr/>
          <a:lstStyle/>
          <a:p>
            <a:r>
              <a:rPr lang="en-US" sz="2000" dirty="0"/>
              <a:t>Proposed Agenda:</a:t>
            </a:r>
          </a:p>
          <a:p>
            <a:pPr lvl="1"/>
            <a:r>
              <a:rPr lang="en-US" sz="2000" dirty="0"/>
              <a:t>Start time – 8:00 am</a:t>
            </a:r>
          </a:p>
          <a:p>
            <a:pPr lvl="1"/>
            <a:r>
              <a:rPr lang="en-US" sz="2000" dirty="0"/>
              <a:t>Venue locations:</a:t>
            </a:r>
          </a:p>
          <a:p>
            <a:pPr lvl="2"/>
            <a:r>
              <a:rPr lang="en-US" sz="2000" dirty="0"/>
              <a:t>Austin JW Marriott – (Con)  Seattle - Hyatt</a:t>
            </a:r>
          </a:p>
          <a:p>
            <a:pPr lvl="2"/>
            <a:r>
              <a:rPr lang="en-US" sz="2000" dirty="0"/>
              <a:t>Melbourne Australia</a:t>
            </a:r>
          </a:p>
          <a:p>
            <a:pPr lvl="2"/>
            <a:r>
              <a:rPr lang="en-US" sz="2000" dirty="0"/>
              <a:t>Baltimore --- Marriott New Orleans – Hyatt Regency New Orleans </a:t>
            </a:r>
          </a:p>
          <a:p>
            <a:pPr lvl="1"/>
            <a:r>
              <a:rPr lang="en-US" sz="2000" dirty="0"/>
              <a:t>Open RFP for 2022 dates – </a:t>
            </a:r>
          </a:p>
          <a:p>
            <a:pPr lvl="2"/>
            <a:r>
              <a:rPr lang="en-US" sz="2000" dirty="0"/>
              <a:t>March and November (Asia/US Domestic)</a:t>
            </a:r>
          </a:p>
          <a:p>
            <a:pPr lvl="1"/>
            <a:r>
              <a:rPr lang="en-US" sz="2000" dirty="0"/>
              <a:t>Open RFP for 2023 dates –</a:t>
            </a:r>
          </a:p>
          <a:p>
            <a:pPr lvl="2"/>
            <a:r>
              <a:rPr lang="en-US" sz="2000" dirty="0"/>
              <a:t>March – (US Domestic)</a:t>
            </a:r>
          </a:p>
          <a:p>
            <a:pPr lvl="1"/>
            <a:r>
              <a:rPr lang="en-US" sz="2400" dirty="0"/>
              <a:t>Open Dates for 2024 – </a:t>
            </a:r>
          </a:p>
          <a:p>
            <a:pPr lvl="2"/>
            <a:r>
              <a:rPr lang="en-US" sz="2000" dirty="0"/>
              <a:t>March, July, Nov</a:t>
            </a:r>
          </a:p>
          <a:p>
            <a:pPr lvl="2"/>
            <a:r>
              <a:rPr lang="en-US" sz="2000" dirty="0"/>
              <a:t>Asia/Pacific for one Venue</a:t>
            </a:r>
          </a:p>
          <a:p>
            <a:pPr lvl="1"/>
            <a:r>
              <a:rPr lang="en-US" sz="2000" dirty="0"/>
              <a:t>End time – 9:00am</a:t>
            </a:r>
          </a:p>
          <a:p>
            <a:pPr lvl="1"/>
            <a:endParaRPr lang="en-US" dirty="0"/>
          </a:p>
          <a:p>
            <a:pPr lvl="1"/>
            <a:endParaRPr lang="en-US" dirty="0"/>
          </a:p>
        </p:txBody>
      </p:sp>
    </p:spTree>
    <p:extLst>
      <p:ext uri="{BB962C8B-B14F-4D97-AF65-F5344CB8AC3E}">
        <p14:creationId xmlns:p14="http://schemas.microsoft.com/office/powerpoint/2010/main" val="13039615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334432" y="1341437"/>
            <a:ext cx="11247967" cy="5111749"/>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toeventconduct@ieee.org.</a:t>
            </a:r>
          </a:p>
        </p:txBody>
      </p:sp>
    </p:spTree>
    <p:extLst>
      <p:ext uri="{BB962C8B-B14F-4D97-AF65-F5344CB8AC3E}">
        <p14:creationId xmlns:p14="http://schemas.microsoft.com/office/powerpoint/2010/main" val="39035879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10972800" cy="838200"/>
          </a:xfrm>
        </p:spPr>
        <p:txBody>
          <a:bodyPr/>
          <a:lstStyle/>
          <a:p>
            <a:r>
              <a:rPr lang="en-US" dirty="0"/>
              <a:t>2021 Future Venues</a:t>
            </a:r>
          </a:p>
        </p:txBody>
      </p:sp>
      <p:sp>
        <p:nvSpPr>
          <p:cNvPr id="4" name="Text Placeholder 3"/>
          <p:cNvSpPr>
            <a:spLocks noGrp="1"/>
          </p:cNvSpPr>
          <p:nvPr>
            <p:ph type="body" idx="1"/>
          </p:nvPr>
        </p:nvSpPr>
        <p:spPr>
          <a:xfrm>
            <a:off x="609601" y="1535113"/>
            <a:ext cx="3352800" cy="639762"/>
          </a:xfrm>
        </p:spPr>
        <p:txBody>
          <a:bodyPr/>
          <a:lstStyle/>
          <a:p>
            <a:r>
              <a:rPr lang="en-US" sz="2000" dirty="0"/>
              <a:t>14-19 March 2021</a:t>
            </a:r>
          </a:p>
        </p:txBody>
      </p:sp>
      <p:sp>
        <p:nvSpPr>
          <p:cNvPr id="5" name="Content Placeholder 4"/>
          <p:cNvSpPr>
            <a:spLocks noGrp="1"/>
          </p:cNvSpPr>
          <p:nvPr>
            <p:ph sz="half" idx="2"/>
          </p:nvPr>
        </p:nvSpPr>
        <p:spPr>
          <a:xfrm>
            <a:off x="173183" y="2174875"/>
            <a:ext cx="3789217" cy="1304833"/>
          </a:xfrm>
        </p:spPr>
        <p:txBody>
          <a:bodyPr/>
          <a:lstStyle/>
          <a:p>
            <a:pPr fontAlgn="b"/>
            <a:r>
              <a:rPr lang="en-US" dirty="0">
                <a:solidFill>
                  <a:srgbClr val="00B050"/>
                </a:solidFill>
              </a:rPr>
              <a:t>Hyatt Regency Denver at Colorado Convention Center</a:t>
            </a:r>
          </a:p>
        </p:txBody>
      </p:sp>
      <p:sp>
        <p:nvSpPr>
          <p:cNvPr id="6" name="Text Placeholder 5"/>
          <p:cNvSpPr>
            <a:spLocks noGrp="1"/>
          </p:cNvSpPr>
          <p:nvPr>
            <p:ph type="body" sz="quarter" idx="3"/>
          </p:nvPr>
        </p:nvSpPr>
        <p:spPr>
          <a:xfrm>
            <a:off x="4648200" y="1535113"/>
            <a:ext cx="2493432" cy="639762"/>
          </a:xfrm>
        </p:spPr>
        <p:txBody>
          <a:bodyPr/>
          <a:lstStyle/>
          <a:p>
            <a:r>
              <a:rPr lang="en-US" sz="2000" dirty="0"/>
              <a:t>11-16 July 2021</a:t>
            </a:r>
          </a:p>
        </p:txBody>
      </p:sp>
      <p:sp>
        <p:nvSpPr>
          <p:cNvPr id="7" name="Content Placeholder 6"/>
          <p:cNvSpPr>
            <a:spLocks noGrp="1"/>
          </p:cNvSpPr>
          <p:nvPr>
            <p:ph sz="quarter" idx="4"/>
          </p:nvPr>
        </p:nvSpPr>
        <p:spPr>
          <a:xfrm>
            <a:off x="4319738" y="2198686"/>
            <a:ext cx="3431202" cy="925514"/>
          </a:xfrm>
        </p:spPr>
        <p:txBody>
          <a:bodyPr/>
          <a:lstStyle/>
          <a:p>
            <a:r>
              <a:rPr lang="en-US" dirty="0">
                <a:solidFill>
                  <a:srgbClr val="00B050"/>
                </a:solidFill>
              </a:rPr>
              <a:t>Marriott Madrid Auditorium</a:t>
            </a:r>
          </a:p>
        </p:txBody>
      </p:sp>
      <p:sp>
        <p:nvSpPr>
          <p:cNvPr id="8" name="Text Placeholder 5"/>
          <p:cNvSpPr txBox="1">
            <a:spLocks/>
          </p:cNvSpPr>
          <p:nvPr/>
        </p:nvSpPr>
        <p:spPr bwMode="auto">
          <a:xfrm>
            <a:off x="8360248" y="1558924"/>
            <a:ext cx="2993552"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marL="0" indent="0" algn="l" rtl="0" eaLnBrk="1" fontAlgn="base" hangingPunct="1">
              <a:spcBef>
                <a:spcPct val="20000"/>
              </a:spcBef>
              <a:spcAft>
                <a:spcPct val="0"/>
              </a:spcAft>
              <a:buNone/>
              <a:defRPr sz="2400" b="1">
                <a:solidFill>
                  <a:schemeClr val="tx1"/>
                </a:solidFill>
                <a:latin typeface="+mn-lt"/>
                <a:ea typeface="+mn-ea"/>
                <a:cs typeface="+mn-cs"/>
              </a:defRPr>
            </a:lvl1pPr>
            <a:lvl2pPr marL="457200" indent="0" algn="l" rtl="0" eaLnBrk="1" fontAlgn="base" hangingPunct="1">
              <a:spcBef>
                <a:spcPct val="20000"/>
              </a:spcBef>
              <a:spcAft>
                <a:spcPct val="0"/>
              </a:spcAft>
              <a:buNone/>
              <a:defRPr sz="2000" b="1">
                <a:solidFill>
                  <a:schemeClr val="tx1"/>
                </a:solidFill>
                <a:latin typeface="+mn-lt"/>
              </a:defRPr>
            </a:lvl2pPr>
            <a:lvl3pPr marL="914400" indent="0" algn="l" rtl="0" eaLnBrk="1" fontAlgn="base" hangingPunct="1">
              <a:spcBef>
                <a:spcPct val="20000"/>
              </a:spcBef>
              <a:spcAft>
                <a:spcPct val="0"/>
              </a:spcAft>
              <a:buNone/>
              <a:defRPr sz="1800" b="1">
                <a:solidFill>
                  <a:schemeClr val="tx1"/>
                </a:solidFill>
                <a:latin typeface="+mn-lt"/>
              </a:defRPr>
            </a:lvl3pPr>
            <a:lvl4pPr marL="1371600" indent="0" algn="l" rtl="0" eaLnBrk="1" fontAlgn="base" hangingPunct="1">
              <a:spcBef>
                <a:spcPct val="20000"/>
              </a:spcBef>
              <a:spcAft>
                <a:spcPct val="0"/>
              </a:spcAft>
              <a:buNone/>
              <a:defRPr sz="1600" b="1">
                <a:solidFill>
                  <a:schemeClr val="tx1"/>
                </a:solidFill>
                <a:latin typeface="+mn-lt"/>
              </a:defRPr>
            </a:lvl4pPr>
            <a:lvl5pPr marL="1828800" indent="0" algn="l" rtl="0" eaLnBrk="1" fontAlgn="base" hangingPunct="1">
              <a:spcBef>
                <a:spcPct val="20000"/>
              </a:spcBef>
              <a:spcAft>
                <a:spcPct val="0"/>
              </a:spcAft>
              <a:buNone/>
              <a:defRPr sz="1600" b="1">
                <a:solidFill>
                  <a:schemeClr val="tx1"/>
                </a:solidFill>
                <a:latin typeface="+mn-lt"/>
              </a:defRPr>
            </a:lvl5pPr>
            <a:lvl6pPr marL="2286000" indent="0" algn="l" rtl="0" eaLnBrk="1" fontAlgn="base" hangingPunct="1">
              <a:spcBef>
                <a:spcPct val="20000"/>
              </a:spcBef>
              <a:spcAft>
                <a:spcPct val="0"/>
              </a:spcAft>
              <a:buNone/>
              <a:defRPr sz="1600" b="1">
                <a:solidFill>
                  <a:schemeClr val="tx1"/>
                </a:solidFill>
                <a:latin typeface="+mn-lt"/>
              </a:defRPr>
            </a:lvl6pPr>
            <a:lvl7pPr marL="2743200" indent="0" algn="l" rtl="0" eaLnBrk="1" fontAlgn="base" hangingPunct="1">
              <a:spcBef>
                <a:spcPct val="20000"/>
              </a:spcBef>
              <a:spcAft>
                <a:spcPct val="0"/>
              </a:spcAft>
              <a:buNone/>
              <a:defRPr sz="1600" b="1">
                <a:solidFill>
                  <a:schemeClr val="tx1"/>
                </a:solidFill>
                <a:latin typeface="+mn-lt"/>
              </a:defRPr>
            </a:lvl7pPr>
            <a:lvl8pPr marL="3200400" indent="0" algn="l" rtl="0" eaLnBrk="1" fontAlgn="base" hangingPunct="1">
              <a:spcBef>
                <a:spcPct val="20000"/>
              </a:spcBef>
              <a:spcAft>
                <a:spcPct val="0"/>
              </a:spcAft>
              <a:buNone/>
              <a:defRPr sz="1600" b="1">
                <a:solidFill>
                  <a:schemeClr val="tx1"/>
                </a:solidFill>
                <a:latin typeface="+mn-lt"/>
              </a:defRPr>
            </a:lvl8pPr>
            <a:lvl9pPr marL="3657600" indent="0" algn="l" rtl="0" eaLnBrk="1" fontAlgn="base" hangingPunct="1">
              <a:spcBef>
                <a:spcPct val="20000"/>
              </a:spcBef>
              <a:spcAft>
                <a:spcPct val="0"/>
              </a:spcAft>
              <a:buNone/>
              <a:defRPr sz="1600" b="1">
                <a:solidFill>
                  <a:schemeClr val="tx1"/>
                </a:solidFill>
                <a:latin typeface="+mn-lt"/>
              </a:defRPr>
            </a:lvl9pPr>
          </a:lstStyle>
          <a:p>
            <a:r>
              <a:rPr lang="en-US" sz="2000" kern="0" dirty="0"/>
              <a:t>14-19 November 2021</a:t>
            </a:r>
          </a:p>
        </p:txBody>
      </p:sp>
      <p:sp>
        <p:nvSpPr>
          <p:cNvPr id="9" name="Content Placeholder 6"/>
          <p:cNvSpPr txBox="1">
            <a:spLocks/>
          </p:cNvSpPr>
          <p:nvPr/>
        </p:nvSpPr>
        <p:spPr bwMode="auto">
          <a:xfrm>
            <a:off x="7872263" y="2198687"/>
            <a:ext cx="4191000" cy="925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143000" indent="-228600" algn="l" rtl="0" eaLnBrk="1" fontAlgn="base" hangingPunct="1">
              <a:spcBef>
                <a:spcPct val="20000"/>
              </a:spcBef>
              <a:spcAft>
                <a:spcPct val="0"/>
              </a:spcAft>
              <a:buChar char="•"/>
              <a:defRPr sz="1800">
                <a:solidFill>
                  <a:schemeClr val="tx1"/>
                </a:solidFill>
                <a:latin typeface="+mn-lt"/>
              </a:defRPr>
            </a:lvl3pPr>
            <a:lvl4pPr marL="1600200" indent="-228600" algn="l" rtl="0" eaLnBrk="1" fontAlgn="base" hangingPunct="1">
              <a:spcBef>
                <a:spcPct val="20000"/>
              </a:spcBef>
              <a:spcAft>
                <a:spcPct val="0"/>
              </a:spcAft>
              <a:buChar char="–"/>
              <a:defRPr sz="1600">
                <a:solidFill>
                  <a:schemeClr val="tx1"/>
                </a:solidFill>
                <a:latin typeface="+mn-lt"/>
              </a:defRPr>
            </a:lvl4pPr>
            <a:lvl5pPr marL="2057400" indent="-228600" algn="l" rtl="0" eaLnBrk="1" fontAlgn="base" hangingPunct="1">
              <a:spcBef>
                <a:spcPct val="20000"/>
              </a:spcBef>
              <a:spcAft>
                <a:spcPct val="0"/>
              </a:spcAft>
              <a:buChar char="»"/>
              <a:defRPr sz="1600">
                <a:solidFill>
                  <a:schemeClr val="tx1"/>
                </a:solidFill>
                <a:latin typeface="+mn-lt"/>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a:lstStyle>
          <a:p>
            <a:r>
              <a:rPr lang="en-US" dirty="0">
                <a:solidFill>
                  <a:srgbClr val="00B050"/>
                </a:solidFill>
              </a:rPr>
              <a:t>Hyatt Regency Vancouver</a:t>
            </a:r>
            <a:endParaRPr lang="en-US" sz="2000" kern="0" dirty="0">
              <a:solidFill>
                <a:srgbClr val="FF0000"/>
              </a:solidFill>
            </a:endParaRPr>
          </a:p>
          <a:p>
            <a:endParaRPr lang="en-US" sz="2000" kern="0" dirty="0"/>
          </a:p>
        </p:txBody>
      </p:sp>
      <p:sp>
        <p:nvSpPr>
          <p:cNvPr id="10" name="TextBox 9"/>
          <p:cNvSpPr txBox="1"/>
          <p:nvPr/>
        </p:nvSpPr>
        <p:spPr>
          <a:xfrm>
            <a:off x="381000" y="3479708"/>
            <a:ext cx="3200400" cy="461665"/>
          </a:xfrm>
          <a:prstGeom prst="rect">
            <a:avLst/>
          </a:prstGeom>
          <a:noFill/>
        </p:spPr>
        <p:txBody>
          <a:bodyPr wrap="square" rtlCol="0">
            <a:spAutoFit/>
          </a:bodyPr>
          <a:lstStyle/>
          <a:p>
            <a:r>
              <a:rPr lang="en-US" dirty="0"/>
              <a:t>Contract Executed</a:t>
            </a:r>
          </a:p>
        </p:txBody>
      </p:sp>
      <p:sp>
        <p:nvSpPr>
          <p:cNvPr id="11" name="TextBox 10">
            <a:extLst>
              <a:ext uri="{FF2B5EF4-FFF2-40B4-BE49-F238E27FC236}">
                <a16:creationId xmlns:a16="http://schemas.microsoft.com/office/drawing/2014/main" id="{7FFDCE1E-FE20-43A0-882D-7C8DFB4125DA}"/>
              </a:ext>
            </a:extLst>
          </p:cNvPr>
          <p:cNvSpPr txBox="1"/>
          <p:nvPr/>
        </p:nvSpPr>
        <p:spPr>
          <a:xfrm>
            <a:off x="8534400" y="3479709"/>
            <a:ext cx="3276600" cy="461665"/>
          </a:xfrm>
          <a:prstGeom prst="rect">
            <a:avLst/>
          </a:prstGeom>
          <a:noFill/>
        </p:spPr>
        <p:txBody>
          <a:bodyPr wrap="square" rtlCol="0">
            <a:spAutoFit/>
          </a:bodyPr>
          <a:lstStyle/>
          <a:p>
            <a:r>
              <a:rPr lang="en-US" dirty="0"/>
              <a:t>Contract executed</a:t>
            </a:r>
          </a:p>
        </p:txBody>
      </p:sp>
      <p:sp>
        <p:nvSpPr>
          <p:cNvPr id="13" name="TextBox 12">
            <a:extLst>
              <a:ext uri="{FF2B5EF4-FFF2-40B4-BE49-F238E27FC236}">
                <a16:creationId xmlns:a16="http://schemas.microsoft.com/office/drawing/2014/main" id="{B3B9A491-7AC3-4CE9-BD4B-360306515272}"/>
              </a:ext>
            </a:extLst>
          </p:cNvPr>
          <p:cNvSpPr txBox="1"/>
          <p:nvPr/>
        </p:nvSpPr>
        <p:spPr>
          <a:xfrm>
            <a:off x="4305300" y="3479708"/>
            <a:ext cx="3445640" cy="830997"/>
          </a:xfrm>
          <a:prstGeom prst="rect">
            <a:avLst/>
          </a:prstGeom>
          <a:noFill/>
        </p:spPr>
        <p:txBody>
          <a:bodyPr wrap="square" rtlCol="0">
            <a:spAutoFit/>
          </a:bodyPr>
          <a:lstStyle/>
          <a:p>
            <a:r>
              <a:rPr lang="en-US" dirty="0"/>
              <a:t>Contract under negotiations</a:t>
            </a:r>
          </a:p>
        </p:txBody>
      </p:sp>
    </p:spTree>
    <p:extLst>
      <p:ext uri="{BB962C8B-B14F-4D97-AF65-F5344CB8AC3E}">
        <p14:creationId xmlns:p14="http://schemas.microsoft.com/office/powerpoint/2010/main" val="3626644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AF34C702-1E27-4B71-AC2A-EBA67C045669}"/>
              </a:ext>
            </a:extLst>
          </p:cNvPr>
          <p:cNvSpPr>
            <a:spLocks noGrp="1"/>
          </p:cNvSpPr>
          <p:nvPr>
            <p:ph type="title"/>
          </p:nvPr>
        </p:nvSpPr>
        <p:spPr/>
        <p:txBody>
          <a:bodyPr/>
          <a:lstStyle/>
          <a:p>
            <a:r>
              <a:rPr lang="en-US" dirty="0"/>
              <a:t>More Future Venues</a:t>
            </a:r>
          </a:p>
        </p:txBody>
      </p:sp>
      <p:sp>
        <p:nvSpPr>
          <p:cNvPr id="8" name="Content Placeholder 7">
            <a:extLst>
              <a:ext uri="{FF2B5EF4-FFF2-40B4-BE49-F238E27FC236}">
                <a16:creationId xmlns:a16="http://schemas.microsoft.com/office/drawing/2014/main" id="{B120A10D-9753-4280-AD3E-41F5CB159024}"/>
              </a:ext>
            </a:extLst>
          </p:cNvPr>
          <p:cNvSpPr>
            <a:spLocks noGrp="1"/>
          </p:cNvSpPr>
          <p:nvPr>
            <p:ph idx="1"/>
          </p:nvPr>
        </p:nvSpPr>
        <p:spPr>
          <a:xfrm>
            <a:off x="334433" y="1341438"/>
            <a:ext cx="10972800" cy="4906962"/>
          </a:xfrm>
        </p:spPr>
        <p:txBody>
          <a:bodyPr/>
          <a:lstStyle/>
          <a:p>
            <a:r>
              <a:rPr lang="en-US" sz="2800" dirty="0"/>
              <a:t>Committed Future Venues – </a:t>
            </a:r>
            <a:r>
              <a:rPr lang="en-US" sz="2800" dirty="0">
                <a:solidFill>
                  <a:srgbClr val="69BE28"/>
                </a:solidFill>
              </a:rPr>
              <a:t>Contract Executed</a:t>
            </a:r>
          </a:p>
          <a:p>
            <a:pPr lvl="1"/>
            <a:r>
              <a:rPr lang="en-US" dirty="0"/>
              <a:t>2022 July 10-15 - Sheraton Centre Montreal</a:t>
            </a:r>
          </a:p>
          <a:p>
            <a:pPr lvl="1"/>
            <a:r>
              <a:rPr lang="en-US" dirty="0"/>
              <a:t>2023 Nov 12-17 – Hawaiian Village (Oahu)</a:t>
            </a:r>
          </a:p>
          <a:p>
            <a:pPr lvl="1"/>
            <a:r>
              <a:rPr lang="en-US" dirty="0"/>
              <a:t>2027 Nov 14-19 – Hawaiian Village (Oahu)</a:t>
            </a:r>
          </a:p>
          <a:p>
            <a:r>
              <a:rPr lang="en-US" sz="2800" dirty="0"/>
              <a:t>Committed Future Venues – </a:t>
            </a:r>
            <a:r>
              <a:rPr lang="en-US" sz="2800" dirty="0">
                <a:solidFill>
                  <a:srgbClr val="69BE28"/>
                </a:solidFill>
              </a:rPr>
              <a:t>Contract negotiations underway.</a:t>
            </a:r>
          </a:p>
          <a:p>
            <a:pPr lvl="1"/>
            <a:r>
              <a:rPr lang="en-US" dirty="0"/>
              <a:t>2021 July 11-16 – Marriott Madrid, Spain</a:t>
            </a:r>
          </a:p>
          <a:p>
            <a:pPr lvl="1"/>
            <a:r>
              <a:rPr lang="en-US" dirty="0"/>
              <a:t>2023 July 9-14 – </a:t>
            </a:r>
            <a:r>
              <a:rPr lang="en-US" dirty="0" err="1"/>
              <a:t>Estrel</a:t>
            </a:r>
            <a:r>
              <a:rPr lang="en-US" dirty="0"/>
              <a:t>, Berlin, Germany</a:t>
            </a:r>
          </a:p>
          <a:p>
            <a:pPr lvl="1"/>
            <a:endParaRPr lang="en-US" dirty="0"/>
          </a:p>
          <a:p>
            <a:r>
              <a:rPr lang="en-US" sz="2800" dirty="0"/>
              <a:t>Potential Venues: - Discuss on Thursday Future Venues </a:t>
            </a:r>
            <a:r>
              <a:rPr lang="en-US" sz="2800" dirty="0" err="1"/>
              <a:t>AdHoc</a:t>
            </a:r>
            <a:endParaRPr lang="en-US" sz="2800" dirty="0"/>
          </a:p>
          <a:p>
            <a:pPr lvl="1"/>
            <a:endParaRPr lang="en-US" sz="2400" dirty="0"/>
          </a:p>
        </p:txBody>
      </p:sp>
    </p:spTree>
    <p:extLst>
      <p:ext uri="{BB962C8B-B14F-4D97-AF65-F5344CB8AC3E}">
        <p14:creationId xmlns:p14="http://schemas.microsoft.com/office/powerpoint/2010/main" val="359375223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03FF2B-28D8-4D0A-AC3A-068D4AF5EAB0}"/>
              </a:ext>
            </a:extLst>
          </p:cNvPr>
          <p:cNvSpPr>
            <a:spLocks noGrp="1"/>
          </p:cNvSpPr>
          <p:nvPr>
            <p:ph type="title"/>
          </p:nvPr>
        </p:nvSpPr>
        <p:spPr/>
        <p:txBody>
          <a:bodyPr/>
          <a:lstStyle/>
          <a:p>
            <a:r>
              <a:rPr lang="en-US" dirty="0"/>
              <a:t>Future Venue planning</a:t>
            </a:r>
          </a:p>
        </p:txBody>
      </p:sp>
      <p:sp>
        <p:nvSpPr>
          <p:cNvPr id="3" name="Content Placeholder 2">
            <a:extLst>
              <a:ext uri="{FF2B5EF4-FFF2-40B4-BE49-F238E27FC236}">
                <a16:creationId xmlns:a16="http://schemas.microsoft.com/office/drawing/2014/main" id="{881FE3AC-F167-4737-912A-8009D1790BC9}"/>
              </a:ext>
            </a:extLst>
          </p:cNvPr>
          <p:cNvSpPr>
            <a:spLocks noGrp="1"/>
          </p:cNvSpPr>
          <p:nvPr>
            <p:ph idx="1"/>
          </p:nvPr>
        </p:nvSpPr>
        <p:spPr>
          <a:xfrm>
            <a:off x="334433" y="1341438"/>
            <a:ext cx="10714567" cy="4983162"/>
          </a:xfrm>
        </p:spPr>
        <p:txBody>
          <a:bodyPr/>
          <a:lstStyle/>
          <a:p>
            <a:r>
              <a:rPr lang="en-US" dirty="0"/>
              <a:t>2022 March: Hilton Orlando Disney Springs </a:t>
            </a:r>
          </a:p>
          <a:p>
            <a:pPr marL="0" indent="0">
              <a:buNone/>
            </a:pPr>
            <a:r>
              <a:rPr lang="en-US" dirty="0"/>
              <a:t>			Hilton Buena Vista Palace </a:t>
            </a:r>
          </a:p>
          <a:p>
            <a:pPr marL="0" indent="0">
              <a:buNone/>
            </a:pPr>
            <a:endParaRPr lang="en-US" dirty="0"/>
          </a:p>
          <a:p>
            <a:r>
              <a:rPr lang="en-US" dirty="0"/>
              <a:t>2023  March: Hyatt Regency Chicago – </a:t>
            </a:r>
          </a:p>
          <a:p>
            <a:endParaRPr lang="en-US" dirty="0"/>
          </a:p>
          <a:p>
            <a:r>
              <a:rPr lang="en-US" dirty="0"/>
              <a:t>For Backup keep Hyatt Regency Jacksonville on hold.</a:t>
            </a:r>
          </a:p>
          <a:p>
            <a:endParaRPr lang="en-US" dirty="0"/>
          </a:p>
        </p:txBody>
      </p:sp>
    </p:spTree>
    <p:extLst>
      <p:ext uri="{BB962C8B-B14F-4D97-AF65-F5344CB8AC3E}">
        <p14:creationId xmlns:p14="http://schemas.microsoft.com/office/powerpoint/2010/main" val="118068686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113757" y="457199"/>
            <a:ext cx="8000999" cy="762001"/>
          </a:xfrm>
        </p:spPr>
        <p:txBody>
          <a:bodyPr/>
          <a:lstStyle/>
          <a:p>
            <a:r>
              <a:rPr lang="en-US" sz="3600" dirty="0"/>
              <a:t>Friday Closing EC Plenary</a:t>
            </a:r>
          </a:p>
        </p:txBody>
      </p:sp>
      <p:sp>
        <p:nvSpPr>
          <p:cNvPr id="5" name="Text Placeholder 4"/>
          <p:cNvSpPr>
            <a:spLocks noGrp="1"/>
          </p:cNvSpPr>
          <p:nvPr>
            <p:ph type="body" idx="1"/>
          </p:nvPr>
        </p:nvSpPr>
        <p:spPr>
          <a:xfrm>
            <a:off x="932656" y="1676400"/>
            <a:ext cx="10497344" cy="4114800"/>
          </a:xfrm>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latin typeface="Arial" panose="020B0604020202020204" pitchFamily="34" charset="0"/>
                <a:ea typeface="Arial Unicode MS" pitchFamily="34" charset="-128"/>
                <a:cs typeface="Arial" panose="020B0604020202020204" pitchFamily="34" charset="0"/>
              </a:rPr>
              <a:t>4.03 MI 40th Anniversary - Public Outreach / Social / memorabilia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latin typeface="Arial" panose="020B0604020202020204" pitchFamily="34" charset="0"/>
                <a:ea typeface="Arial Unicode MS" pitchFamily="34" charset="-128"/>
                <a:cs typeface="Arial" panose="020B0604020202020204" pitchFamily="34" charset="0"/>
              </a:rPr>
              <a:t>4.04 MI Future Venues </a:t>
            </a:r>
            <a:r>
              <a:rPr lang="en-US" sz="2800" dirty="0" err="1">
                <a:latin typeface="Arial" panose="020B0604020202020204" pitchFamily="34" charset="0"/>
                <a:ea typeface="Arial Unicode MS" pitchFamily="34" charset="-128"/>
                <a:cs typeface="Arial" panose="020B0604020202020204" pitchFamily="34" charset="0"/>
              </a:rPr>
              <a:t>AdHoc</a:t>
            </a:r>
            <a:r>
              <a:rPr lang="en-US" sz="2800" dirty="0">
                <a:latin typeface="Arial" panose="020B0604020202020204" pitchFamily="34" charset="0"/>
                <a:ea typeface="Arial Unicode MS" pitchFamily="34" charset="-128"/>
                <a:cs typeface="Arial" panose="020B0604020202020204" pitchFamily="34" charset="0"/>
              </a:rPr>
              <a:t> Report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latin typeface="Arial" panose="020B0604020202020204" pitchFamily="34" charset="0"/>
                <a:ea typeface="Arial Unicode MS" pitchFamily="34" charset="-128"/>
                <a:cs typeface="Arial" panose="020B0604020202020204" pitchFamily="34" charset="0"/>
              </a:rPr>
              <a:t>8.044 II Executive Secretary Report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latin typeface="Arial" panose="020B0604020202020204" pitchFamily="34" charset="0"/>
                <a:ea typeface="Arial Unicode MS" pitchFamily="34" charset="-128"/>
                <a:cs typeface="Arial" panose="020B0604020202020204" pitchFamily="34" charset="0"/>
              </a:rPr>
              <a:t>8.06 II </a:t>
            </a:r>
            <a:r>
              <a:rPr lang="en-US" sz="2800" dirty="0"/>
              <a:t>Announcement of 802 EC Interim Telecon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t>	(Tuesday 4 Feb 2020, 1-3pm ET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t>8.07 II Call for Tutorials for March 2020 Plenary</a:t>
            </a:r>
          </a:p>
        </p:txBody>
      </p:sp>
    </p:spTree>
    <p:extLst>
      <p:ext uri="{BB962C8B-B14F-4D97-AF65-F5344CB8AC3E}">
        <p14:creationId xmlns:p14="http://schemas.microsoft.com/office/powerpoint/2010/main" val="39202329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62F0F456-F172-44F4-8317-18FE633B6EEE}"/>
              </a:ext>
            </a:extLst>
          </p:cNvPr>
          <p:cNvSpPr>
            <a:spLocks noGrp="1"/>
          </p:cNvSpPr>
          <p:nvPr>
            <p:ph type="body" idx="1"/>
          </p:nvPr>
        </p:nvSpPr>
        <p:spPr/>
        <p:txBody>
          <a:bodyPr/>
          <a:lstStyle/>
          <a:p>
            <a:endParaRPr lang="en-US" dirty="0"/>
          </a:p>
        </p:txBody>
      </p:sp>
      <p:sp>
        <p:nvSpPr>
          <p:cNvPr id="6" name="Title 5">
            <a:extLst>
              <a:ext uri="{FF2B5EF4-FFF2-40B4-BE49-F238E27FC236}">
                <a16:creationId xmlns:a16="http://schemas.microsoft.com/office/drawing/2014/main" id="{494EC47A-717D-4974-9367-39FFBB6D558B}"/>
              </a:ext>
            </a:extLst>
          </p:cNvPr>
          <p:cNvSpPr>
            <a:spLocks noGrp="1"/>
          </p:cNvSpPr>
          <p:nvPr>
            <p:ph type="title"/>
          </p:nvPr>
        </p:nvSpPr>
        <p:spPr/>
        <p:txBody>
          <a:bodyPr/>
          <a:lstStyle/>
          <a:p>
            <a:pPr lvl="0">
              <a:spcBef>
                <a:spcPct val="20000"/>
              </a:spcBef>
            </a:pPr>
            <a:r>
              <a:rPr lang="en-US" sz="2400" b="0" cap="none" dirty="0">
                <a:solidFill>
                  <a:srgbClr val="000000"/>
                </a:solidFill>
                <a:latin typeface="+mn-lt"/>
                <a:ea typeface="+mn-ea"/>
                <a:cs typeface="+mn-cs"/>
              </a:rPr>
              <a:t>F4.03 </a:t>
            </a:r>
            <a:r>
              <a:rPr lang="en-US" sz="2400" b="0" cap="none" dirty="0">
                <a:solidFill>
                  <a:srgbClr val="000000"/>
                </a:solidFill>
                <a:latin typeface="+mn-lt"/>
                <a:ea typeface="Arial Unicode MS" pitchFamily="34" charset="-128"/>
                <a:cs typeface="Arial" panose="020B0604020202020204" pitchFamily="34" charset="0"/>
              </a:rPr>
              <a:t>4.03 MI 40th Anniversary - Public Outreach / Social / memorabilia </a:t>
            </a:r>
            <a:br>
              <a:rPr lang="en-US" sz="2400" b="0" cap="none" dirty="0">
                <a:solidFill>
                  <a:srgbClr val="000000"/>
                </a:solidFill>
                <a:latin typeface="+mn-lt"/>
                <a:ea typeface="Arial Unicode MS" pitchFamily="34" charset="-128"/>
                <a:cs typeface="Arial" panose="020B0604020202020204" pitchFamily="34" charset="0"/>
              </a:rPr>
            </a:br>
            <a:endParaRPr lang="en-US" sz="4400" dirty="0">
              <a:latin typeface="+mn-lt"/>
            </a:endParaRPr>
          </a:p>
        </p:txBody>
      </p:sp>
    </p:spTree>
    <p:extLst>
      <p:ext uri="{BB962C8B-B14F-4D97-AF65-F5344CB8AC3E}">
        <p14:creationId xmlns:p14="http://schemas.microsoft.com/office/powerpoint/2010/main" val="332489169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63D7623-D507-400E-A4F0-E770D5382DC9}"/>
              </a:ext>
            </a:extLst>
          </p:cNvPr>
          <p:cNvSpPr>
            <a:spLocks noGrp="1"/>
          </p:cNvSpPr>
          <p:nvPr>
            <p:ph type="title"/>
          </p:nvPr>
        </p:nvSpPr>
        <p:spPr>
          <a:xfrm>
            <a:off x="609600" y="404813"/>
            <a:ext cx="10972800" cy="298818"/>
          </a:xfrm>
        </p:spPr>
        <p:txBody>
          <a:bodyPr/>
          <a:lstStyle/>
          <a:p>
            <a:r>
              <a:rPr lang="en-US" dirty="0"/>
              <a:t>40</a:t>
            </a:r>
            <a:r>
              <a:rPr lang="en-US" baseline="30000" dirty="0"/>
              <a:t>th</a:t>
            </a:r>
            <a:r>
              <a:rPr lang="en-US" dirty="0"/>
              <a:t> Celebration </a:t>
            </a:r>
          </a:p>
        </p:txBody>
      </p:sp>
      <p:sp>
        <p:nvSpPr>
          <p:cNvPr id="6" name="Rectangle 1">
            <a:extLst>
              <a:ext uri="{FF2B5EF4-FFF2-40B4-BE49-F238E27FC236}">
                <a16:creationId xmlns:a16="http://schemas.microsoft.com/office/drawing/2014/main" id="{5E184C05-858F-47B4-8B4D-9FAA80068110}"/>
              </a:ext>
            </a:extLst>
          </p:cNvPr>
          <p:cNvSpPr>
            <a:spLocks noGrp="1" noChangeArrowheads="1"/>
          </p:cNvSpPr>
          <p:nvPr>
            <p:ph idx="1"/>
          </p:nvPr>
        </p:nvSpPr>
        <p:spPr bwMode="auto">
          <a:xfrm>
            <a:off x="334433" y="842130"/>
            <a:ext cx="10972800" cy="55245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45720" numCol="1" anchor="ctr" anchorCtr="0" compatLnSpc="1">
            <a:prstTxWarp prst="textNoShape">
              <a:avLst/>
            </a:prstTxWarp>
            <a:spAutoFit/>
          </a:bodyPr>
          <a:lstStyle/>
          <a:p>
            <a:pPr marL="0" indent="0" eaLnBrk="0" hangingPunct="0">
              <a:spcBef>
                <a:spcPct val="0"/>
              </a:spcBef>
            </a:pPr>
            <a:r>
              <a:rPr lang="en-US" altLang="en-US" sz="2800" dirty="0">
                <a:latin typeface="Arial" panose="020B0604020202020204" pitchFamily="34" charset="0"/>
              </a:rPr>
              <a:t>Public Outreach – </a:t>
            </a:r>
            <a:r>
              <a:rPr lang="en-US" altLang="en-US" sz="2800" dirty="0" err="1">
                <a:latin typeface="Arial" panose="020B0604020202020204" pitchFamily="34" charset="0"/>
              </a:rPr>
              <a:t>Nikolich</a:t>
            </a:r>
            <a:r>
              <a:rPr lang="en-US" altLang="en-US" sz="2800" dirty="0">
                <a:latin typeface="Arial" panose="020B0604020202020204" pitchFamily="34" charset="0"/>
              </a:rPr>
              <a:t> / </a:t>
            </a:r>
            <a:r>
              <a:rPr lang="en-US" altLang="en-US" sz="2800" dirty="0" err="1">
                <a:latin typeface="Arial" panose="020B0604020202020204" pitchFamily="34" charset="0"/>
              </a:rPr>
              <a:t>D’Ambrosia</a:t>
            </a:r>
            <a:r>
              <a:rPr lang="en-US" altLang="en-US" sz="2800" dirty="0">
                <a:latin typeface="Arial" panose="020B0604020202020204" pitchFamily="34" charset="0"/>
              </a:rPr>
              <a:t> shot many videos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800" b="0" i="0" u="none" strike="noStrike" cap="none" normalizeH="0" baseline="0" dirty="0">
                <a:ln>
                  <a:noFill/>
                </a:ln>
                <a:solidFill>
                  <a:schemeClr val="tx1"/>
                </a:solidFill>
                <a:effectLst/>
                <a:latin typeface="Arial" panose="020B0604020202020204" pitchFamily="34" charset="0"/>
              </a:rPr>
              <a:t>Potential 40</a:t>
            </a:r>
            <a:r>
              <a:rPr kumimoji="0" lang="en-US" altLang="en-US" sz="2800" b="0" i="0" u="none" strike="noStrike" cap="none" normalizeH="0" baseline="30000" dirty="0">
                <a:ln>
                  <a:noFill/>
                </a:ln>
                <a:solidFill>
                  <a:schemeClr val="tx1"/>
                </a:solidFill>
                <a:effectLst/>
                <a:latin typeface="Arial" panose="020B0604020202020204" pitchFamily="34" charset="0"/>
              </a:rPr>
              <a:t>th</a:t>
            </a:r>
            <a:r>
              <a:rPr kumimoji="0" lang="en-US" altLang="en-US" sz="2800" b="0" i="0" u="none" strike="noStrike" cap="none" normalizeH="0" baseline="0" dirty="0">
                <a:ln>
                  <a:noFill/>
                </a:ln>
                <a:solidFill>
                  <a:schemeClr val="tx1"/>
                </a:solidFill>
                <a:effectLst/>
                <a:latin typeface="Arial" panose="020B0604020202020204" pitchFamily="34" charset="0"/>
              </a:rPr>
              <a:t> Celebration activities</a:t>
            </a:r>
          </a:p>
          <a:p>
            <a:pPr marL="400050" lvl="1" indent="0" eaLnBrk="0" hangingPunct="0">
              <a:spcBef>
                <a:spcPct val="0"/>
              </a:spcBef>
              <a:buFontTx/>
              <a:buChar char="•"/>
            </a:pPr>
            <a:r>
              <a:rPr kumimoji="0" lang="en-US" altLang="en-US" sz="3200" b="0" i="0" u="none" strike="noStrike" cap="none" normalizeH="0" baseline="0" dirty="0">
                <a:ln>
                  <a:noFill/>
                </a:ln>
                <a:solidFill>
                  <a:schemeClr val="tx1"/>
                </a:solidFill>
                <a:effectLst/>
                <a:latin typeface="Arial" panose="020B0604020202020204" pitchFamily="34" charset="0"/>
              </a:rPr>
              <a:t>Planning to build showcase @ the meeting venue</a:t>
            </a:r>
          </a:p>
          <a:p>
            <a:pPr marL="800100" lvl="2" indent="0" eaLnBrk="0" hangingPunct="0">
              <a:spcBef>
                <a:spcPct val="0"/>
              </a:spcBef>
            </a:pPr>
            <a:r>
              <a:rPr kumimoji="0" lang="en-US" altLang="en-US" sz="2800" b="0" i="0" u="none" strike="noStrike" cap="none" normalizeH="0" baseline="0" dirty="0">
                <a:ln>
                  <a:noFill/>
                </a:ln>
                <a:solidFill>
                  <a:schemeClr val="tx1"/>
                </a:solidFill>
                <a:effectLst/>
                <a:latin typeface="Arial" panose="020B0604020202020204" pitchFamily="34" charset="0"/>
              </a:rPr>
              <a:t>Request memorabilia contributions</a:t>
            </a:r>
          </a:p>
          <a:p>
            <a:pPr marL="800100" lvl="2" indent="0" eaLnBrk="0" hangingPunct="0">
              <a:spcBef>
                <a:spcPct val="0"/>
              </a:spcBef>
            </a:pPr>
            <a:r>
              <a:rPr kumimoji="0" lang="en-US" altLang="en-US" sz="2800" b="0" i="0" u="none" strike="noStrike" cap="none" normalizeH="0" baseline="0" dirty="0">
                <a:ln>
                  <a:noFill/>
                </a:ln>
                <a:solidFill>
                  <a:schemeClr val="tx1"/>
                </a:solidFill>
                <a:effectLst/>
                <a:latin typeface="Arial" panose="020B0604020202020204" pitchFamily="34" charset="0"/>
              </a:rPr>
              <a:t>Original Project PARs</a:t>
            </a:r>
          </a:p>
          <a:p>
            <a:pPr marL="800100" lvl="2" indent="0" eaLnBrk="0" hangingPunct="0">
              <a:spcBef>
                <a:spcPct val="0"/>
              </a:spcBef>
            </a:pPr>
            <a:r>
              <a:rPr kumimoji="0" lang="en-US" altLang="en-US" sz="2800" b="0" i="0" u="none" strike="noStrike" cap="none" normalizeH="0" baseline="0" dirty="0">
                <a:ln>
                  <a:noFill/>
                </a:ln>
                <a:solidFill>
                  <a:schemeClr val="tx1"/>
                </a:solidFill>
                <a:effectLst/>
                <a:latin typeface="Arial" panose="020B0604020202020204" pitchFamily="34" charset="0"/>
              </a:rPr>
              <a:t>Original 1</a:t>
            </a:r>
            <a:r>
              <a:rPr kumimoji="0" lang="en-US" altLang="en-US" sz="2800" b="0" i="0" u="none" strike="noStrike" cap="none" normalizeH="0" baseline="30000" dirty="0">
                <a:ln>
                  <a:noFill/>
                </a:ln>
                <a:solidFill>
                  <a:schemeClr val="tx1"/>
                </a:solidFill>
                <a:effectLst/>
                <a:latin typeface="Arial" panose="020B0604020202020204" pitchFamily="34" charset="0"/>
              </a:rPr>
              <a:t>st</a:t>
            </a:r>
            <a:r>
              <a:rPr kumimoji="0" lang="en-US" altLang="en-US" sz="2800" b="0" i="0" u="none" strike="noStrike" cap="none" normalizeH="0" baseline="0" dirty="0">
                <a:ln>
                  <a:noFill/>
                </a:ln>
                <a:solidFill>
                  <a:schemeClr val="tx1"/>
                </a:solidFill>
                <a:effectLst/>
                <a:latin typeface="Arial" panose="020B0604020202020204" pitchFamily="34" charset="0"/>
              </a:rPr>
              <a:t> Version standards</a:t>
            </a:r>
          </a:p>
          <a:p>
            <a:pPr marL="800100" lvl="2" indent="0" eaLnBrk="0" hangingPunct="0">
              <a:spcBef>
                <a:spcPct val="0"/>
              </a:spcBef>
            </a:pPr>
            <a:r>
              <a:rPr kumimoji="0" lang="en-US" altLang="en-US" sz="2800" b="0" i="0" u="none" strike="noStrike" cap="none" normalizeH="0" baseline="0" dirty="0">
                <a:ln>
                  <a:noFill/>
                </a:ln>
                <a:solidFill>
                  <a:schemeClr val="tx1"/>
                </a:solidFill>
                <a:effectLst/>
                <a:latin typeface="Arial" panose="020B0604020202020204" pitchFamily="34" charset="0"/>
              </a:rPr>
              <a:t>Small prototypes – examples of products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800" b="0" i="0" u="none" strike="noStrike" cap="none" normalizeH="0" baseline="0" dirty="0">
                <a:ln>
                  <a:noFill/>
                </a:ln>
                <a:solidFill>
                  <a:schemeClr val="tx1"/>
                </a:solidFill>
                <a:effectLst/>
                <a:latin typeface="Arial" panose="020B0604020202020204" pitchFamily="34" charset="0"/>
              </a:rPr>
              <a:t>Pictures</a:t>
            </a:r>
          </a:p>
          <a:p>
            <a:pPr marL="400050" lvl="1" indent="0" eaLnBrk="0" hangingPunct="0">
              <a:spcBef>
                <a:spcPct val="0"/>
              </a:spcBef>
              <a:buFontTx/>
              <a:buChar char="•"/>
            </a:pPr>
            <a:r>
              <a:rPr lang="en-US" altLang="en-US" sz="2400" dirty="0">
                <a:latin typeface="Arial" panose="020B0604020202020204" pitchFamily="34" charset="0"/>
              </a:rPr>
              <a:t>Provide TV with looping view of memorial photos</a:t>
            </a:r>
          </a:p>
          <a:p>
            <a:pPr marL="400050" lvl="1" indent="0" eaLnBrk="0" hangingPunct="0">
              <a:spcBef>
                <a:spcPct val="0"/>
              </a:spcBef>
              <a:buFontTx/>
              <a:buChar char="•"/>
            </a:pPr>
            <a:r>
              <a:rPr lang="en-US" altLang="en-US" sz="2400" dirty="0">
                <a:latin typeface="Arial" panose="020B0604020202020204" pitchFamily="34" charset="0"/>
              </a:rPr>
              <a:t>Provide files to include</a:t>
            </a:r>
          </a:p>
          <a:p>
            <a:pPr marL="0" indent="0" eaLnBrk="0" hangingPunct="0">
              <a:spcBef>
                <a:spcPct val="0"/>
              </a:spcBef>
            </a:pPr>
            <a:r>
              <a:rPr lang="en-US" altLang="en-US" sz="2800" dirty="0">
                <a:latin typeface="Arial" panose="020B0604020202020204" pitchFamily="34" charset="0"/>
              </a:rPr>
              <a:t>Shirt and Coin</a:t>
            </a:r>
          </a:p>
          <a:p>
            <a:pPr marL="400050" lvl="1" indent="0" eaLnBrk="0" hangingPunct="0">
              <a:spcBef>
                <a:spcPct val="0"/>
              </a:spcBef>
            </a:pPr>
            <a:r>
              <a:rPr lang="en-US" altLang="en-US" sz="2400" dirty="0">
                <a:latin typeface="Arial" panose="020B0604020202020204" pitchFamily="34" charset="0"/>
              </a:rPr>
              <a:t>A nice collared Shirt and memorial coin</a:t>
            </a:r>
          </a:p>
          <a:p>
            <a:pPr marL="0" indent="0" eaLnBrk="0" hangingPunct="0">
              <a:spcBef>
                <a:spcPct val="0"/>
              </a:spcBef>
            </a:pPr>
            <a:r>
              <a:rPr lang="en-US" altLang="en-US" sz="2800" dirty="0">
                <a:latin typeface="Arial" panose="020B0604020202020204" pitchFamily="34" charset="0"/>
              </a:rPr>
              <a:t>Badge holder and lanyard </a:t>
            </a:r>
          </a:p>
        </p:txBody>
      </p:sp>
    </p:spTree>
    <p:extLst>
      <p:ext uri="{BB962C8B-B14F-4D97-AF65-F5344CB8AC3E}">
        <p14:creationId xmlns:p14="http://schemas.microsoft.com/office/powerpoint/2010/main" val="399311273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BFC4CA-26B6-4D1B-AA0F-A3898EBB0F75}"/>
              </a:ext>
            </a:extLst>
          </p:cNvPr>
          <p:cNvSpPr>
            <a:spLocks noGrp="1"/>
          </p:cNvSpPr>
          <p:nvPr>
            <p:ph type="title"/>
          </p:nvPr>
        </p:nvSpPr>
        <p:spPr/>
        <p:txBody>
          <a:bodyPr/>
          <a:lstStyle/>
          <a:p>
            <a:r>
              <a:rPr lang="en-US" dirty="0"/>
              <a:t>Motion to approve Expenditure for Celebration items</a:t>
            </a:r>
          </a:p>
        </p:txBody>
      </p:sp>
      <p:sp>
        <p:nvSpPr>
          <p:cNvPr id="3" name="Content Placeholder 2">
            <a:extLst>
              <a:ext uri="{FF2B5EF4-FFF2-40B4-BE49-F238E27FC236}">
                <a16:creationId xmlns:a16="http://schemas.microsoft.com/office/drawing/2014/main" id="{974AE64A-106D-4315-945D-F70C3DC9E16C}"/>
              </a:ext>
            </a:extLst>
          </p:cNvPr>
          <p:cNvSpPr>
            <a:spLocks noGrp="1"/>
          </p:cNvSpPr>
          <p:nvPr>
            <p:ph idx="1"/>
          </p:nvPr>
        </p:nvSpPr>
        <p:spPr/>
        <p:txBody>
          <a:bodyPr/>
          <a:lstStyle/>
          <a:p>
            <a:r>
              <a:rPr lang="en-US" dirty="0"/>
              <a:t>Move to authorize the Executive Secretary to </a:t>
            </a:r>
          </a:p>
          <a:p>
            <a:pPr marL="457200" lvl="1" indent="0">
              <a:buNone/>
            </a:pPr>
            <a:r>
              <a:rPr lang="en-US" dirty="0"/>
              <a:t>1) oversee the creation and distribution of 40</a:t>
            </a:r>
            <a:r>
              <a:rPr lang="en-US" baseline="30000" dirty="0"/>
              <a:t>th</a:t>
            </a:r>
            <a:r>
              <a:rPr lang="en-US" dirty="0"/>
              <a:t> Anniversary items:</a:t>
            </a:r>
          </a:p>
          <a:p>
            <a:pPr lvl="2"/>
            <a:r>
              <a:rPr lang="en-US" dirty="0"/>
              <a:t>Shirts, Coins, Lanyards.</a:t>
            </a:r>
          </a:p>
          <a:p>
            <a:pPr marL="457200" lvl="1" indent="0">
              <a:buNone/>
            </a:pPr>
            <a:r>
              <a:rPr lang="en-US" dirty="0"/>
              <a:t>2) Oversee the display of memorabilia items:</a:t>
            </a:r>
          </a:p>
          <a:p>
            <a:pPr lvl="2"/>
            <a:r>
              <a:rPr lang="en-US" dirty="0"/>
              <a:t>Potentially have a display case with memorabilia</a:t>
            </a:r>
          </a:p>
          <a:p>
            <a:pPr lvl="2"/>
            <a:r>
              <a:rPr lang="en-US" dirty="0"/>
              <a:t>Provide a monitor to display photos provided by members for sharing</a:t>
            </a:r>
          </a:p>
          <a:p>
            <a:pPr lvl="1"/>
            <a:r>
              <a:rPr lang="en-US" dirty="0"/>
              <a:t>The cost to provide the above services not to exceed $30,000.</a:t>
            </a:r>
          </a:p>
          <a:p>
            <a:pPr marL="457200" lvl="1" indent="0">
              <a:buNone/>
            </a:pPr>
            <a:r>
              <a:rPr lang="en-US" dirty="0"/>
              <a:t>Move: Jon Rosdahl</a:t>
            </a:r>
          </a:p>
          <a:p>
            <a:pPr marL="457200" lvl="1" indent="0">
              <a:buNone/>
            </a:pPr>
            <a:r>
              <a:rPr lang="en-US" dirty="0"/>
              <a:t>2</a:t>
            </a:r>
            <a:r>
              <a:rPr lang="en-US" baseline="30000" dirty="0"/>
              <a:t>nd</a:t>
            </a:r>
            <a:r>
              <a:rPr lang="en-US" dirty="0"/>
              <a:t>: John </a:t>
            </a:r>
            <a:r>
              <a:rPr lang="en-US" dirty="0" err="1"/>
              <a:t>D’Ambrosia</a:t>
            </a:r>
            <a:endParaRPr lang="en-US" dirty="0"/>
          </a:p>
          <a:p>
            <a:pPr marL="457200" lvl="1" indent="0">
              <a:buNone/>
            </a:pPr>
            <a:endParaRPr lang="en-US" dirty="0"/>
          </a:p>
          <a:p>
            <a:endParaRPr lang="en-US" dirty="0"/>
          </a:p>
        </p:txBody>
      </p:sp>
    </p:spTree>
    <p:extLst>
      <p:ext uri="{BB962C8B-B14F-4D97-AF65-F5344CB8AC3E}">
        <p14:creationId xmlns:p14="http://schemas.microsoft.com/office/powerpoint/2010/main" val="33653268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9D8BB7-766E-4E7D-9A83-503A75698EB3}"/>
              </a:ext>
            </a:extLst>
          </p:cNvPr>
          <p:cNvSpPr>
            <a:spLocks noGrp="1"/>
          </p:cNvSpPr>
          <p:nvPr>
            <p:ph type="title"/>
          </p:nvPr>
        </p:nvSpPr>
        <p:spPr/>
        <p:txBody>
          <a:bodyPr/>
          <a:lstStyle/>
          <a:p>
            <a:r>
              <a:rPr lang="en-US" dirty="0"/>
              <a:t>Motion to Confirm Social expense for March 2020</a:t>
            </a:r>
          </a:p>
        </p:txBody>
      </p:sp>
      <p:sp>
        <p:nvSpPr>
          <p:cNvPr id="3" name="Content Placeholder 2">
            <a:extLst>
              <a:ext uri="{FF2B5EF4-FFF2-40B4-BE49-F238E27FC236}">
                <a16:creationId xmlns:a16="http://schemas.microsoft.com/office/drawing/2014/main" id="{D9C1A932-91B2-4E58-9DB1-2E4B9352635F}"/>
              </a:ext>
            </a:extLst>
          </p:cNvPr>
          <p:cNvSpPr>
            <a:spLocks noGrp="1"/>
          </p:cNvSpPr>
          <p:nvPr>
            <p:ph idx="1"/>
          </p:nvPr>
        </p:nvSpPr>
        <p:spPr/>
        <p:txBody>
          <a:bodyPr/>
          <a:lstStyle/>
          <a:p>
            <a:r>
              <a:rPr lang="en-US" dirty="0"/>
              <a:t>Move to confirm the budget for the Social to be held during the March 2020 IEEE 802 Plenary at the Georgia Aquarium not to exceed $90,000 with a $24.99 fee per participant for the event.</a:t>
            </a:r>
          </a:p>
          <a:p>
            <a:r>
              <a:rPr lang="en-US" dirty="0"/>
              <a:t>Moved: Jon Rosdahl</a:t>
            </a:r>
          </a:p>
          <a:p>
            <a:r>
              <a:rPr lang="en-US" dirty="0"/>
              <a:t>Second: John </a:t>
            </a:r>
            <a:r>
              <a:rPr lang="en-US" dirty="0" err="1"/>
              <a:t>D’Ambrosia</a:t>
            </a:r>
            <a:endParaRPr lang="en-US" dirty="0"/>
          </a:p>
          <a:p>
            <a:r>
              <a:rPr lang="en-US" dirty="0"/>
              <a:t>Results:</a:t>
            </a:r>
          </a:p>
        </p:txBody>
      </p:sp>
    </p:spTree>
    <p:extLst>
      <p:ext uri="{BB962C8B-B14F-4D97-AF65-F5344CB8AC3E}">
        <p14:creationId xmlns:p14="http://schemas.microsoft.com/office/powerpoint/2010/main" val="186240637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2AC9F-A9B1-4F38-9BF1-0B570E3EFE17}"/>
              </a:ext>
            </a:extLst>
          </p:cNvPr>
          <p:cNvSpPr>
            <a:spLocks noGrp="1"/>
          </p:cNvSpPr>
          <p:nvPr>
            <p:ph type="title"/>
          </p:nvPr>
        </p:nvSpPr>
        <p:spPr/>
        <p:txBody>
          <a:bodyPr/>
          <a:lstStyle/>
          <a:p>
            <a:endParaRPr lang="en-US" dirty="0"/>
          </a:p>
        </p:txBody>
      </p:sp>
      <p:sp>
        <p:nvSpPr>
          <p:cNvPr id="3" name="Text Placeholder 2">
            <a:extLst>
              <a:ext uri="{FF2B5EF4-FFF2-40B4-BE49-F238E27FC236}">
                <a16:creationId xmlns:a16="http://schemas.microsoft.com/office/drawing/2014/main" id="{A0C4B8DD-B556-4216-80B8-085DEEE537B7}"/>
              </a:ext>
            </a:extLst>
          </p:cNvPr>
          <p:cNvSpPr>
            <a:spLocks noGrp="1"/>
          </p:cNvSpPr>
          <p:nvPr>
            <p:ph type="body" idx="1"/>
          </p:nvPr>
        </p:nvSpPr>
        <p:spPr/>
        <p:txBody>
          <a:bodyPr/>
          <a:lstStyle/>
          <a:p>
            <a:r>
              <a:rPr lang="en-US" sz="3600" dirty="0">
                <a:latin typeface="Arial" panose="020B0604020202020204" pitchFamily="34" charset="0"/>
                <a:ea typeface="Arial Unicode MS" pitchFamily="34" charset="-128"/>
                <a:cs typeface="Arial" panose="020B0604020202020204" pitchFamily="34" charset="0"/>
              </a:rPr>
              <a:t>F4.04 Future Venue </a:t>
            </a:r>
            <a:r>
              <a:rPr lang="en-US" sz="3600" dirty="0" err="1">
                <a:latin typeface="Arial" panose="020B0604020202020204" pitchFamily="34" charset="0"/>
                <a:ea typeface="Arial Unicode MS" pitchFamily="34" charset="-128"/>
                <a:cs typeface="Arial" panose="020B0604020202020204" pitchFamily="34" charset="0"/>
              </a:rPr>
              <a:t>AdHoc</a:t>
            </a:r>
            <a:r>
              <a:rPr lang="en-US" sz="3600" dirty="0">
                <a:latin typeface="Arial" panose="020B0604020202020204" pitchFamily="34" charset="0"/>
                <a:ea typeface="Arial Unicode MS" pitchFamily="34" charset="-128"/>
                <a:cs typeface="Arial" panose="020B0604020202020204" pitchFamily="34" charset="0"/>
              </a:rPr>
              <a:t> Report</a:t>
            </a:r>
          </a:p>
          <a:p>
            <a:endParaRPr lang="en-US" dirty="0"/>
          </a:p>
        </p:txBody>
      </p:sp>
    </p:spTree>
    <p:extLst>
      <p:ext uri="{BB962C8B-B14F-4D97-AF65-F5344CB8AC3E}">
        <p14:creationId xmlns:p14="http://schemas.microsoft.com/office/powerpoint/2010/main" val="330195897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79C60-80DE-41A8-8403-6BFAFE3A7A25}"/>
              </a:ext>
            </a:extLst>
          </p:cNvPr>
          <p:cNvSpPr>
            <a:spLocks noGrp="1"/>
          </p:cNvSpPr>
          <p:nvPr>
            <p:ph type="title"/>
          </p:nvPr>
        </p:nvSpPr>
        <p:spPr/>
        <p:txBody>
          <a:bodyPr/>
          <a:lstStyle/>
          <a:p>
            <a:r>
              <a:rPr lang="en-US" dirty="0"/>
              <a:t>Straw Poll Results for Returning to This Venue</a:t>
            </a:r>
          </a:p>
        </p:txBody>
      </p:sp>
      <p:sp>
        <p:nvSpPr>
          <p:cNvPr id="3" name="Content Placeholder 2">
            <a:extLst>
              <a:ext uri="{FF2B5EF4-FFF2-40B4-BE49-F238E27FC236}">
                <a16:creationId xmlns:a16="http://schemas.microsoft.com/office/drawing/2014/main" id="{D826A831-C523-41E8-83BF-857E9DDDD211}"/>
              </a:ext>
            </a:extLst>
          </p:cNvPr>
          <p:cNvSpPr>
            <a:spLocks noGrp="1"/>
          </p:cNvSpPr>
          <p:nvPr>
            <p:ph sz="half" idx="1"/>
          </p:nvPr>
        </p:nvSpPr>
        <p:spPr>
          <a:xfrm>
            <a:off x="574040" y="1366838"/>
            <a:ext cx="3657598" cy="3170099"/>
          </a:xfrm>
        </p:spPr>
        <p:txBody>
          <a:bodyPr/>
          <a:lstStyle/>
          <a:p>
            <a:r>
              <a:rPr lang="en-US" sz="2000" dirty="0"/>
              <a:t>Would you like to return to this venue?</a:t>
            </a:r>
          </a:p>
          <a:p>
            <a:r>
              <a:rPr lang="en-US" sz="2000" dirty="0">
                <a:latin typeface="+mj-lt"/>
              </a:rPr>
              <a:t>802.1  --   Y: 35	N: 21 802.3  --   Y: 95	N: 18</a:t>
            </a:r>
          </a:p>
          <a:p>
            <a:r>
              <a:rPr lang="en-US" sz="2000" dirty="0">
                <a:latin typeface="+mj-lt"/>
              </a:rPr>
              <a:t>802.11 –   Y: 44	N: 22 802.15 –   Y: 24	N: 4 802.18 -    Y: 11	N: 6 802 EC –  Y: 	N:</a:t>
            </a:r>
            <a:endParaRPr lang="en-US" sz="2400" dirty="0">
              <a:latin typeface="+mj-lt"/>
            </a:endParaRPr>
          </a:p>
        </p:txBody>
      </p:sp>
      <p:sp>
        <p:nvSpPr>
          <p:cNvPr id="4" name="TextBox 3">
            <a:extLst>
              <a:ext uri="{FF2B5EF4-FFF2-40B4-BE49-F238E27FC236}">
                <a16:creationId xmlns:a16="http://schemas.microsoft.com/office/drawing/2014/main" id="{1C8772EE-5C36-452E-AFC8-8170BAF6A9CB}"/>
              </a:ext>
            </a:extLst>
          </p:cNvPr>
          <p:cNvSpPr txBox="1"/>
          <p:nvPr/>
        </p:nvSpPr>
        <p:spPr>
          <a:xfrm>
            <a:off x="4381500" y="1372236"/>
            <a:ext cx="3314700" cy="3170099"/>
          </a:xfrm>
          <a:prstGeom prst="rect">
            <a:avLst/>
          </a:prstGeom>
          <a:noFill/>
        </p:spPr>
        <p:txBody>
          <a:bodyPr wrap="square" rtlCol="0">
            <a:spAutoFit/>
          </a:bodyPr>
          <a:lstStyle/>
          <a:p>
            <a:r>
              <a:rPr lang="en-US" sz="2000" dirty="0"/>
              <a:t>Did you go to the social?</a:t>
            </a:r>
          </a:p>
          <a:p>
            <a:r>
              <a:rPr lang="en-US" sz="2000" dirty="0"/>
              <a:t>802.1  –  Yes: 45     No: 11</a:t>
            </a:r>
          </a:p>
          <a:p>
            <a:r>
              <a:rPr lang="en-US" sz="2000" dirty="0"/>
              <a:t>802.3   – Yes: 69     No: 44</a:t>
            </a:r>
          </a:p>
          <a:p>
            <a:r>
              <a:rPr lang="en-US" sz="2000" dirty="0"/>
              <a:t>802.11 – Yes: 46     No: 30</a:t>
            </a:r>
          </a:p>
          <a:p>
            <a:r>
              <a:rPr lang="en-US" sz="2000" dirty="0"/>
              <a:t>802.15 – Yes: 20     No: 12</a:t>
            </a:r>
          </a:p>
          <a:p>
            <a:r>
              <a:rPr lang="en-US" sz="2000" dirty="0"/>
              <a:t>802.18  - Yes: 4	      No: 10</a:t>
            </a:r>
          </a:p>
          <a:p>
            <a:r>
              <a:rPr lang="en-US" sz="2000" dirty="0"/>
              <a:t>802.24 – Yes:	      No:  </a:t>
            </a:r>
          </a:p>
          <a:p>
            <a:r>
              <a:rPr lang="en-US" sz="2000" dirty="0"/>
              <a:t>802 EC –</a:t>
            </a:r>
            <a:r>
              <a:rPr lang="en-US" sz="2000" dirty="0">
                <a:solidFill>
                  <a:srgbClr val="000000"/>
                </a:solidFill>
              </a:rPr>
              <a:t>Yes:	      No:  </a:t>
            </a:r>
          </a:p>
          <a:p>
            <a:endParaRPr lang="en-US" sz="2000" dirty="0"/>
          </a:p>
          <a:p>
            <a:endParaRPr lang="en-US" sz="2000" dirty="0"/>
          </a:p>
        </p:txBody>
      </p:sp>
      <p:sp>
        <p:nvSpPr>
          <p:cNvPr id="5" name="TextBox 4">
            <a:extLst>
              <a:ext uri="{FF2B5EF4-FFF2-40B4-BE49-F238E27FC236}">
                <a16:creationId xmlns:a16="http://schemas.microsoft.com/office/drawing/2014/main" id="{B18DD4C5-F683-4261-B90B-EA61394B9D2B}"/>
              </a:ext>
            </a:extLst>
          </p:cNvPr>
          <p:cNvSpPr txBox="1"/>
          <p:nvPr/>
        </p:nvSpPr>
        <p:spPr>
          <a:xfrm>
            <a:off x="7960362" y="1366838"/>
            <a:ext cx="3799838" cy="2616101"/>
          </a:xfrm>
          <a:prstGeom prst="rect">
            <a:avLst/>
          </a:prstGeom>
          <a:noFill/>
        </p:spPr>
        <p:txBody>
          <a:bodyPr wrap="square" rtlCol="0">
            <a:spAutoFit/>
          </a:bodyPr>
          <a:lstStyle/>
          <a:p>
            <a:pPr lvl="0"/>
            <a:r>
              <a:rPr lang="en-US" sz="2000" dirty="0">
                <a:solidFill>
                  <a:srgbClr val="000000"/>
                </a:solidFill>
              </a:rPr>
              <a:t>Did you like the social?</a:t>
            </a:r>
          </a:p>
          <a:p>
            <a:r>
              <a:rPr lang="en-US" sz="2000" dirty="0">
                <a:solidFill>
                  <a:srgbClr val="000000"/>
                </a:solidFill>
              </a:rPr>
              <a:t>802.1  – Yes: 42	      No:   3</a:t>
            </a:r>
          </a:p>
          <a:p>
            <a:r>
              <a:rPr lang="en-US" sz="2000" dirty="0">
                <a:solidFill>
                  <a:srgbClr val="000000"/>
                </a:solidFill>
              </a:rPr>
              <a:t>802.3   – Yes: 53     No:  13</a:t>
            </a:r>
          </a:p>
          <a:p>
            <a:r>
              <a:rPr lang="en-US" sz="2000" dirty="0">
                <a:solidFill>
                  <a:srgbClr val="000000"/>
                </a:solidFill>
              </a:rPr>
              <a:t>802.11 – Yes: 29      No:   4</a:t>
            </a:r>
          </a:p>
          <a:p>
            <a:r>
              <a:rPr lang="en-US" sz="2000" dirty="0">
                <a:solidFill>
                  <a:srgbClr val="000000"/>
                </a:solidFill>
              </a:rPr>
              <a:t>802.15 – Yes:  19    No:   0</a:t>
            </a:r>
          </a:p>
          <a:p>
            <a:r>
              <a:rPr lang="en-US" sz="2000" dirty="0">
                <a:solidFill>
                  <a:srgbClr val="000000"/>
                </a:solidFill>
              </a:rPr>
              <a:t>802.18  - Yes:  4      No:   0</a:t>
            </a:r>
          </a:p>
          <a:p>
            <a:r>
              <a:rPr lang="en-US" sz="2000" dirty="0">
                <a:solidFill>
                  <a:srgbClr val="000000"/>
                </a:solidFill>
              </a:rPr>
              <a:t>802 EC – Yes:         No:  </a:t>
            </a:r>
          </a:p>
          <a:p>
            <a:endParaRPr lang="en-US" dirty="0"/>
          </a:p>
        </p:txBody>
      </p:sp>
    </p:spTree>
    <p:extLst>
      <p:ext uri="{BB962C8B-B14F-4D97-AF65-F5344CB8AC3E}">
        <p14:creationId xmlns:p14="http://schemas.microsoft.com/office/powerpoint/2010/main" val="40090081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 Exec Sec Agenda Items</a:t>
            </a:r>
          </a:p>
        </p:txBody>
      </p:sp>
      <p:sp>
        <p:nvSpPr>
          <p:cNvPr id="3" name="Content Placeholder 2"/>
          <p:cNvSpPr>
            <a:spLocks noGrp="1"/>
          </p:cNvSpPr>
          <p:nvPr>
            <p:ph idx="1"/>
          </p:nvPr>
        </p:nvSpPr>
        <p:spPr/>
        <p:txBody>
          <a:bodyPr/>
          <a:lstStyle/>
          <a:p>
            <a:r>
              <a:rPr lang="en-US" dirty="0"/>
              <a:t>5.14 II  </a:t>
            </a:r>
            <a:r>
              <a:rPr lang="en-US" dirty="0" err="1"/>
              <a:t>myProject</a:t>
            </a:r>
            <a:r>
              <a:rPr lang="en-US" dirty="0"/>
              <a:t> redesign Status Report                 5 Min</a:t>
            </a:r>
          </a:p>
          <a:p>
            <a:r>
              <a:rPr lang="en-US" dirty="0"/>
              <a:t>5.18 II Update – Finances – 40</a:t>
            </a:r>
            <a:r>
              <a:rPr lang="en-US" baseline="30000" dirty="0"/>
              <a:t>th</a:t>
            </a:r>
            <a:r>
              <a:rPr lang="en-US" dirty="0"/>
              <a:t> Anniversary Social 5 Min</a:t>
            </a:r>
          </a:p>
          <a:p>
            <a:r>
              <a:rPr lang="en-US" dirty="0"/>
              <a:t>6.02  II  Current and Future Venue Report              10 Min</a:t>
            </a:r>
          </a:p>
        </p:txBody>
      </p:sp>
    </p:spTree>
    <p:extLst>
      <p:ext uri="{BB962C8B-B14F-4D97-AF65-F5344CB8AC3E}">
        <p14:creationId xmlns:p14="http://schemas.microsoft.com/office/powerpoint/2010/main" val="35010205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C953F5-5BBC-45EA-B4F4-4B85EC527966}"/>
              </a:ext>
            </a:extLst>
          </p:cNvPr>
          <p:cNvSpPr>
            <a:spLocks noGrp="1"/>
          </p:cNvSpPr>
          <p:nvPr>
            <p:ph type="title"/>
          </p:nvPr>
        </p:nvSpPr>
        <p:spPr/>
        <p:txBody>
          <a:bodyPr/>
          <a:lstStyle/>
          <a:p>
            <a:r>
              <a:rPr lang="en-US" dirty="0"/>
              <a:t>Future Venue </a:t>
            </a:r>
            <a:r>
              <a:rPr lang="en-US" dirty="0" err="1"/>
              <a:t>AdHoc</a:t>
            </a:r>
            <a:r>
              <a:rPr lang="en-US" dirty="0"/>
              <a:t> </a:t>
            </a:r>
          </a:p>
        </p:txBody>
      </p:sp>
      <p:sp>
        <p:nvSpPr>
          <p:cNvPr id="3" name="Content Placeholder 2">
            <a:extLst>
              <a:ext uri="{FF2B5EF4-FFF2-40B4-BE49-F238E27FC236}">
                <a16:creationId xmlns:a16="http://schemas.microsoft.com/office/drawing/2014/main" id="{5FAD1A07-BA30-4A10-9F89-3C8001724B97}"/>
              </a:ext>
            </a:extLst>
          </p:cNvPr>
          <p:cNvSpPr>
            <a:spLocks noGrp="1"/>
          </p:cNvSpPr>
          <p:nvPr>
            <p:ph idx="1"/>
          </p:nvPr>
        </p:nvSpPr>
        <p:spPr>
          <a:xfrm>
            <a:off x="334433" y="1341438"/>
            <a:ext cx="10972800" cy="4983162"/>
          </a:xfrm>
        </p:spPr>
        <p:txBody>
          <a:bodyPr/>
          <a:lstStyle/>
          <a:p>
            <a:r>
              <a:rPr lang="en-US" dirty="0"/>
              <a:t>The March 2022 RFP had 30 responses.  </a:t>
            </a:r>
          </a:p>
          <a:p>
            <a:pPr lvl="1"/>
            <a:r>
              <a:rPr lang="en-US" dirty="0"/>
              <a:t>10 options were deemed viable.  </a:t>
            </a:r>
          </a:p>
          <a:p>
            <a:r>
              <a:rPr lang="en-US" dirty="0"/>
              <a:t>The Hyatt Regency Chicago was selected as our best option. </a:t>
            </a:r>
          </a:p>
          <a:p>
            <a:r>
              <a:rPr lang="en-US" dirty="0"/>
              <a:t>We will ask the Hyatt Regency Jacksonville as an option to be on hold as an alternate.</a:t>
            </a:r>
          </a:p>
          <a:p>
            <a:pPr lvl="1"/>
            <a:r>
              <a:rPr lang="en-US" sz="2400" dirty="0"/>
              <a:t>Room Rate - $209 (includes resort fee we believe we can negotiate out. </a:t>
            </a:r>
          </a:p>
          <a:p>
            <a:pPr lvl="1"/>
            <a:r>
              <a:rPr lang="en-US" sz="2400" dirty="0"/>
              <a:t>Min F&amp;B $150,000</a:t>
            </a:r>
          </a:p>
          <a:p>
            <a:pPr lvl="1"/>
            <a:r>
              <a:rPr lang="en-US" sz="2400" dirty="0"/>
              <a:t>Mtg Space included in package</a:t>
            </a:r>
          </a:p>
          <a:p>
            <a:endParaRPr lang="en-US" dirty="0"/>
          </a:p>
        </p:txBody>
      </p:sp>
    </p:spTree>
    <p:extLst>
      <p:ext uri="{BB962C8B-B14F-4D97-AF65-F5344CB8AC3E}">
        <p14:creationId xmlns:p14="http://schemas.microsoft.com/office/powerpoint/2010/main" val="334245000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80209FBE-5345-4F7C-8AED-7221CBAA2EA5}"/>
              </a:ext>
            </a:extLst>
          </p:cNvPr>
          <p:cNvSpPr>
            <a:spLocks noGrp="1"/>
          </p:cNvSpPr>
          <p:nvPr>
            <p:ph type="title"/>
          </p:nvPr>
        </p:nvSpPr>
        <p:spPr/>
        <p:txBody>
          <a:bodyPr/>
          <a:lstStyle/>
          <a:p>
            <a:r>
              <a:rPr lang="en-US" dirty="0"/>
              <a:t>Future Venue </a:t>
            </a:r>
            <a:r>
              <a:rPr lang="en-US" dirty="0" err="1"/>
              <a:t>AdHoc</a:t>
            </a:r>
            <a:r>
              <a:rPr lang="en-US" dirty="0"/>
              <a:t> Report</a:t>
            </a:r>
          </a:p>
        </p:txBody>
      </p:sp>
      <p:sp>
        <p:nvSpPr>
          <p:cNvPr id="7" name="Content Placeholder 6">
            <a:extLst>
              <a:ext uri="{FF2B5EF4-FFF2-40B4-BE49-F238E27FC236}">
                <a16:creationId xmlns:a16="http://schemas.microsoft.com/office/drawing/2014/main" id="{FA028620-F1DF-48A3-B1C4-C64154BA45E9}"/>
              </a:ext>
            </a:extLst>
          </p:cNvPr>
          <p:cNvSpPr>
            <a:spLocks noGrp="1"/>
          </p:cNvSpPr>
          <p:nvPr>
            <p:ph idx="1"/>
          </p:nvPr>
        </p:nvSpPr>
        <p:spPr>
          <a:xfrm>
            <a:off x="334433" y="1341437"/>
            <a:ext cx="10972800" cy="5111749"/>
          </a:xfrm>
        </p:spPr>
        <p:txBody>
          <a:bodyPr/>
          <a:lstStyle/>
          <a:p>
            <a:r>
              <a:rPr lang="en-US" dirty="0"/>
              <a:t>The March 2023 RFP had 30 responses.  </a:t>
            </a:r>
          </a:p>
          <a:p>
            <a:pPr lvl="1"/>
            <a:r>
              <a:rPr lang="en-US" dirty="0"/>
              <a:t>This was narrowed down to 11 but only 5 were good options. </a:t>
            </a:r>
          </a:p>
          <a:p>
            <a:r>
              <a:rPr lang="en-US" dirty="0"/>
              <a:t>The Hilton Orlando Disney Springs or the Hilton Buena Vista Palace  hotels were thought to be best Choices.  I will ask for approval to proceed to contracting for one or the other hotel.</a:t>
            </a:r>
          </a:p>
          <a:p>
            <a:pPr lvl="1"/>
            <a:r>
              <a:rPr lang="en-US" dirty="0"/>
              <a:t>Room Rate - $179.00</a:t>
            </a:r>
          </a:p>
          <a:p>
            <a:pPr lvl="1"/>
            <a:r>
              <a:rPr lang="en-US" dirty="0"/>
              <a:t>Min F&amp;B $150,000</a:t>
            </a:r>
          </a:p>
          <a:p>
            <a:pPr lvl="1"/>
            <a:r>
              <a:rPr lang="en-US" dirty="0"/>
              <a:t>Mtg Space included in package</a:t>
            </a:r>
          </a:p>
        </p:txBody>
      </p:sp>
    </p:spTree>
    <p:extLst>
      <p:ext uri="{BB962C8B-B14F-4D97-AF65-F5344CB8AC3E}">
        <p14:creationId xmlns:p14="http://schemas.microsoft.com/office/powerpoint/2010/main" val="105823245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5EB2D74-EBB3-4243-9BAF-4A597F93C6F9}"/>
              </a:ext>
            </a:extLst>
          </p:cNvPr>
          <p:cNvSpPr>
            <a:spLocks noGrp="1"/>
          </p:cNvSpPr>
          <p:nvPr>
            <p:ph type="title"/>
          </p:nvPr>
        </p:nvSpPr>
        <p:spPr/>
        <p:txBody>
          <a:bodyPr/>
          <a:lstStyle/>
          <a:p>
            <a:r>
              <a:rPr lang="en-US" dirty="0"/>
              <a:t>Motion to Approve March 2022 Venue</a:t>
            </a:r>
          </a:p>
        </p:txBody>
      </p:sp>
      <p:sp>
        <p:nvSpPr>
          <p:cNvPr id="5" name="Content Placeholder 4">
            <a:extLst>
              <a:ext uri="{FF2B5EF4-FFF2-40B4-BE49-F238E27FC236}">
                <a16:creationId xmlns:a16="http://schemas.microsoft.com/office/drawing/2014/main" id="{97D5D00F-8454-4E03-90A5-146D7935A511}"/>
              </a:ext>
            </a:extLst>
          </p:cNvPr>
          <p:cNvSpPr>
            <a:spLocks noGrp="1"/>
          </p:cNvSpPr>
          <p:nvPr>
            <p:ph idx="1"/>
          </p:nvPr>
        </p:nvSpPr>
        <p:spPr>
          <a:xfrm>
            <a:off x="334433" y="1341438"/>
            <a:ext cx="10972800" cy="4906962"/>
          </a:xfrm>
        </p:spPr>
        <p:txBody>
          <a:bodyPr/>
          <a:lstStyle/>
          <a:p>
            <a:pPr lvl="1"/>
            <a:r>
              <a:rPr lang="en-US" dirty="0"/>
              <a:t>Move to approve The Hyatt Regency Chicago as the venue location for the March 2022 with the Hyatt Regency Jacksonville as an option to be held as an alternate backup. (</a:t>
            </a:r>
            <a:r>
              <a:rPr lang="en-US" sz="2400" dirty="0"/>
              <a:t>Room Rate - $209 (includes resort fee we believe we can negotiate out. Min F&amp;B $150,000;  Mtg Space included in package)</a:t>
            </a:r>
          </a:p>
          <a:p>
            <a:pPr lvl="1"/>
            <a:endParaRPr lang="en-US" sz="2400" dirty="0"/>
          </a:p>
          <a:p>
            <a:r>
              <a:rPr lang="en-US" dirty="0"/>
              <a:t>Moved: Jon Rosdahl</a:t>
            </a:r>
          </a:p>
          <a:p>
            <a:r>
              <a:rPr lang="en-US" dirty="0"/>
              <a:t>2</a:t>
            </a:r>
            <a:r>
              <a:rPr lang="en-US" baseline="30000" dirty="0"/>
              <a:t>nd</a:t>
            </a:r>
            <a:r>
              <a:rPr lang="en-US" dirty="0"/>
              <a:t>: Dorothy Stanley</a:t>
            </a:r>
          </a:p>
          <a:p>
            <a:r>
              <a:rPr lang="en-US" dirty="0"/>
              <a:t>Results:</a:t>
            </a:r>
          </a:p>
          <a:p>
            <a:endParaRPr lang="en-US" dirty="0"/>
          </a:p>
          <a:p>
            <a:endParaRPr lang="en-US" dirty="0"/>
          </a:p>
        </p:txBody>
      </p:sp>
    </p:spTree>
    <p:extLst>
      <p:ext uri="{BB962C8B-B14F-4D97-AF65-F5344CB8AC3E}">
        <p14:creationId xmlns:p14="http://schemas.microsoft.com/office/powerpoint/2010/main" val="359968412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5EB2D74-EBB3-4243-9BAF-4A597F93C6F9}"/>
              </a:ext>
            </a:extLst>
          </p:cNvPr>
          <p:cNvSpPr>
            <a:spLocks noGrp="1"/>
          </p:cNvSpPr>
          <p:nvPr>
            <p:ph type="title"/>
          </p:nvPr>
        </p:nvSpPr>
        <p:spPr/>
        <p:txBody>
          <a:bodyPr/>
          <a:lstStyle/>
          <a:p>
            <a:r>
              <a:rPr lang="en-US" dirty="0"/>
              <a:t>Motion to Approve March 2023 Venue</a:t>
            </a:r>
          </a:p>
        </p:txBody>
      </p:sp>
      <p:sp>
        <p:nvSpPr>
          <p:cNvPr id="5" name="Content Placeholder 4">
            <a:extLst>
              <a:ext uri="{FF2B5EF4-FFF2-40B4-BE49-F238E27FC236}">
                <a16:creationId xmlns:a16="http://schemas.microsoft.com/office/drawing/2014/main" id="{97D5D00F-8454-4E03-90A5-146D7935A511}"/>
              </a:ext>
            </a:extLst>
          </p:cNvPr>
          <p:cNvSpPr>
            <a:spLocks noGrp="1"/>
          </p:cNvSpPr>
          <p:nvPr>
            <p:ph idx="1"/>
          </p:nvPr>
        </p:nvSpPr>
        <p:spPr/>
        <p:txBody>
          <a:bodyPr/>
          <a:lstStyle/>
          <a:p>
            <a:r>
              <a:rPr lang="en-US" dirty="0"/>
              <a:t>Move to approve either “The Hilton Orlando Disney Springs or the Hilton Buena Vista Palace” hotels as the venue location for the March 2023 IEEE 802 Plenary. </a:t>
            </a:r>
          </a:p>
          <a:p>
            <a:pPr lvl="1"/>
            <a:r>
              <a:rPr lang="en-US" dirty="0"/>
              <a:t>( Room Rate - $179.00; Min F&amp;B $150,000,Mtg Space included in package)</a:t>
            </a:r>
          </a:p>
          <a:p>
            <a:r>
              <a:rPr lang="en-US" dirty="0"/>
              <a:t>Moved: Jon Rosdahl</a:t>
            </a:r>
          </a:p>
          <a:p>
            <a:r>
              <a:rPr lang="en-US" dirty="0"/>
              <a:t>2</a:t>
            </a:r>
            <a:r>
              <a:rPr lang="en-US" baseline="30000" dirty="0"/>
              <a:t>nd</a:t>
            </a:r>
            <a:r>
              <a:rPr lang="en-US" dirty="0"/>
              <a:t>: Dorothy Stanley</a:t>
            </a:r>
          </a:p>
          <a:p>
            <a:r>
              <a:rPr lang="en-US" dirty="0"/>
              <a:t>Results:</a:t>
            </a:r>
          </a:p>
          <a:p>
            <a:endParaRPr lang="en-US" dirty="0"/>
          </a:p>
        </p:txBody>
      </p:sp>
    </p:spTree>
    <p:extLst>
      <p:ext uri="{BB962C8B-B14F-4D97-AF65-F5344CB8AC3E}">
        <p14:creationId xmlns:p14="http://schemas.microsoft.com/office/powerpoint/2010/main" val="256816945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404814"/>
            <a:ext cx="8229600" cy="738187"/>
          </a:xfrm>
        </p:spPr>
        <p:txBody>
          <a:bodyPr/>
          <a:lstStyle/>
          <a:p>
            <a:r>
              <a:rPr lang="en-US" b="1" dirty="0"/>
              <a:t>Future Venue Insight</a:t>
            </a:r>
          </a:p>
        </p:txBody>
      </p:sp>
      <p:sp>
        <p:nvSpPr>
          <p:cNvPr id="3" name="Content Placeholder 2"/>
          <p:cNvSpPr>
            <a:spLocks noGrp="1"/>
          </p:cNvSpPr>
          <p:nvPr>
            <p:ph idx="1"/>
          </p:nvPr>
        </p:nvSpPr>
        <p:spPr>
          <a:xfrm>
            <a:off x="533400" y="1295400"/>
            <a:ext cx="11125200" cy="5334000"/>
          </a:xfrm>
        </p:spPr>
        <p:txBody>
          <a:bodyPr/>
          <a:lstStyle/>
          <a:p>
            <a:r>
              <a:rPr lang="en-US" sz="2000" b="1" dirty="0">
                <a:cs typeface="Times New Roman" panose="02020603050405020304" pitchFamily="18" charset="0"/>
              </a:rPr>
              <a:t>Future 802 Plenary Sessions in 2020:</a:t>
            </a:r>
          </a:p>
          <a:p>
            <a:r>
              <a:rPr lang="en-US" sz="2000" dirty="0"/>
              <a:t>15-20 March 2020		</a:t>
            </a:r>
            <a:r>
              <a:rPr lang="sv-SE" sz="2000" dirty="0"/>
              <a:t>Hilton Atlanta, Atlanta, GA, USA</a:t>
            </a:r>
          </a:p>
          <a:p>
            <a:r>
              <a:rPr lang="en-US" sz="2000" dirty="0"/>
              <a:t>12-17 July 2020		Sheraton Centre Montreal, Montreal, Canada</a:t>
            </a:r>
          </a:p>
          <a:p>
            <a:r>
              <a:rPr lang="en-US" sz="2000" dirty="0"/>
              <a:t> 8-13 November 2020	Marriott Marquis Queen’s Park, Bangkok, Thailand</a:t>
            </a:r>
          </a:p>
          <a:p>
            <a:pPr marL="457200" lvl="1" indent="0">
              <a:buNone/>
            </a:pPr>
            <a:endParaRPr lang="en-US" sz="1100" dirty="0"/>
          </a:p>
          <a:p>
            <a:pPr marL="457200" lvl="1" indent="0">
              <a:buNone/>
            </a:pPr>
            <a:endParaRPr lang="en-US" sz="1100" dirty="0"/>
          </a:p>
          <a:p>
            <a:r>
              <a:rPr lang="en-US" sz="1800" b="1" dirty="0"/>
              <a:t>Contract Status doc 802 EC-16/66r10:</a:t>
            </a:r>
          </a:p>
          <a:p>
            <a:pPr marL="400050" lvl="1" indent="0">
              <a:buNone/>
            </a:pPr>
            <a:r>
              <a:rPr lang="en-US" sz="1600">
                <a:hlinkClick r:id="rId2"/>
              </a:rPr>
              <a:t>https://mentor.ieee.org/802-ec/dcn/16/ec-16-0066-10-00EC-802-plenary-future-venue-contract-status.xlsx</a:t>
            </a:r>
            <a:r>
              <a:rPr lang="en-US" sz="1600"/>
              <a:t> </a:t>
            </a:r>
            <a:endParaRPr lang="en-US" sz="1600" dirty="0"/>
          </a:p>
          <a:p>
            <a:pPr marL="400050" lvl="1" indent="0">
              <a:buNone/>
            </a:pPr>
            <a:endParaRPr lang="en-US" sz="1200" dirty="0"/>
          </a:p>
          <a:p>
            <a:r>
              <a:rPr lang="en-US" sz="2000" dirty="0"/>
              <a:t>Future Calendar</a:t>
            </a:r>
          </a:p>
          <a:p>
            <a:pPr marL="400050" lvl="1" indent="0">
              <a:buNone/>
            </a:pPr>
            <a:r>
              <a:rPr lang="en-US" sz="2000" dirty="0"/>
              <a:t> </a:t>
            </a:r>
            <a:r>
              <a:rPr lang="en-US" sz="1800" dirty="0"/>
              <a:t>I have been asked to post the IEEE-SA Calendar to Mentor for your reference.</a:t>
            </a:r>
          </a:p>
          <a:p>
            <a:pPr marL="400050" lvl="1" indent="0">
              <a:buNone/>
            </a:pPr>
            <a:r>
              <a:rPr lang="en-US" sz="1800" dirty="0"/>
              <a:t> I have added the 802 (and 802W) meetings as well to show the combined calendar.</a:t>
            </a:r>
          </a:p>
          <a:p>
            <a:pPr marL="400050" lvl="1" indent="0">
              <a:buNone/>
            </a:pPr>
            <a:r>
              <a:rPr lang="en-US" sz="2000" dirty="0"/>
              <a:t>2020 Calendar:</a:t>
            </a:r>
          </a:p>
          <a:p>
            <a:pPr marL="800100" lvl="2" indent="0">
              <a:buNone/>
            </a:pPr>
            <a:r>
              <a:rPr lang="en-US" sz="1600" dirty="0">
                <a:hlinkClick r:id="rId3"/>
              </a:rPr>
              <a:t>https://mentor.ieee.org/802-ec/dcn/19/ec-19-0042-00-00EC-2020-sasb-calendar-with-802-meetings-added.doc</a:t>
            </a:r>
            <a:r>
              <a:rPr lang="en-US" sz="1600" dirty="0"/>
              <a:t> </a:t>
            </a:r>
          </a:p>
        </p:txBody>
      </p:sp>
    </p:spTree>
    <p:extLst>
      <p:ext uri="{BB962C8B-B14F-4D97-AF65-F5344CB8AC3E}">
        <p14:creationId xmlns:p14="http://schemas.microsoft.com/office/powerpoint/2010/main" val="54771675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802 Plenary March 2020</a:t>
            </a:r>
          </a:p>
        </p:txBody>
      </p:sp>
      <p:sp>
        <p:nvSpPr>
          <p:cNvPr id="3" name="Content Placeholder 2"/>
          <p:cNvSpPr>
            <a:spLocks noGrp="1"/>
          </p:cNvSpPr>
          <p:nvPr>
            <p:ph idx="1"/>
          </p:nvPr>
        </p:nvSpPr>
        <p:spPr>
          <a:xfrm>
            <a:off x="762000" y="1341437"/>
            <a:ext cx="10287000" cy="5287963"/>
          </a:xfrm>
        </p:spPr>
        <p:txBody>
          <a:bodyPr>
            <a:noAutofit/>
          </a:bodyPr>
          <a:lstStyle/>
          <a:p>
            <a:pPr marL="768359" indent="-457200">
              <a:buFont typeface="Wingdings" panose="05000000000000000000" pitchFamily="2" charset="2"/>
              <a:buChar char="§"/>
            </a:pPr>
            <a:r>
              <a:rPr lang="en-US" sz="2800" b="1" dirty="0"/>
              <a:t>Save the Date: </a:t>
            </a:r>
            <a:r>
              <a:rPr lang="en-US" sz="2800" dirty="0"/>
              <a:t>15-20 March 2020</a:t>
            </a:r>
          </a:p>
          <a:p>
            <a:pPr marL="1168409" lvl="1" indent="-457200">
              <a:buFont typeface="Wingdings" panose="05000000000000000000" pitchFamily="2" charset="2"/>
              <a:buChar char="§"/>
            </a:pPr>
            <a:r>
              <a:rPr lang="sv-SE" dirty="0"/>
              <a:t>Hilton Atlanta, Atlanta, GA, USA</a:t>
            </a:r>
          </a:p>
          <a:p>
            <a:pPr lvl="2"/>
            <a:r>
              <a:rPr lang="en-US" sz="2800" dirty="0"/>
              <a:t>Registration target to open: </a:t>
            </a:r>
          </a:p>
          <a:p>
            <a:pPr lvl="3"/>
            <a:r>
              <a:rPr lang="en-US" sz="2800" dirty="0"/>
              <a:t>First part of December 2019</a:t>
            </a:r>
          </a:p>
          <a:p>
            <a:pPr lvl="2"/>
            <a:r>
              <a:rPr lang="en-US" sz="2800" dirty="0"/>
              <a:t>IEEE 802 40</a:t>
            </a:r>
            <a:r>
              <a:rPr lang="en-US" sz="2800" baseline="30000" dirty="0"/>
              <a:t>th</a:t>
            </a:r>
            <a:r>
              <a:rPr lang="en-US" sz="2800" dirty="0"/>
              <a:t> Anniversary Session</a:t>
            </a:r>
          </a:p>
        </p:txBody>
      </p:sp>
    </p:spTree>
    <p:extLst>
      <p:ext uri="{BB962C8B-B14F-4D97-AF65-F5344CB8AC3E}">
        <p14:creationId xmlns:p14="http://schemas.microsoft.com/office/powerpoint/2010/main" val="4834968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defTabSz="449263">
              <a:buClr>
                <a:srgbClr val="000000"/>
              </a:buClr>
              <a:buSzPct val="100000"/>
              <a:defRPr/>
            </a:pPr>
            <a:r>
              <a:rPr lang="en-US" sz="2800" b="1" dirty="0"/>
              <a:t> *F8.045</a:t>
            </a:r>
            <a:r>
              <a:rPr lang="en-US" sz="2800" b="1" dirty="0">
                <a:solidFill>
                  <a:srgbClr val="000000"/>
                </a:solidFill>
              </a:rPr>
              <a:t> Executive Secretary report</a:t>
            </a:r>
          </a:p>
          <a:p>
            <a:r>
              <a:rPr lang="en-US" sz="2800" b="1" dirty="0"/>
              <a:t>LMSC 802 – P&amp;P list of major duties</a:t>
            </a:r>
            <a:r>
              <a:rPr lang="en-US" sz="2800" dirty="0"/>
              <a:t>:</a:t>
            </a:r>
          </a:p>
        </p:txBody>
      </p:sp>
      <p:sp>
        <p:nvSpPr>
          <p:cNvPr id="3" name="Content Placeholder 2"/>
          <p:cNvSpPr>
            <a:spLocks noGrp="1"/>
          </p:cNvSpPr>
          <p:nvPr>
            <p:ph idx="1"/>
          </p:nvPr>
        </p:nvSpPr>
        <p:spPr>
          <a:xfrm>
            <a:off x="1066800" y="1371601"/>
            <a:ext cx="9982200" cy="5103813"/>
          </a:xfrm>
        </p:spPr>
        <p:txBody>
          <a:bodyPr/>
          <a:lstStyle/>
          <a:p>
            <a:pPr marL="857250" lvl="1" indent="-457200">
              <a:buAutoNum type="arabicPeriod"/>
            </a:pPr>
            <a:r>
              <a:rPr lang="en-US" dirty="0"/>
              <a:t>Oversee Venue selection –</a:t>
            </a:r>
          </a:p>
          <a:p>
            <a:pPr marL="857250" lvl="1" indent="-457200">
              <a:buFont typeface="Times New Roman" pitchFamily="16" charset="0"/>
              <a:buAutoNum type="arabicPeriod"/>
            </a:pPr>
            <a:r>
              <a:rPr lang="en-US" dirty="0"/>
              <a:t>Present summaries of venue options.</a:t>
            </a:r>
          </a:p>
          <a:p>
            <a:pPr marL="857250" lvl="1" indent="-457200">
              <a:buAutoNum type="arabicPeriod"/>
            </a:pPr>
            <a:r>
              <a:rPr lang="en-US" dirty="0"/>
              <a:t>Oversee activities related to facilities and services</a:t>
            </a:r>
          </a:p>
          <a:p>
            <a:pPr marL="857250" lvl="1" indent="-457200">
              <a:buAutoNum type="arabicPeriod"/>
            </a:pPr>
            <a:r>
              <a:rPr lang="en-US" dirty="0"/>
              <a:t>Carry out Duties of Treasurer if Treasurer unavailable</a:t>
            </a:r>
          </a:p>
          <a:p>
            <a:pPr marL="400050" lvl="1" indent="0">
              <a:buNone/>
            </a:pPr>
            <a:endParaRPr lang="en-US" sz="1400" dirty="0"/>
          </a:p>
          <a:p>
            <a:pPr marL="457200" indent="-457200"/>
            <a:r>
              <a:rPr lang="en-US" dirty="0"/>
              <a:t>Chairs Guideline list of major duties:</a:t>
            </a:r>
          </a:p>
          <a:p>
            <a:pPr lvl="1"/>
            <a:r>
              <a:rPr lang="en-US" dirty="0"/>
              <a:t>1) 802 Meetings: Efficiency Improvement</a:t>
            </a:r>
          </a:p>
          <a:p>
            <a:pPr lvl="1"/>
            <a:r>
              <a:rPr lang="en-US" dirty="0"/>
              <a:t>2) 802 Plenary Sessions: Facilities and Services</a:t>
            </a:r>
          </a:p>
          <a:p>
            <a:pPr lvl="1"/>
            <a:r>
              <a:rPr lang="en-US" dirty="0"/>
              <a:t>3) IEEE 802 Registration Database</a:t>
            </a:r>
          </a:p>
          <a:p>
            <a:pPr lvl="1"/>
            <a:r>
              <a:rPr lang="en-US" dirty="0"/>
              <a:t>4) Assist IEEE 802 Treasurer</a:t>
            </a:r>
          </a:p>
        </p:txBody>
      </p:sp>
    </p:spTree>
    <p:extLst>
      <p:ext uri="{BB962C8B-B14F-4D97-AF65-F5344CB8AC3E}">
        <p14:creationId xmlns:p14="http://schemas.microsoft.com/office/powerpoint/2010/main" val="154430368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343693"/>
            <a:ext cx="8374698" cy="914400"/>
          </a:xfrm>
        </p:spPr>
        <p:txBody>
          <a:bodyPr/>
          <a:lstStyle/>
          <a:p>
            <a:r>
              <a:rPr lang="en-US" sz="2800" b="1" dirty="0"/>
              <a:t>F8.06 – Announcement of 802 EC Interim Telecon (Tuesday 4 February 2020, 1-3pm ET)</a:t>
            </a:r>
          </a:p>
        </p:txBody>
      </p:sp>
      <p:sp>
        <p:nvSpPr>
          <p:cNvPr id="3" name="Content Placeholder 2"/>
          <p:cNvSpPr>
            <a:spLocks noGrp="1"/>
          </p:cNvSpPr>
          <p:nvPr>
            <p:ph idx="1"/>
          </p:nvPr>
        </p:nvSpPr>
        <p:spPr>
          <a:xfrm>
            <a:off x="685800" y="1371600"/>
            <a:ext cx="11277600" cy="5181600"/>
          </a:xfrm>
        </p:spPr>
        <p:txBody>
          <a:bodyPr/>
          <a:lstStyle/>
          <a:p>
            <a:r>
              <a:rPr lang="en-US" sz="1800" dirty="0"/>
              <a:t>Agenda for Interim EC meeting                       			– </a:t>
            </a:r>
            <a:r>
              <a:rPr lang="en-US" sz="1800" b="1" dirty="0">
                <a:solidFill>
                  <a:schemeClr val="accent6">
                    <a:lumMod val="50000"/>
                  </a:schemeClr>
                </a:solidFill>
              </a:rPr>
              <a:t>Tuesday 4 Feb 2020 1-3PM ET</a:t>
            </a:r>
          </a:p>
          <a:p>
            <a:r>
              <a:rPr lang="en-US" sz="1800" dirty="0"/>
              <a:t>Initial Proposed Draft Agenda</a:t>
            </a:r>
          </a:p>
          <a:p>
            <a:pPr marL="800100" lvl="1" indent="-342900">
              <a:buAutoNum type="arabicPeriod"/>
            </a:pPr>
            <a:r>
              <a:rPr lang="en-US" sz="1800" dirty="0"/>
              <a:t>Welcome/Intro/Approve Agenda 	        				- Nikolich       	5 min </a:t>
            </a:r>
          </a:p>
          <a:p>
            <a:pPr marL="800100" lvl="1" indent="-342900">
              <a:buAutoNum type="arabicPeriod"/>
            </a:pPr>
            <a:r>
              <a:rPr lang="en-US" sz="1800" dirty="0"/>
              <a:t>Report: EC Action Item Summary					- </a:t>
            </a:r>
            <a:r>
              <a:rPr lang="en-US" sz="1800" dirty="0" err="1"/>
              <a:t>D’Ambrosia</a:t>
            </a:r>
            <a:r>
              <a:rPr lang="en-US" sz="1800" dirty="0"/>
              <a:t>	10 min</a:t>
            </a:r>
          </a:p>
          <a:p>
            <a:pPr marL="800100" lvl="1" indent="-342900">
              <a:buAutoNum type="arabicPeriod"/>
            </a:pPr>
            <a:r>
              <a:rPr lang="en-US" sz="1800" dirty="0"/>
              <a:t>Venue Issues:</a:t>
            </a:r>
          </a:p>
          <a:p>
            <a:pPr marL="1200150" lvl="2" indent="-342900">
              <a:buAutoNum type="arabicPeriod"/>
            </a:pPr>
            <a:r>
              <a:rPr lang="en-US" sz="1800" dirty="0"/>
              <a:t>Report: March 2020Plenary Status				- Rosdahl   	3 min</a:t>
            </a:r>
          </a:p>
          <a:p>
            <a:pPr marL="1200150" lvl="2" indent="-342900">
              <a:buAutoNum type="arabicPeriod"/>
            </a:pPr>
            <a:r>
              <a:rPr lang="en-US" sz="1800" dirty="0"/>
              <a:t>Report on 2022/2023 Future Venue Contract status			- Rosdahl	8 min</a:t>
            </a:r>
          </a:p>
          <a:p>
            <a:pPr marL="800100" lvl="1" indent="-342900">
              <a:buAutoNum type="arabicPeriod"/>
            </a:pPr>
            <a:r>
              <a:rPr lang="en-US" sz="1800" dirty="0"/>
              <a:t>Formal Actions – Motions from WG Chairs</a:t>
            </a:r>
          </a:p>
          <a:p>
            <a:pPr marL="800100" lvl="1" indent="-342900">
              <a:buAutoNum type="arabicPeriod"/>
            </a:pPr>
            <a:r>
              <a:rPr lang="en-US" sz="1800" dirty="0"/>
              <a:t>Other Reports from WG Chairs</a:t>
            </a:r>
          </a:p>
          <a:p>
            <a:pPr marL="800100" lvl="1" indent="-342900">
              <a:buAutoNum type="arabicPeriod"/>
            </a:pPr>
            <a:r>
              <a:rPr lang="en-US" sz="1800" dirty="0"/>
              <a:t>Rules and P&amp;P Issues</a:t>
            </a:r>
          </a:p>
          <a:p>
            <a:pPr marL="1200150" lvl="2" indent="-342900">
              <a:buAutoNum type="arabicPeriod"/>
            </a:pPr>
            <a:r>
              <a:rPr lang="en-US" sz="1800" dirty="0"/>
              <a:t>Review </a:t>
            </a:r>
            <a:r>
              <a:rPr lang="en-US" sz="1800" dirty="0" err="1"/>
              <a:t>AudCom</a:t>
            </a:r>
            <a:r>
              <a:rPr lang="en-US" sz="1800" dirty="0"/>
              <a:t> responses					-</a:t>
            </a:r>
            <a:r>
              <a:rPr lang="en-US" sz="1800" dirty="0" err="1"/>
              <a:t>Gilb</a:t>
            </a:r>
            <a:r>
              <a:rPr lang="en-US" sz="1800" dirty="0"/>
              <a:t>		15 Min</a:t>
            </a:r>
          </a:p>
          <a:p>
            <a:pPr marL="1200150" lvl="2" indent="-342900">
              <a:buAutoNum type="arabicPeriod"/>
            </a:pPr>
            <a:endParaRPr lang="en-US" sz="1800" dirty="0"/>
          </a:p>
          <a:p>
            <a:r>
              <a:rPr lang="en-US" sz="1800" b="1" dirty="0"/>
              <a:t>Per Chairs Guideline – Confirm during the Closing EC Plenary.</a:t>
            </a:r>
          </a:p>
        </p:txBody>
      </p:sp>
    </p:spTree>
    <p:extLst>
      <p:ext uri="{BB962C8B-B14F-4D97-AF65-F5344CB8AC3E}">
        <p14:creationId xmlns:p14="http://schemas.microsoft.com/office/powerpoint/2010/main" val="71342179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304801"/>
            <a:ext cx="9257506" cy="979279"/>
          </a:xfrm>
        </p:spPr>
        <p:txBody>
          <a:bodyPr/>
          <a:lstStyle/>
          <a:p>
            <a:r>
              <a:rPr lang="en-US" sz="2800" b="1" dirty="0"/>
              <a:t>*F8.07 – Call for Tutorials for March 2020 Plenary</a:t>
            </a:r>
          </a:p>
        </p:txBody>
      </p:sp>
      <p:sp>
        <p:nvSpPr>
          <p:cNvPr id="7" name="Content Placeholder 6"/>
          <p:cNvSpPr>
            <a:spLocks noGrp="1"/>
          </p:cNvSpPr>
          <p:nvPr>
            <p:ph idx="1"/>
          </p:nvPr>
        </p:nvSpPr>
        <p:spPr>
          <a:xfrm>
            <a:off x="685800" y="1298148"/>
            <a:ext cx="10363200" cy="5178852"/>
          </a:xfrm>
        </p:spPr>
        <p:txBody>
          <a:bodyPr/>
          <a:lstStyle/>
          <a:p>
            <a:r>
              <a:rPr lang="en-US" sz="2400" dirty="0"/>
              <a:t>Tutorials to be held Monday, 16 March 2020</a:t>
            </a:r>
          </a:p>
          <a:p>
            <a:endParaRPr lang="en-US" sz="2400" dirty="0"/>
          </a:p>
          <a:p>
            <a:r>
              <a:rPr lang="en-US" sz="2400" dirty="0"/>
              <a:t>Tutorial Request form: </a:t>
            </a:r>
            <a:r>
              <a:rPr lang="en-US" sz="2000" dirty="0">
                <a:hlinkClick r:id="rId3"/>
              </a:rPr>
              <a:t>http://www.ieee802.org/802_tutorials/802_Tutorial_Request_Form.doc</a:t>
            </a:r>
            <a:endParaRPr lang="en-US" sz="2000" dirty="0"/>
          </a:p>
          <a:p>
            <a:endParaRPr lang="en-US" sz="2400" dirty="0"/>
          </a:p>
          <a:p>
            <a:r>
              <a:rPr lang="en-US" sz="2400" dirty="0"/>
              <a:t> As a reminder please refer to Chair's Guidelines section 2.5 Tutorials for the logistics for participating in sponsoring/presenting a Tutorial.</a:t>
            </a:r>
          </a:p>
          <a:p>
            <a:endParaRPr lang="en-US" sz="2400" dirty="0"/>
          </a:p>
          <a:p>
            <a:r>
              <a:rPr lang="en-US" sz="2400" dirty="0"/>
              <a:t>Note that Tutorial times are 80 minutes with 10 minutes to allow for presenters to setup and depart.</a:t>
            </a:r>
          </a:p>
          <a:p>
            <a:endParaRPr lang="en-US" sz="2400" dirty="0"/>
          </a:p>
          <a:p>
            <a:r>
              <a:rPr lang="en-US" sz="2400" dirty="0"/>
              <a:t>All requests for Tutorials must be made by 31 January 2020</a:t>
            </a:r>
          </a:p>
          <a:p>
            <a:endParaRPr lang="en-US" sz="2800" dirty="0"/>
          </a:p>
        </p:txBody>
      </p:sp>
    </p:spTree>
    <p:extLst>
      <p:ext uri="{BB962C8B-B14F-4D97-AF65-F5344CB8AC3E}">
        <p14:creationId xmlns:p14="http://schemas.microsoft.com/office/powerpoint/2010/main" val="3786605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F60632-8928-4462-93C2-CA8434A3C224}"/>
              </a:ext>
            </a:extLst>
          </p:cNvPr>
          <p:cNvSpPr>
            <a:spLocks noGrp="1"/>
          </p:cNvSpPr>
          <p:nvPr>
            <p:ph type="title"/>
          </p:nvPr>
        </p:nvSpPr>
        <p:spPr>
          <a:xfrm>
            <a:off x="609600" y="404813"/>
            <a:ext cx="11125200" cy="792162"/>
          </a:xfrm>
        </p:spPr>
        <p:txBody>
          <a:bodyPr/>
          <a:lstStyle/>
          <a:p>
            <a:r>
              <a:rPr lang="en-US" dirty="0"/>
              <a:t>5.14 II  </a:t>
            </a:r>
            <a:r>
              <a:rPr lang="en-US" dirty="0" err="1"/>
              <a:t>myProject</a:t>
            </a:r>
            <a:r>
              <a:rPr lang="en-US" dirty="0"/>
              <a:t> redesign Status Report           5 Min</a:t>
            </a:r>
          </a:p>
        </p:txBody>
      </p:sp>
      <p:sp>
        <p:nvSpPr>
          <p:cNvPr id="3" name="Content Placeholder 2">
            <a:extLst>
              <a:ext uri="{FF2B5EF4-FFF2-40B4-BE49-F238E27FC236}">
                <a16:creationId xmlns:a16="http://schemas.microsoft.com/office/drawing/2014/main" id="{FED5A614-7DED-4124-8904-38356B476295}"/>
              </a:ext>
            </a:extLst>
          </p:cNvPr>
          <p:cNvSpPr>
            <a:spLocks noGrp="1"/>
          </p:cNvSpPr>
          <p:nvPr>
            <p:ph idx="1"/>
          </p:nvPr>
        </p:nvSpPr>
        <p:spPr>
          <a:xfrm>
            <a:off x="334432" y="1341437"/>
            <a:ext cx="11400367" cy="5111749"/>
          </a:xfrm>
        </p:spPr>
        <p:txBody>
          <a:bodyPr/>
          <a:lstStyle/>
          <a:p>
            <a:pPr marL="76200" indent="0">
              <a:spcBef>
                <a:spcPts val="0"/>
              </a:spcBef>
              <a:buSzPct val="60000"/>
              <a:buNone/>
            </a:pPr>
            <a:r>
              <a:rPr lang="en-US" sz="2400" b="1" dirty="0"/>
              <a:t>Purpose of </a:t>
            </a:r>
            <a:r>
              <a:rPr lang="en-US" sz="2400" b="1" dirty="0" err="1"/>
              <a:t>MyProject</a:t>
            </a:r>
            <a:r>
              <a:rPr lang="en-US" sz="2400" b="1" dirty="0"/>
              <a:t> upgrade:</a:t>
            </a:r>
          </a:p>
          <a:p>
            <a:pPr marL="333375" indent="-257175">
              <a:spcBef>
                <a:spcPts val="0"/>
              </a:spcBef>
              <a:buSzPct val="60000"/>
              <a:buFont typeface="Wingdings" panose="05000000000000000000" pitchFamily="2" charset="2"/>
              <a:buChar char="ü"/>
            </a:pPr>
            <a:r>
              <a:rPr lang="en-US" sz="2400" dirty="0"/>
              <a:t>Replace all current functionalities using  modern, reliable, flexible and scalable technology and a modern scripting language (JavaScript).  </a:t>
            </a:r>
          </a:p>
          <a:p>
            <a:pPr marL="333375" indent="-257175">
              <a:spcBef>
                <a:spcPts val="0"/>
              </a:spcBef>
              <a:buSzPct val="60000"/>
              <a:buFont typeface="Wingdings" panose="05000000000000000000" pitchFamily="2" charset="2"/>
              <a:buChar char="ü"/>
            </a:pPr>
            <a:r>
              <a:rPr lang="en-US" sz="2400" dirty="0"/>
              <a:t>Update any functionalities to the current Board-approved processes</a:t>
            </a:r>
          </a:p>
          <a:p>
            <a:pPr marL="676275" lvl="1">
              <a:spcBef>
                <a:spcPts val="0"/>
              </a:spcBef>
              <a:buSzPct val="60000"/>
              <a:buFont typeface="Wingdings" panose="05000000000000000000" pitchFamily="2" charset="2"/>
              <a:buChar char="q"/>
            </a:pPr>
            <a:r>
              <a:rPr lang="en-US" sz="2400" dirty="0"/>
              <a:t>Include terminology changes from Sponsor and Sponsor ballot to Standards Committee and Standards Association </a:t>
            </a:r>
          </a:p>
          <a:p>
            <a:pPr marL="676275" lvl="1">
              <a:spcBef>
                <a:spcPts val="0"/>
              </a:spcBef>
              <a:buSzPct val="60000"/>
              <a:buFont typeface="Wingdings" panose="05000000000000000000" pitchFamily="2" charset="2"/>
              <a:buChar char="q"/>
            </a:pPr>
            <a:r>
              <a:rPr lang="en-US" sz="2400" dirty="0"/>
              <a:t>Include GDPR requirements</a:t>
            </a:r>
          </a:p>
          <a:p>
            <a:pPr marL="390525" lvl="1" indent="0">
              <a:spcBef>
                <a:spcPts val="0"/>
              </a:spcBef>
              <a:buSzPct val="60000"/>
              <a:buNone/>
            </a:pPr>
            <a:endParaRPr lang="en-US" sz="2400" dirty="0"/>
          </a:p>
          <a:p>
            <a:pPr marL="390525" lvl="1" indent="0">
              <a:spcBef>
                <a:spcPts val="0"/>
              </a:spcBef>
              <a:buSzPct val="60000"/>
              <a:buNone/>
            </a:pPr>
            <a:endParaRPr lang="en-US" sz="2400" dirty="0"/>
          </a:p>
          <a:p>
            <a:pPr marL="390525" lvl="1" indent="0">
              <a:spcBef>
                <a:spcPts val="0"/>
              </a:spcBef>
              <a:buSzPct val="60000"/>
              <a:buNone/>
            </a:pPr>
            <a:endParaRPr lang="en-US" sz="2400" dirty="0"/>
          </a:p>
          <a:p>
            <a:pPr marL="104775" indent="0">
              <a:spcBef>
                <a:spcPts val="0"/>
              </a:spcBef>
              <a:buSzPct val="60000"/>
              <a:buNone/>
            </a:pPr>
            <a:r>
              <a:rPr lang="en-US" sz="2400" b="1" i="1" dirty="0">
                <a:solidFill>
                  <a:schemeClr val="accent1">
                    <a:lumMod val="75000"/>
                  </a:schemeClr>
                </a:solidFill>
              </a:rPr>
              <a:t>Additional and improved functionality and usability comments are saved for consideration in subsequent releases</a:t>
            </a:r>
          </a:p>
          <a:p>
            <a:endParaRPr lang="en-US" dirty="0"/>
          </a:p>
        </p:txBody>
      </p:sp>
    </p:spTree>
    <p:extLst>
      <p:ext uri="{BB962C8B-B14F-4D97-AF65-F5344CB8AC3E}">
        <p14:creationId xmlns:p14="http://schemas.microsoft.com/office/powerpoint/2010/main" val="715239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C46BF7-88D3-485E-A006-F06B6667423B}"/>
              </a:ext>
            </a:extLst>
          </p:cNvPr>
          <p:cNvSpPr>
            <a:spLocks noGrp="1"/>
          </p:cNvSpPr>
          <p:nvPr>
            <p:ph type="title"/>
          </p:nvPr>
        </p:nvSpPr>
        <p:spPr>
          <a:xfrm>
            <a:off x="457200" y="404813"/>
            <a:ext cx="11201400" cy="792162"/>
          </a:xfrm>
        </p:spPr>
        <p:txBody>
          <a:bodyPr/>
          <a:lstStyle/>
          <a:p>
            <a:r>
              <a:rPr lang="en-US" dirty="0"/>
              <a:t>5.14 </a:t>
            </a:r>
            <a:r>
              <a:rPr lang="en-US" dirty="0" err="1"/>
              <a:t>myProject</a:t>
            </a:r>
            <a:r>
              <a:rPr lang="en-US" dirty="0"/>
              <a:t> redesign Status Report</a:t>
            </a:r>
          </a:p>
        </p:txBody>
      </p:sp>
      <p:sp>
        <p:nvSpPr>
          <p:cNvPr id="3" name="Content Placeholder 2">
            <a:extLst>
              <a:ext uri="{FF2B5EF4-FFF2-40B4-BE49-F238E27FC236}">
                <a16:creationId xmlns:a16="http://schemas.microsoft.com/office/drawing/2014/main" id="{DBB5A043-6DB8-4BA6-ABD4-5FEF93DA5930}"/>
              </a:ext>
            </a:extLst>
          </p:cNvPr>
          <p:cNvSpPr>
            <a:spLocks noGrp="1"/>
          </p:cNvSpPr>
          <p:nvPr>
            <p:ph idx="1"/>
          </p:nvPr>
        </p:nvSpPr>
        <p:spPr>
          <a:xfrm>
            <a:off x="334433" y="1341437"/>
            <a:ext cx="10866967" cy="5111749"/>
          </a:xfrm>
        </p:spPr>
        <p:txBody>
          <a:bodyPr/>
          <a:lstStyle/>
          <a:p>
            <a:pPr marL="0" indent="0">
              <a:buNone/>
            </a:pPr>
            <a:r>
              <a:rPr lang="en-US" sz="2400" dirty="0"/>
              <a:t>As reported during the IEEE SA SASB mtg Nov 7, 2019:</a:t>
            </a:r>
          </a:p>
          <a:p>
            <a:pPr marL="0" indent="0">
              <a:buNone/>
            </a:pPr>
            <a:endParaRPr lang="en-US" sz="2400" dirty="0"/>
          </a:p>
          <a:p>
            <a:pPr marL="285750" indent="-285750">
              <a:buFont typeface="Arial" panose="020B0604020202020204" pitchFamily="34" charset="0"/>
              <a:buChar char="•"/>
            </a:pPr>
            <a:r>
              <a:rPr lang="en-US" sz="2400" dirty="0"/>
              <a:t>Development, regression and performance testing continuing through sprints</a:t>
            </a:r>
          </a:p>
          <a:p>
            <a:pPr marL="685800" lvl="2">
              <a:buFont typeface="Arial" panose="020B0604020202020204" pitchFamily="34" charset="0"/>
              <a:buChar char="•"/>
            </a:pPr>
            <a:r>
              <a:rPr lang="en-US" dirty="0"/>
              <a:t>Closeout of ‘must fix’ items continues; </a:t>
            </a:r>
          </a:p>
          <a:p>
            <a:pPr marL="685800" lvl="2">
              <a:buFont typeface="Arial" panose="020B0604020202020204" pitchFamily="34" charset="0"/>
              <a:buChar char="•"/>
            </a:pPr>
            <a:r>
              <a:rPr lang="en-US" dirty="0"/>
              <a:t>A backlog of future improvements remains (implemented after roll-out)</a:t>
            </a:r>
          </a:p>
          <a:p>
            <a:pPr marL="285750" indent="-285750">
              <a:buFont typeface="Arial" panose="020B0604020202020204" pitchFamily="34" charset="0"/>
              <a:buChar char="•"/>
            </a:pPr>
            <a:r>
              <a:rPr lang="en-US" sz="2400" dirty="0"/>
              <a:t>Scheduled volunteer testing: </a:t>
            </a:r>
            <a:r>
              <a:rPr lang="en-US" sz="2400" dirty="0">
                <a:solidFill>
                  <a:srgbClr val="FF0000"/>
                </a:solidFill>
              </a:rPr>
              <a:t>December 2-6, 2019</a:t>
            </a:r>
          </a:p>
          <a:p>
            <a:pPr marL="685800" lvl="1">
              <a:buFont typeface="Arial" panose="020B0604020202020204" pitchFamily="34" charset="0"/>
              <a:buChar char="•"/>
            </a:pPr>
            <a:r>
              <a:rPr lang="en-US" sz="2000" dirty="0">
                <a:solidFill>
                  <a:srgbClr val="FF0000"/>
                </a:solidFill>
              </a:rPr>
              <a:t>Go – No Go announcement expected by Dec 13, 2019</a:t>
            </a:r>
          </a:p>
          <a:p>
            <a:pPr marL="285750" indent="-285750">
              <a:buFont typeface="Arial" panose="020B0604020202020204" pitchFamily="34" charset="0"/>
              <a:buChar char="•"/>
            </a:pPr>
            <a:r>
              <a:rPr lang="en-US" sz="2400" dirty="0">
                <a:solidFill>
                  <a:schemeClr val="tx1">
                    <a:lumMod val="95000"/>
                    <a:lumOff val="5000"/>
                  </a:schemeClr>
                </a:solidFill>
              </a:rPr>
              <a:t>Expect cutover to updated </a:t>
            </a:r>
            <a:r>
              <a:rPr lang="en-US" sz="2400" dirty="0" err="1">
                <a:solidFill>
                  <a:schemeClr val="tx1">
                    <a:lumMod val="95000"/>
                    <a:lumOff val="5000"/>
                  </a:schemeClr>
                </a:solidFill>
              </a:rPr>
              <a:t>myProject</a:t>
            </a:r>
            <a:r>
              <a:rPr lang="en-US" sz="2400" dirty="0">
                <a:solidFill>
                  <a:schemeClr val="tx1">
                    <a:lumMod val="95000"/>
                    <a:lumOff val="5000"/>
                  </a:schemeClr>
                </a:solidFill>
              </a:rPr>
              <a:t>: </a:t>
            </a:r>
            <a:r>
              <a:rPr lang="en-US" sz="2400" b="1" dirty="0">
                <a:solidFill>
                  <a:srgbClr val="FF0000"/>
                </a:solidFill>
              </a:rPr>
              <a:t>January 27 to February 2, 2020</a:t>
            </a:r>
          </a:p>
          <a:p>
            <a:pPr marL="685800" lvl="1">
              <a:buFont typeface="Arial" panose="020B0604020202020204" pitchFamily="34" charset="0"/>
              <a:buChar char="•"/>
            </a:pPr>
            <a:r>
              <a:rPr lang="en-US" sz="2000" dirty="0">
                <a:solidFill>
                  <a:schemeClr val="tx1">
                    <a:lumMod val="95000"/>
                    <a:lumOff val="5000"/>
                  </a:schemeClr>
                </a:solidFill>
              </a:rPr>
              <a:t>After 802 and PES meetings</a:t>
            </a:r>
          </a:p>
          <a:p>
            <a:pPr marL="685800" lvl="1">
              <a:buFont typeface="Arial" panose="020B0604020202020204" pitchFamily="34" charset="0"/>
              <a:buChar char="•"/>
            </a:pPr>
            <a:r>
              <a:rPr lang="en-US" sz="2400" b="1" dirty="0">
                <a:solidFill>
                  <a:srgbClr val="FF0000"/>
                </a:solidFill>
              </a:rPr>
              <a:t>If extensive fixes and retesting are required, dates will change</a:t>
            </a:r>
          </a:p>
          <a:p>
            <a:pPr marL="685800" lvl="1">
              <a:buFont typeface="Arial" panose="020B0604020202020204" pitchFamily="34" charset="0"/>
              <a:buChar char="•"/>
            </a:pPr>
            <a:r>
              <a:rPr lang="en-US" sz="2000" dirty="0"/>
              <a:t>Go-live considerations include must-fix issues discovered during user testing and retests</a:t>
            </a:r>
          </a:p>
          <a:p>
            <a:endParaRPr lang="en-US" sz="2400" dirty="0"/>
          </a:p>
        </p:txBody>
      </p:sp>
    </p:spTree>
    <p:extLst>
      <p:ext uri="{BB962C8B-B14F-4D97-AF65-F5344CB8AC3E}">
        <p14:creationId xmlns:p14="http://schemas.microsoft.com/office/powerpoint/2010/main" val="29185683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DF0F09-99F8-49C9-BEB6-DF41A8D56AD2}"/>
              </a:ext>
            </a:extLst>
          </p:cNvPr>
          <p:cNvSpPr>
            <a:spLocks noGrp="1"/>
          </p:cNvSpPr>
          <p:nvPr>
            <p:ph type="title"/>
          </p:nvPr>
        </p:nvSpPr>
        <p:spPr/>
        <p:txBody>
          <a:bodyPr/>
          <a:lstStyle/>
          <a:p>
            <a:r>
              <a:rPr lang="en-US" dirty="0"/>
              <a:t>5.14 </a:t>
            </a:r>
            <a:r>
              <a:rPr lang="en-US" dirty="0" err="1"/>
              <a:t>myProject</a:t>
            </a:r>
            <a:r>
              <a:rPr lang="en-US" dirty="0"/>
              <a:t> redesign Status Report</a:t>
            </a:r>
          </a:p>
        </p:txBody>
      </p:sp>
      <p:sp>
        <p:nvSpPr>
          <p:cNvPr id="3" name="Content Placeholder 2">
            <a:extLst>
              <a:ext uri="{FF2B5EF4-FFF2-40B4-BE49-F238E27FC236}">
                <a16:creationId xmlns:a16="http://schemas.microsoft.com/office/drawing/2014/main" id="{C804EA96-038D-4BF5-9609-A222EB74BD91}"/>
              </a:ext>
            </a:extLst>
          </p:cNvPr>
          <p:cNvSpPr>
            <a:spLocks noGrp="1"/>
          </p:cNvSpPr>
          <p:nvPr>
            <p:ph idx="1"/>
          </p:nvPr>
        </p:nvSpPr>
        <p:spPr>
          <a:xfrm>
            <a:off x="334432" y="1341438"/>
            <a:ext cx="11247967" cy="4754562"/>
          </a:xfrm>
        </p:spPr>
        <p:txBody>
          <a:bodyPr/>
          <a:lstStyle/>
          <a:p>
            <a:pPr marL="0" indent="0">
              <a:buNone/>
            </a:pPr>
            <a:r>
              <a:rPr lang="en-US" sz="2400" dirty="0"/>
              <a:t>Cutover scheduling:</a:t>
            </a:r>
          </a:p>
          <a:p>
            <a:r>
              <a:rPr lang="en-US" sz="2400" dirty="0"/>
              <a:t>No ballots should be in progress during cutover: one week blackout period.</a:t>
            </a:r>
          </a:p>
          <a:p>
            <a:r>
              <a:rPr lang="en-US" sz="2400" b="1" i="1" dirty="0"/>
              <a:t>If cutover begins January 27, 2020:</a:t>
            </a:r>
          </a:p>
          <a:p>
            <a:pPr marL="685800" lvl="1">
              <a:buFont typeface="Wingdings" panose="05000000000000000000" pitchFamily="2" charset="2"/>
              <a:buChar char="§"/>
            </a:pPr>
            <a:r>
              <a:rPr lang="en-US" sz="2400" dirty="0"/>
              <a:t>Last day to open a 30-day ballot is Friday, December 27, 2019</a:t>
            </a:r>
          </a:p>
          <a:p>
            <a:pPr marL="685800" lvl="1">
              <a:buFont typeface="Wingdings" panose="05000000000000000000" pitchFamily="2" charset="2"/>
              <a:buChar char="§"/>
            </a:pPr>
            <a:r>
              <a:rPr lang="en-US" sz="2400" dirty="0"/>
              <a:t>Last day to open a 30-day ballot invitation is Friday, December 27, 2019</a:t>
            </a:r>
          </a:p>
          <a:p>
            <a:pPr marL="685800" lvl="1">
              <a:buFont typeface="Wingdings" panose="05000000000000000000" pitchFamily="2" charset="2"/>
              <a:buChar char="§"/>
            </a:pPr>
            <a:r>
              <a:rPr lang="en-US" sz="2400" dirty="0"/>
              <a:t>Last day to open a 10-day recirculation is Thursday, January 16</a:t>
            </a:r>
            <a:r>
              <a:rPr lang="en-US" sz="2400"/>
              <a:t>, 2020</a:t>
            </a:r>
            <a:endParaRPr lang="en-US" sz="2400" dirty="0"/>
          </a:p>
          <a:p>
            <a:pPr marL="685800" lvl="1">
              <a:buFont typeface="Wingdings" panose="05000000000000000000" pitchFamily="2" charset="2"/>
              <a:buChar char="§"/>
            </a:pPr>
            <a:r>
              <a:rPr lang="en-US" sz="2400" dirty="0"/>
              <a:t>First day to resume </a:t>
            </a:r>
            <a:r>
              <a:rPr lang="en-US" sz="2400" dirty="0" err="1"/>
              <a:t>MyProject</a:t>
            </a:r>
            <a:r>
              <a:rPr lang="en-US" sz="2400" dirty="0"/>
              <a:t> actions is no later than Monday, February 3, 2020</a:t>
            </a:r>
          </a:p>
          <a:p>
            <a:pPr marL="685800" lvl="1">
              <a:buFont typeface="Wingdings" panose="05000000000000000000" pitchFamily="2" charset="2"/>
              <a:buChar char="§"/>
            </a:pPr>
            <a:endParaRPr lang="en-US" sz="2400" dirty="0"/>
          </a:p>
          <a:p>
            <a:r>
              <a:rPr lang="en-US" sz="2400" b="1" dirty="0">
                <a:solidFill>
                  <a:srgbClr val="FF0000"/>
                </a:solidFill>
              </a:rPr>
              <a:t>If Testing finds extensive fixes and retesting are required, dates will change.</a:t>
            </a:r>
          </a:p>
          <a:p>
            <a:endParaRPr lang="en-US" sz="2400" dirty="0"/>
          </a:p>
        </p:txBody>
      </p:sp>
    </p:spTree>
    <p:extLst>
      <p:ext uri="{BB962C8B-B14F-4D97-AF65-F5344CB8AC3E}">
        <p14:creationId xmlns:p14="http://schemas.microsoft.com/office/powerpoint/2010/main" val="5196976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39ED57-B6CB-4B91-970D-FB642A2DCEDF}"/>
              </a:ext>
            </a:extLst>
          </p:cNvPr>
          <p:cNvSpPr>
            <a:spLocks noGrp="1"/>
          </p:cNvSpPr>
          <p:nvPr>
            <p:ph type="title"/>
          </p:nvPr>
        </p:nvSpPr>
        <p:spPr/>
        <p:txBody>
          <a:bodyPr/>
          <a:lstStyle/>
          <a:p>
            <a:r>
              <a:rPr lang="en-US" dirty="0"/>
              <a:t>Potential IEEE/IEEE-SA Tool Changes</a:t>
            </a:r>
          </a:p>
        </p:txBody>
      </p:sp>
      <p:sp>
        <p:nvSpPr>
          <p:cNvPr id="3" name="Content Placeholder 2">
            <a:extLst>
              <a:ext uri="{FF2B5EF4-FFF2-40B4-BE49-F238E27FC236}">
                <a16:creationId xmlns:a16="http://schemas.microsoft.com/office/drawing/2014/main" id="{386C3E64-65CE-42E0-A868-3B2F11846A9B}"/>
              </a:ext>
            </a:extLst>
          </p:cNvPr>
          <p:cNvSpPr>
            <a:spLocks noGrp="1"/>
          </p:cNvSpPr>
          <p:nvPr>
            <p:ph idx="1"/>
          </p:nvPr>
        </p:nvSpPr>
        <p:spPr/>
        <p:txBody>
          <a:bodyPr/>
          <a:lstStyle/>
          <a:p>
            <a:r>
              <a:rPr lang="en-US" sz="2800" dirty="0"/>
              <a:t>During the IEEE-SA Standards Board meeting last Thursday, in the IEEE-SA Managing Directors report from Konstantinos included a bullet on a Mentor and IMAT replacement.</a:t>
            </a:r>
          </a:p>
          <a:p>
            <a:pPr lvl="1"/>
            <a:r>
              <a:rPr lang="en-US" dirty="0"/>
              <a:t>The report slides said that requirements discovery was underway, that the IEEE-SA is looking for opportunities to meet needs of users with a COTS or customized COTS solutions, and that there was a buy vs build analysis underway.</a:t>
            </a:r>
          </a:p>
          <a:p>
            <a:r>
              <a:rPr lang="en-US" sz="2800" dirty="0"/>
              <a:t>The IEEE is also starting to evaluate new financial tool options that would replace NetSuite.</a:t>
            </a:r>
          </a:p>
        </p:txBody>
      </p:sp>
    </p:spTree>
    <p:extLst>
      <p:ext uri="{BB962C8B-B14F-4D97-AF65-F5344CB8AC3E}">
        <p14:creationId xmlns:p14="http://schemas.microsoft.com/office/powerpoint/2010/main" val="32038538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156043-FC14-48C0-9BFB-93B9A3AC370E}"/>
              </a:ext>
            </a:extLst>
          </p:cNvPr>
          <p:cNvSpPr>
            <a:spLocks noGrp="1"/>
          </p:cNvSpPr>
          <p:nvPr>
            <p:ph type="title"/>
          </p:nvPr>
        </p:nvSpPr>
        <p:spPr/>
        <p:txBody>
          <a:bodyPr/>
          <a:lstStyle/>
          <a:p>
            <a:pPr marL="342900" lvl="0" indent="-342900">
              <a:spcBef>
                <a:spcPct val="20000"/>
              </a:spcBef>
            </a:pPr>
            <a:r>
              <a:rPr lang="en-US" sz="3200" dirty="0">
                <a:solidFill>
                  <a:srgbClr val="000000"/>
                </a:solidFill>
                <a:ea typeface="+mn-ea"/>
                <a:cs typeface="+mn-cs"/>
              </a:rPr>
              <a:t>5.18 II Update – Finances – 40</a:t>
            </a:r>
            <a:r>
              <a:rPr lang="en-US" sz="3200" baseline="30000" dirty="0">
                <a:solidFill>
                  <a:srgbClr val="000000"/>
                </a:solidFill>
                <a:ea typeface="+mn-ea"/>
                <a:cs typeface="+mn-cs"/>
              </a:rPr>
              <a:t>th</a:t>
            </a:r>
            <a:r>
              <a:rPr lang="en-US" sz="3200" dirty="0">
                <a:solidFill>
                  <a:srgbClr val="000000"/>
                </a:solidFill>
                <a:ea typeface="+mn-ea"/>
                <a:cs typeface="+mn-cs"/>
              </a:rPr>
              <a:t> Anniversary Social 5 Min</a:t>
            </a:r>
            <a:endParaRPr lang="en-US" dirty="0"/>
          </a:p>
        </p:txBody>
      </p:sp>
      <p:sp>
        <p:nvSpPr>
          <p:cNvPr id="3" name="Content Placeholder 2">
            <a:extLst>
              <a:ext uri="{FF2B5EF4-FFF2-40B4-BE49-F238E27FC236}">
                <a16:creationId xmlns:a16="http://schemas.microsoft.com/office/drawing/2014/main" id="{B12BE05F-9975-446D-9641-D4A128A5C41B}"/>
              </a:ext>
            </a:extLst>
          </p:cNvPr>
          <p:cNvSpPr>
            <a:spLocks noGrp="1"/>
          </p:cNvSpPr>
          <p:nvPr>
            <p:ph idx="1"/>
          </p:nvPr>
        </p:nvSpPr>
        <p:spPr/>
        <p:txBody>
          <a:bodyPr/>
          <a:lstStyle/>
          <a:p>
            <a:r>
              <a:rPr lang="en-US" dirty="0"/>
              <a:t>From Oct 4</a:t>
            </a:r>
            <a:r>
              <a:rPr lang="en-US" baseline="30000" dirty="0"/>
              <a:t>th</a:t>
            </a:r>
            <a:r>
              <a:rPr lang="en-US" dirty="0"/>
              <a:t> 2019 Telecon:</a:t>
            </a:r>
          </a:p>
          <a:p>
            <a:pPr lvl="1"/>
            <a:r>
              <a:rPr lang="en-US" dirty="0"/>
              <a:t>In March 2020 have the opportunity to go to Georgia Aquarium for the March Social. Rosdahl was asking for feedback about the event and if there should be a $25 fee for participation for the event. There was discussion regarding the venue and cost. EC agreed that the Social budget (without objection) of 90K was ok. The chair asked if there were any objections to proposed $25 fee for the social. There were none</a:t>
            </a:r>
          </a:p>
        </p:txBody>
      </p:sp>
    </p:spTree>
    <p:extLst>
      <p:ext uri="{BB962C8B-B14F-4D97-AF65-F5344CB8AC3E}">
        <p14:creationId xmlns:p14="http://schemas.microsoft.com/office/powerpoint/2010/main" val="131324634"/>
      </p:ext>
    </p:extLst>
  </p:cSld>
  <p:clrMapOvr>
    <a:masterClrMapping/>
  </p:clrMapOvr>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MS PGothic"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0" ma:contentTypeDescription="Create a new document." ma:contentTypeScope="" ma:versionID="4311f4cbb163929799635b3533086bc5">
  <xsd:schema xmlns:xsd="http://www.w3.org/2001/XMLSchema" xmlns:xs="http://www.w3.org/2001/XMLSchema" xmlns:p="http://schemas.microsoft.com/office/2006/metadata/properties" xmlns:ns3="cc9c437c-ae0c-4066-8d90-a0f7de786127" targetNamespace="http://schemas.microsoft.com/office/2006/metadata/properties" ma:root="true" ma:fieldsID="d379333b328fc1e174c551e0217d7026" ns3:_="">
    <xsd:import namespace="cc9c437c-ae0c-4066-8d90-a0f7de786127"/>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61E7F56-C730-4F6C-9468-5C91011B763B}">
  <ds:schemaRefs>
    <ds:schemaRef ds:uri="http://schemas.microsoft.com/sharepoint/v3/contenttype/forms"/>
  </ds:schemaRefs>
</ds:datastoreItem>
</file>

<file path=customXml/itemProps2.xml><?xml version="1.0" encoding="utf-8"?>
<ds:datastoreItem xmlns:ds="http://schemas.openxmlformats.org/officeDocument/2006/customXml" ds:itemID="{928E439F-A72E-46D7-A267-1A584338B00F}">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4B13A84E-9A58-44B8-BDD4-F7C137ADC8F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46912</TotalTime>
  <Words>3339</Words>
  <Application>Microsoft Office PowerPoint</Application>
  <PresentationFormat>Widescreen</PresentationFormat>
  <Paragraphs>477</Paragraphs>
  <Slides>48</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48</vt:i4>
      </vt:variant>
    </vt:vector>
  </HeadingPairs>
  <TitlesOfParts>
    <vt:vector size="54" baseType="lpstr">
      <vt:lpstr>Arial</vt:lpstr>
      <vt:lpstr>Times New Roman</vt:lpstr>
      <vt:lpstr>Trebuchet MS</vt:lpstr>
      <vt:lpstr>Wingdings</vt:lpstr>
      <vt:lpstr>Wingdings 3</vt:lpstr>
      <vt:lpstr>Title slide</vt:lpstr>
      <vt:lpstr>Executive Secretary Agenda Items  November 2019 Plenary</vt:lpstr>
      <vt:lpstr>Event Conduct and Safety Statement </vt:lpstr>
      <vt:lpstr>Event Conduct and Safety Statement</vt:lpstr>
      <vt:lpstr>802 Exec Sec Agenda Items</vt:lpstr>
      <vt:lpstr>5.14 II  myProject redesign Status Report           5 Min</vt:lpstr>
      <vt:lpstr>5.14 myProject redesign Status Report</vt:lpstr>
      <vt:lpstr>5.14 myProject redesign Status Report</vt:lpstr>
      <vt:lpstr>Potential IEEE/IEEE-SA Tool Changes</vt:lpstr>
      <vt:lpstr>5.18 II Update – Finances – 40th Anniversary Social 5 Min</vt:lpstr>
      <vt:lpstr>5.18 Update – Finances – 40th Anniversary Social</vt:lpstr>
      <vt:lpstr>6.02 Current and Future Venue Report</vt:lpstr>
      <vt:lpstr>What you need to know about the  IEEE 802 Plenary Session</vt:lpstr>
      <vt:lpstr>Who is Meeting Where and When</vt:lpstr>
      <vt:lpstr>Where to Attend Sessions, Pick Up an Event Name Badge and Log Session Attendance </vt:lpstr>
      <vt:lpstr>Internet  - Meeting Network</vt:lpstr>
      <vt:lpstr>Getting Something to Eat and Drink Attendee Food and Beverage Breaks</vt:lpstr>
      <vt:lpstr>Request for information from 802 Plenary WG Attendees</vt:lpstr>
      <vt:lpstr>Audio Visual</vt:lpstr>
      <vt:lpstr>Tourism Information</vt:lpstr>
      <vt:lpstr>Social Event </vt:lpstr>
      <vt:lpstr>Special Event  - Dolphin Quest in Lagoon</vt:lpstr>
      <vt:lpstr>Meeting Planner Contact Information Face to Face Events</vt:lpstr>
      <vt:lpstr>2020 Future Venues</vt:lpstr>
      <vt:lpstr>2021 Future Venues</vt:lpstr>
      <vt:lpstr>More Future Venues</vt:lpstr>
      <vt:lpstr>Request for WG Straw Poll concerning this Venue</vt:lpstr>
      <vt:lpstr>Future Venue AdHocS  --</vt:lpstr>
      <vt:lpstr>Next Venue Meeting planning – Thurs 7:30 am</vt:lpstr>
      <vt:lpstr>Future Venues AdHoc – Thurs 8 am</vt:lpstr>
      <vt:lpstr>2021 Future Venues</vt:lpstr>
      <vt:lpstr>More Future Venues</vt:lpstr>
      <vt:lpstr>Future Venue planning</vt:lpstr>
      <vt:lpstr>Friday Closing EC Plenary</vt:lpstr>
      <vt:lpstr>F4.03 4.03 MI 40th Anniversary - Public Outreach / Social / memorabilia  </vt:lpstr>
      <vt:lpstr>40th Celebration </vt:lpstr>
      <vt:lpstr>Motion to approve Expenditure for Celebration items</vt:lpstr>
      <vt:lpstr>Motion to Confirm Social expense for March 2020</vt:lpstr>
      <vt:lpstr>PowerPoint Presentation</vt:lpstr>
      <vt:lpstr>Straw Poll Results for Returning to This Venue</vt:lpstr>
      <vt:lpstr>Future Venue AdHoc </vt:lpstr>
      <vt:lpstr>Future Venue AdHoc Report</vt:lpstr>
      <vt:lpstr>Motion to Approve March 2022 Venue</vt:lpstr>
      <vt:lpstr>Motion to Approve March 2023 Venue</vt:lpstr>
      <vt:lpstr>Future Venue Insight</vt:lpstr>
      <vt:lpstr>802 Plenary March 2020</vt:lpstr>
      <vt:lpstr> *F8.045 Executive Secretary report LMSC 802 – P&amp;P list of major duties:</vt:lpstr>
      <vt:lpstr>F8.06 – Announcement of 802 EC Interim Telecon (Tuesday 4 February 2020, 1-3pm ET)</vt:lpstr>
      <vt:lpstr>*F8.07 – Call for Tutorials for March 2020 Plenary</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Executive Secretary Agenda Items November  Plenary - Waikoloa</dc:title>
  <dc:subject>IEEE 802 November2019 Plenary</dc:subject>
  <dc:creator>Jon Rosdahl</dc:creator>
  <dc:description>Jon Rosdahl (Qualcomm)</dc:description>
  <cp:lastModifiedBy>Jon Rosdahl</cp:lastModifiedBy>
  <cp:revision>363</cp:revision>
  <dcterms:created xsi:type="dcterms:W3CDTF">2015-11-09T04:21:45Z</dcterms:created>
  <dcterms:modified xsi:type="dcterms:W3CDTF">2019-11-15T23:30:13Z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