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6" r:id="rId2"/>
    <p:sldId id="341" r:id="rId3"/>
    <p:sldId id="417" r:id="rId4"/>
    <p:sldId id="511" r:id="rId5"/>
  </p:sldIdLst>
  <p:sldSz cx="9144000" cy="6858000" type="screen4x3"/>
  <p:notesSz cx="7102475" cy="938847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13" userDrawn="1">
          <p15:clr>
            <a:srgbClr val="A4A3A4"/>
          </p15:clr>
        </p15:guide>
        <p15:guide id="2" pos="2212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759" autoAdjust="0"/>
    <p:restoredTop sz="95501" autoAdjust="0"/>
  </p:normalViewPr>
  <p:slideViewPr>
    <p:cSldViewPr>
      <p:cViewPr varScale="1">
        <p:scale>
          <a:sx n="113" d="100"/>
          <a:sy n="113" d="100"/>
        </p:scale>
        <p:origin x="312" y="11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913"/>
        <p:guide pos="2212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065" cy="468942"/>
          </a:xfrm>
          <a:prstGeom prst="rect">
            <a:avLst/>
          </a:prstGeom>
        </p:spPr>
        <p:txBody>
          <a:bodyPr vert="horz" lIns="92994" tIns="46497" rIns="92994" bIns="46497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2785" y="0"/>
            <a:ext cx="3078065" cy="468942"/>
          </a:xfrm>
          <a:prstGeom prst="rect">
            <a:avLst/>
          </a:prstGeom>
        </p:spPr>
        <p:txBody>
          <a:bodyPr vert="horz" lIns="92994" tIns="46497" rIns="92994" bIns="46497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05-Nov-19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917928"/>
            <a:ext cx="3078065" cy="468942"/>
          </a:xfrm>
          <a:prstGeom prst="rect">
            <a:avLst/>
          </a:prstGeom>
        </p:spPr>
        <p:txBody>
          <a:bodyPr vert="horz" lIns="92994" tIns="46497" rIns="92994" bIns="46497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2785" y="8917928"/>
            <a:ext cx="3078065" cy="468942"/>
          </a:xfrm>
          <a:prstGeom prst="rect">
            <a:avLst/>
          </a:prstGeom>
        </p:spPr>
        <p:txBody>
          <a:bodyPr vert="horz" lIns="92994" tIns="46497" rIns="92994" bIns="46497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1"/>
            <a:ext cx="7102475" cy="938847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92994" tIns="46497" rIns="92994" bIns="46497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777266" y="97965"/>
            <a:ext cx="655287" cy="21359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29945" algn="l"/>
                <a:tab pos="1859890" algn="l"/>
                <a:tab pos="2789834" algn="l"/>
                <a:tab pos="3719779" algn="l"/>
                <a:tab pos="4649724" algn="l"/>
                <a:tab pos="5579669" algn="l"/>
                <a:tab pos="6509614" algn="l"/>
                <a:tab pos="7439558" algn="l"/>
                <a:tab pos="8369503" algn="l"/>
                <a:tab pos="9299448" algn="l"/>
                <a:tab pos="10229393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69922" y="97965"/>
            <a:ext cx="845533" cy="21359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29945" algn="l"/>
                <a:tab pos="1859890" algn="l"/>
                <a:tab pos="2789834" algn="l"/>
                <a:tab pos="3719779" algn="l"/>
                <a:tab pos="4649724" algn="l"/>
                <a:tab pos="5579669" algn="l"/>
                <a:tab pos="6509614" algn="l"/>
                <a:tab pos="7439558" algn="l"/>
                <a:tab pos="8369503" algn="l"/>
                <a:tab pos="9299448" algn="l"/>
                <a:tab pos="10229393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211263" y="709613"/>
            <a:ext cx="4678362" cy="3508375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46347" y="4459767"/>
            <a:ext cx="5208157" cy="422369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5191" tIns="46863" rIns="95191" bIns="46863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487834" y="9089766"/>
            <a:ext cx="944720" cy="18308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64972" algn="l"/>
                <a:tab pos="1394917" algn="l"/>
                <a:tab pos="2324862" algn="l"/>
                <a:tab pos="3254807" algn="l"/>
                <a:tab pos="4184752" algn="l"/>
                <a:tab pos="5114696" algn="l"/>
                <a:tab pos="6044641" algn="l"/>
                <a:tab pos="6974586" algn="l"/>
                <a:tab pos="7904531" algn="l"/>
                <a:tab pos="8834476" algn="l"/>
                <a:tab pos="9764420" algn="l"/>
                <a:tab pos="10694365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300830" y="9089765"/>
            <a:ext cx="523580" cy="36776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29945" algn="l"/>
                <a:tab pos="1859890" algn="l"/>
                <a:tab pos="2789834" algn="l"/>
                <a:tab pos="3719779" algn="l"/>
                <a:tab pos="4649724" algn="l"/>
                <a:tab pos="5579669" algn="l"/>
                <a:tab pos="6509614" algn="l"/>
                <a:tab pos="7439558" algn="l"/>
                <a:tab pos="8369503" algn="l"/>
                <a:tab pos="9299448" algn="l"/>
                <a:tab pos="10229393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39842" y="9089766"/>
            <a:ext cx="731711" cy="1846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29945" algn="l"/>
                <a:tab pos="1859890" algn="l"/>
                <a:tab pos="2789834" algn="l"/>
                <a:tab pos="3719779" algn="l"/>
                <a:tab pos="4649724" algn="l"/>
                <a:tab pos="5579669" algn="l"/>
                <a:tab pos="6509614" algn="l"/>
                <a:tab pos="7439558" algn="l"/>
                <a:tab pos="8369503" algn="l"/>
                <a:tab pos="9299448" algn="l"/>
                <a:tab pos="10229393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41467" y="9088161"/>
            <a:ext cx="5619541" cy="1605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2994" tIns="46497" rIns="92994" bIns="46497"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63418" y="300317"/>
            <a:ext cx="5775639" cy="1605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2994" tIns="46497" rIns="92994" bIns="46497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82121" y="709837"/>
            <a:ext cx="4738235" cy="350903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2994" tIns="46497" rIns="92994" bIns="46497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46347" y="4459767"/>
            <a:ext cx="5209782" cy="432004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4191000" y="6475413"/>
            <a:ext cx="682625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Jay Holcomb (Itron)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11 Nov 2019</a:t>
            </a:r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2198688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11 Nov 2019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Jay Holcomb (Itron)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191000" y="6475413"/>
            <a:ext cx="682625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1907573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802.18 LMSC Opening Report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EC-18/0179r00 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/>
              <a:t>11 Nov 2019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/>
              <a:t>Jay Holcomb (Itron)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400" dirty="0">
                <a:latin typeface="+mn-lt"/>
              </a:rPr>
              <a:t>IEEE 802.18 RR-TAG</a:t>
            </a:r>
            <a:br>
              <a:rPr lang="en-US" sz="2400" dirty="0">
                <a:latin typeface="+mn-lt"/>
              </a:rPr>
            </a:br>
            <a:r>
              <a:rPr lang="en-US" sz="2400" dirty="0">
                <a:latin typeface="+mn-lt"/>
              </a:rPr>
              <a:t>Hilton Waikoloa, Kona, HI USA, Plenary</a:t>
            </a:r>
            <a:br>
              <a:rPr lang="en-US" sz="2400" dirty="0">
                <a:latin typeface="+mn-lt"/>
              </a:rPr>
            </a:br>
            <a:r>
              <a:rPr lang="en-US" sz="2400" dirty="0">
                <a:latin typeface="+mn-lt"/>
              </a:rPr>
              <a:t>LMSC (EC) Opening Report</a:t>
            </a:r>
            <a:endParaRPr lang="en-GB" sz="2400" dirty="0">
              <a:latin typeface="+mn-lt"/>
            </a:endParaRP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889125"/>
            <a:ext cx="7772400" cy="701675"/>
          </a:xfrm>
          <a:ln/>
        </p:spPr>
        <p:txBody>
          <a:bodyPr/>
          <a:lstStyle/>
          <a:p>
            <a:pPr algn="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	Date:</a:t>
            </a:r>
            <a:r>
              <a:rPr lang="en-GB" sz="2000" b="0" dirty="0"/>
              <a:t> 11 November 2019</a:t>
            </a: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49492" y="3040062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 </a:t>
            </a:r>
            <a:endParaRPr lang="en-GB" sz="2000" dirty="0">
              <a:solidFill>
                <a:srgbClr val="000000"/>
              </a:solidFill>
            </a:endParaRPr>
          </a:p>
        </p:txBody>
      </p:sp>
      <p:graphicFrame>
        <p:nvGraphicFramePr>
          <p:cNvPr id="9" name="Object 3">
            <a:extLst>
              <a:ext uri="{FF2B5EF4-FFF2-40B4-BE49-F238E27FC236}">
                <a16:creationId xmlns:a16="http://schemas.microsoft.com/office/drawing/2014/main" id="{A9943946-CAC7-4B5F-A0AD-61A516AFFB3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5889485"/>
              </p:ext>
            </p:extLst>
          </p:nvPr>
        </p:nvGraphicFramePr>
        <p:xfrm>
          <a:off x="527050" y="3608388"/>
          <a:ext cx="7993063" cy="2460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03" name="Document" r:id="rId4" imgW="8245941" imgH="2541999" progId="Word.Document.8">
                  <p:embed/>
                </p:oleObj>
              </mc:Choice>
              <mc:Fallback>
                <p:oleObj name="Document" r:id="rId4" imgW="8245941" imgH="2541999" progId="Word.Document.8">
                  <p:embed/>
                  <p:pic>
                    <p:nvPicPr>
                      <p:cNvPr id="9" name="Object 3">
                        <a:extLst>
                          <a:ext uri="{FF2B5EF4-FFF2-40B4-BE49-F238E27FC236}">
                            <a16:creationId xmlns:a16="http://schemas.microsoft.com/office/drawing/2014/main" id="{A9943946-CAC7-4B5F-A0AD-61A516AFFB3A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7050" y="3608388"/>
                        <a:ext cx="7993063" cy="24606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itle 1"/>
          <p:cNvSpPr>
            <a:spLocks noGrp="1"/>
          </p:cNvSpPr>
          <p:nvPr>
            <p:ph type="title"/>
          </p:nvPr>
        </p:nvSpPr>
        <p:spPr>
          <a:xfrm>
            <a:off x="367950" y="609601"/>
            <a:ext cx="8408100" cy="761999"/>
          </a:xfrm>
        </p:spPr>
        <p:txBody>
          <a:bodyPr/>
          <a:lstStyle/>
          <a:p>
            <a:pPr eaLnBrk="1" hangingPunct="1"/>
            <a:r>
              <a:rPr lang="en-US" sz="2400" dirty="0">
                <a:latin typeface="Times New Roman" charset="0"/>
              </a:rPr>
              <a:t>802.18 Radio Regulatory Advisory Group – RR-TAG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688334" y="1371600"/>
            <a:ext cx="8303266" cy="47244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en-US" sz="2000" dirty="0"/>
              <a:t>Number of voters:  47 (7 on LMSC)</a:t>
            </a:r>
            <a:r>
              <a:rPr lang="en-US" altLang="en-US" sz="2000" dirty="0">
                <a:solidFill>
                  <a:schemeClr val="tx1"/>
                </a:solidFill>
              </a:rPr>
              <a:t>;  Aspirant members: 19</a:t>
            </a:r>
          </a:p>
          <a:p>
            <a:pPr eaLnBrk="1" hangingPunct="1">
              <a:defRPr/>
            </a:pPr>
            <a:endParaRPr lang="en-US" sz="1000" dirty="0">
              <a:solidFill>
                <a:srgbClr val="FF0000"/>
              </a:solidFill>
              <a:ea typeface="+mn-ea"/>
              <a:cs typeface="+mn-cs"/>
            </a:endParaRPr>
          </a:p>
          <a:p>
            <a:pPr eaLnBrk="1" hangingPunct="1">
              <a:buFont typeface="Arial" panose="020B0604020202020204" pitchFamily="34" charset="0"/>
              <a:buChar char="•"/>
              <a:defRPr/>
            </a:pPr>
            <a:r>
              <a:rPr lang="en-US" sz="2000" dirty="0">
                <a:ea typeface="+mn-ea"/>
                <a:cs typeface="+mn-cs"/>
              </a:rPr>
              <a:t>Officers or the RR-TAG / IEEE 802.18:</a:t>
            </a:r>
          </a:p>
          <a:p>
            <a:pPr lvl="1">
              <a:defRPr/>
            </a:pPr>
            <a:r>
              <a:rPr lang="en-US" sz="1800" dirty="0"/>
              <a:t>Chair is Jay Holcomb (Itron) </a:t>
            </a:r>
          </a:p>
          <a:p>
            <a:pPr lvl="1">
              <a:defRPr/>
            </a:pPr>
            <a:r>
              <a:rPr lang="en-US" sz="1800" dirty="0"/>
              <a:t>Vice-chair is open – any ideas? </a:t>
            </a:r>
          </a:p>
          <a:p>
            <a:pPr lvl="1">
              <a:defRPr/>
            </a:pPr>
            <a:r>
              <a:rPr lang="en-US" sz="1800" dirty="0"/>
              <a:t>Secretary is open – any ideas? </a:t>
            </a:r>
          </a:p>
          <a:p>
            <a:pPr lvl="1">
              <a:defRPr/>
            </a:pPr>
            <a:r>
              <a:rPr lang="en-US" sz="1600" dirty="0"/>
              <a:t>	</a:t>
            </a:r>
          </a:p>
          <a:p>
            <a:pPr marL="342900" lvl="1" indent="-342900"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en-US" b="1" dirty="0">
                <a:cs typeface="+mn-cs"/>
              </a:rPr>
              <a:t>Schedule this week</a:t>
            </a:r>
          </a:p>
          <a:p>
            <a:pPr marL="742950" lvl="2" indent="-342900"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en-US" dirty="0">
                <a:cs typeface="+mn-cs"/>
              </a:rPr>
              <a:t>Tuesday AM2 –  Kona 1</a:t>
            </a:r>
          </a:p>
          <a:p>
            <a:pPr marL="742950" lvl="2" indent="-342900"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en-US" dirty="0">
                <a:cs typeface="+mn-cs"/>
              </a:rPr>
              <a:t>Thursday AM1 –  Kona 1</a:t>
            </a:r>
            <a:r>
              <a:rPr lang="en-US" dirty="0"/>
              <a:t> </a:t>
            </a:r>
          </a:p>
          <a:p>
            <a:pPr marL="742950" lvl="2" indent="-342900"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endParaRPr lang="en-US" sz="1600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quarter" idx="4294967295"/>
          </p:nvPr>
        </p:nvSpPr>
        <p:spPr>
          <a:xfrm>
            <a:off x="696912" y="333375"/>
            <a:ext cx="2198688" cy="2762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11 Nov 2019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xfrm>
            <a:off x="5410200" y="6475413"/>
            <a:ext cx="3184520" cy="180975"/>
          </a:xfrm>
        </p:spPr>
        <p:txBody>
          <a:bodyPr/>
          <a:lstStyle/>
          <a:p>
            <a:r>
              <a:rPr lang="en-US"/>
              <a:t>Jay Holcomb (Itron)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690339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Title 1"/>
          <p:cNvSpPr>
            <a:spLocks noGrp="1"/>
          </p:cNvSpPr>
          <p:nvPr>
            <p:ph type="title"/>
          </p:nvPr>
        </p:nvSpPr>
        <p:spPr>
          <a:xfrm>
            <a:off x="674688" y="381000"/>
            <a:ext cx="7770813" cy="838200"/>
          </a:xfrm>
        </p:spPr>
        <p:txBody>
          <a:bodyPr/>
          <a:lstStyle/>
          <a:p>
            <a:r>
              <a:rPr lang="en-US" altLang="en-US" sz="2400" dirty="0"/>
              <a:t>802.18 meeting discussion item</a:t>
            </a:r>
            <a:r>
              <a:rPr lang="en-US" altLang="en-US" sz="2000" dirty="0">
                <a:solidFill>
                  <a:schemeClr val="tx1"/>
                </a:solidFill>
              </a:rPr>
              <a:t>s</a:t>
            </a:r>
          </a:p>
        </p:txBody>
      </p:sp>
      <p:sp>
        <p:nvSpPr>
          <p:cNvPr id="31746" name="Content Placeholder 2"/>
          <p:cNvSpPr>
            <a:spLocks noGrp="1"/>
          </p:cNvSpPr>
          <p:nvPr>
            <p:ph idx="1"/>
          </p:nvPr>
        </p:nvSpPr>
        <p:spPr>
          <a:xfrm>
            <a:off x="674688" y="990600"/>
            <a:ext cx="8316912" cy="54848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endParaRPr lang="en-US" sz="1000" dirty="0"/>
          </a:p>
          <a:p>
            <a:pPr lvl="4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altLang="en-US" sz="1000" b="0" dirty="0"/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1800" dirty="0"/>
              <a:t>Will discuss what members have to share on EU activities in ETSI, CEPT, etc. 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1400" dirty="0"/>
              <a:t> 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altLang="en-US" sz="1400" dirty="0"/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1800" dirty="0"/>
              <a:t>Will discuss what members have to share on ITU-R and WRC activities.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1400" dirty="0"/>
              <a:t>WRC-19 is in progress. </a:t>
            </a:r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altLang="en-US" sz="1800" dirty="0"/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altLang="en-US" sz="1800" dirty="0"/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en-US" sz="2000" dirty="0"/>
              <a:t>Any other business  </a:t>
            </a:r>
          </a:p>
          <a:p>
            <a:pPr lvl="1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altLang="en-US" sz="1400" dirty="0"/>
          </a:p>
          <a:p>
            <a:pPr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altLang="en-US" sz="1800" b="0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quarter" idx="4294967295"/>
          </p:nvPr>
        </p:nvSpPr>
        <p:spPr>
          <a:xfrm>
            <a:off x="696912" y="333375"/>
            <a:ext cx="2198688" cy="2762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11 Nov 2019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Jay Holcomb (Itron)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432592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7FEC4E-D58D-4A00-A290-A9FAA19660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Thank You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1A62BAE-8D0B-4B09-8E4E-60DDA402EDA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131770-8B4D-40EC-9E24-EB5B54D59CE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Jay Holcomb (Itron)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B277190-09EE-41DC-AB47-FC11E978F360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655888" cy="273050"/>
          </a:xfrm>
        </p:spPr>
        <p:txBody>
          <a:bodyPr/>
          <a:lstStyle/>
          <a:p>
            <a:r>
              <a:rPr lang="en-US"/>
              <a:t>11 Nov 2019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026633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7030A0"/>
      </a:hlink>
      <a:folHlink>
        <a:srgbClr val="00002D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67369</TotalTime>
  <Words>192</Words>
  <Application>Microsoft Office PowerPoint</Application>
  <PresentationFormat>On-screen Show (4:3)</PresentationFormat>
  <Paragraphs>42</Paragraphs>
  <Slides>4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Times New Roman</vt:lpstr>
      <vt:lpstr>Office Theme</vt:lpstr>
      <vt:lpstr>Document</vt:lpstr>
      <vt:lpstr>IEEE 802.18 RR-TAG Hilton Waikoloa, Kona, HI USA, Plenary LMSC (EC) Opening Report</vt:lpstr>
      <vt:lpstr>802.18 Radio Regulatory Advisory Group – RR-TAG</vt:lpstr>
      <vt:lpstr>802.18 meeting discussion items</vt:lpstr>
      <vt:lpstr>PowerPoint Presentation</vt:lpstr>
    </vt:vector>
  </TitlesOfParts>
  <Company>Hewlett 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IEEE 802.11/15 Regulatory SC Teleconference Plan and Agenda</dc:title>
  <dc:creator>Kennedy, Rich</dc:creator>
  <cp:lastModifiedBy>Holcomb, Jay</cp:lastModifiedBy>
  <cp:revision>459</cp:revision>
  <cp:lastPrinted>2017-08-03T16:59:47Z</cp:lastPrinted>
  <dcterms:created xsi:type="dcterms:W3CDTF">2016-03-03T14:54:45Z</dcterms:created>
  <dcterms:modified xsi:type="dcterms:W3CDTF">2019-11-05T15:52:42Z</dcterms:modified>
</cp:coreProperties>
</file>