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3"/>
  </p:notesMasterIdLst>
  <p:handoutMasterIdLst>
    <p:handoutMasterId r:id="rId34"/>
  </p:handoutMasterIdLst>
  <p:sldIdLst>
    <p:sldId id="361" r:id="rId3"/>
    <p:sldId id="287" r:id="rId4"/>
    <p:sldId id="288" r:id="rId5"/>
    <p:sldId id="289" r:id="rId6"/>
    <p:sldId id="619" r:id="rId7"/>
    <p:sldId id="634" r:id="rId8"/>
    <p:sldId id="672" r:id="rId9"/>
    <p:sldId id="676" r:id="rId10"/>
    <p:sldId id="678" r:id="rId11"/>
    <p:sldId id="677" r:id="rId12"/>
    <p:sldId id="649" r:id="rId13"/>
    <p:sldId id="675" r:id="rId14"/>
    <p:sldId id="381" r:id="rId15"/>
    <p:sldId id="292" r:id="rId16"/>
    <p:sldId id="366" r:id="rId17"/>
    <p:sldId id="670" r:id="rId18"/>
    <p:sldId id="671" r:id="rId19"/>
    <p:sldId id="628" r:id="rId20"/>
    <p:sldId id="293" r:id="rId21"/>
    <p:sldId id="294" r:id="rId22"/>
    <p:sldId id="650" r:id="rId23"/>
    <p:sldId id="310" r:id="rId24"/>
    <p:sldId id="641" r:id="rId25"/>
    <p:sldId id="673" r:id="rId26"/>
    <p:sldId id="663" r:id="rId27"/>
    <p:sldId id="661" r:id="rId28"/>
    <p:sldId id="668" r:id="rId29"/>
    <p:sldId id="679" r:id="rId30"/>
    <p:sldId id="607" r:id="rId31"/>
    <p:sldId id="359" r:id="rId32"/>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726" autoAdjust="0"/>
    <p:restoredTop sz="95437" autoAdjust="0"/>
  </p:normalViewPr>
  <p:slideViewPr>
    <p:cSldViewPr>
      <p:cViewPr varScale="1">
        <p:scale>
          <a:sx n="114" d="100"/>
          <a:sy n="114" d="100"/>
        </p:scale>
        <p:origin x="84" y="108"/>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9</a:t>
            </a:fld>
            <a:endParaRPr lang="en-US"/>
          </a:p>
        </p:txBody>
      </p:sp>
    </p:spTree>
    <p:extLst>
      <p:ext uri="{BB962C8B-B14F-4D97-AF65-F5344CB8AC3E}">
        <p14:creationId xmlns:p14="http://schemas.microsoft.com/office/powerpoint/2010/main" val="117984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18</a:t>
            </a:fld>
            <a:endParaRPr lang="en-US"/>
          </a:p>
        </p:txBody>
      </p:sp>
    </p:spTree>
    <p:extLst>
      <p:ext uri="{BB962C8B-B14F-4D97-AF65-F5344CB8AC3E}">
        <p14:creationId xmlns:p14="http://schemas.microsoft.com/office/powerpoint/2010/main" val="41678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24</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446468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10800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523684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582869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3108716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314941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93464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1354532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746865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86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39292070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191000" y="838200"/>
            <a:ext cx="4953000" cy="3962400"/>
          </a:xfrm>
        </p:spPr>
        <p:txBody>
          <a:bodyPr/>
          <a:lstStyle/>
          <a:p>
            <a:pPr eaLnBrk="1" hangingPunct="1"/>
            <a:r>
              <a:rPr lang="en-US" sz="4000" dirty="0"/>
              <a:t>November 2019</a:t>
            </a:r>
            <a:br>
              <a:rPr lang="en-US" sz="4000" dirty="0"/>
            </a:br>
            <a:r>
              <a:rPr lang="en-US" sz="4000" dirty="0"/>
              <a:t>IEEE 802 LMSC</a:t>
            </a:r>
            <a:br>
              <a:rPr lang="en-US" sz="4000" dirty="0"/>
            </a:br>
            <a:br>
              <a:rPr lang="en-US" sz="4000" dirty="0"/>
            </a:br>
            <a:r>
              <a:rPr lang="en-US" sz="4000" dirty="0"/>
              <a:t>123</a:t>
            </a:r>
            <a:r>
              <a:rPr lang="en-US" sz="4000" baseline="30000" dirty="0"/>
              <a:t>rd</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ec-19-0178-04-EC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0" y="2057400"/>
            <a:ext cx="8610600" cy="4114800"/>
          </a:xfrm>
        </p:spPr>
        <p:txBody>
          <a:bodyPr/>
          <a:lstStyle/>
          <a:p>
            <a:pPr marL="0" indent="0">
              <a:buNone/>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marL="6350" indent="0" defTabSz="742950"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Mission: 	Encourage initiation of standards activities across Technical 			Activities Societies, Councils and Communities</a:t>
            </a:r>
          </a:p>
          <a:p>
            <a:pPr marL="6350" indent="0" eaLnBrk="1" fontAlgn="auto" hangingPunct="1">
              <a:lnSpc>
                <a:spcPct val="90000"/>
              </a:lnSpc>
              <a:spcBef>
                <a:spcPts val="0"/>
              </a:spcBef>
              <a:spcAft>
                <a:spcPts val="0"/>
              </a:spcAft>
              <a:buClr>
                <a:srgbClr val="0066A1"/>
              </a:buClr>
              <a:buSzPct val="100000"/>
              <a:buNone/>
            </a:pPr>
            <a:endParaRPr lang="en-US" sz="2000" dirty="0">
              <a:solidFill>
                <a:srgbClr val="000000"/>
              </a:solidFill>
              <a:latin typeface="Calibri"/>
              <a:cs typeface="Calibri"/>
              <a:sym typeface="Calibri"/>
            </a:endParaRPr>
          </a:p>
          <a:p>
            <a:pPr marL="6350" lvl="0" indent="0" defTabSz="744538"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Objective: 	Improve the strategic alignment between IEEE Organizational 			Units Technical Activities and Standards Association</a:t>
            </a:r>
            <a:endParaRPr lang="en-US" sz="16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endParaRPr lang="en-US" sz="1600" dirty="0">
              <a:solidFill>
                <a:srgbClr val="000000"/>
              </a:solidFill>
              <a:latin typeface="Calibri"/>
              <a:ea typeface="Calibri"/>
              <a:cs typeface="Calibri"/>
              <a:sym typeface="Calibri"/>
            </a:endParaRPr>
          </a:p>
          <a:p>
            <a:pPr marL="0" indent="0" defTabSz="744538" eaLnBrk="1" fontAlgn="auto" hangingPunct="1">
              <a:lnSpc>
                <a:spcPct val="90000"/>
              </a:lnSpc>
              <a:spcBef>
                <a:spcPts val="0"/>
              </a:spcBef>
              <a:spcAft>
                <a:spcPts val="0"/>
              </a:spcAft>
              <a:buClr>
                <a:srgbClr val="0066A1"/>
              </a:buClr>
              <a:buSzPct val="100000"/>
              <a:buNone/>
              <a:tabLst>
                <a:tab pos="1487488" algn="l"/>
              </a:tabLst>
            </a:pPr>
            <a:r>
              <a:rPr lang="en-US" sz="2000" dirty="0">
                <a:solidFill>
                  <a:srgbClr val="000000"/>
                </a:solidFill>
                <a:latin typeface="Calibri"/>
                <a:cs typeface="Calibri"/>
                <a:sym typeface="Calibri"/>
              </a:rPr>
              <a:t>Leadership:		Solicit/encourage volunteers to serve as Corresponding Members </a:t>
            </a:r>
            <a:br>
              <a:rPr lang="en-US" sz="2000" dirty="0">
                <a:solidFill>
                  <a:srgbClr val="000000"/>
                </a:solidFill>
                <a:latin typeface="Calibri"/>
                <a:cs typeface="Calibri"/>
                <a:sym typeface="Calibri"/>
              </a:rPr>
            </a:b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Please send interested individuals to see Paul Nikolich, 2020/2021</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 for more details (two hour web calls every other month); </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Computer Society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members Edward Au, </a:t>
            </a:r>
            <a:r>
              <a:rPr lang="en-US" sz="1600" dirty="0" err="1">
                <a:solidFill>
                  <a:srgbClr val="000000"/>
                </a:solidFill>
                <a:latin typeface="Calibri"/>
                <a:cs typeface="Calibri"/>
                <a:sym typeface="Calibri"/>
              </a:rPr>
              <a:t>Tuncer</a:t>
            </a: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Baykas</a:t>
            </a:r>
            <a:r>
              <a:rPr lang="en-US" sz="1600" dirty="0">
                <a:solidFill>
                  <a:srgbClr val="000000"/>
                </a:solidFill>
                <a:latin typeface="Calibri"/>
                <a:cs typeface="Calibri"/>
                <a:sym typeface="Calibri"/>
              </a:rPr>
              <a:t>, Roger Fuji, 				Jim Moore, Paul Nikolich</a:t>
            </a:r>
            <a:endParaRPr lang="en-US" sz="20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br>
              <a:rPr lang="en-US" sz="1600" dirty="0"/>
            </a:br>
            <a:br>
              <a:rPr lang="en-US" sz="1600" dirty="0"/>
            </a:b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435103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SA Standards Board</a:t>
            </a:r>
          </a:p>
          <a:p>
            <a:pPr lvl="1"/>
            <a:r>
              <a:rPr lang="en-US" sz="1400" dirty="0"/>
              <a:t>Oversight of the 802.11ax project continues</a:t>
            </a:r>
          </a:p>
          <a:p>
            <a:pPr lvl="1"/>
            <a:r>
              <a:rPr lang="en-US" sz="1400" dirty="0"/>
              <a:t>Ad-hoc committee work on updating 5.2.1.3 Dominance SASB Bylaw text complete</a:t>
            </a:r>
          </a:p>
          <a:p>
            <a:pPr lvl="1"/>
            <a:r>
              <a:rPr lang="en-US" sz="1400" dirty="0"/>
              <a:t>SASB disbanded the Vehicular Technology Society/Land Transportation Standards Committee (VT/LT) and will move IEEE Std 1616 and IEEE Std 1616a to the Vehicular Technology Society/Intelligent Transportation Systems Standards Committee (VT/ITS)</a:t>
            </a:r>
          </a:p>
          <a:p>
            <a:r>
              <a:rPr lang="en-US" sz="2000" dirty="0"/>
              <a:t>Computer Society Standards Activity Board 2019</a:t>
            </a:r>
          </a:p>
          <a:p>
            <a:pPr lvl="1"/>
            <a:r>
              <a:rPr lang="en-US" sz="1400" dirty="0"/>
              <a:t>Computer Society is IEEE 802 LMSC’s sponsor</a:t>
            </a:r>
          </a:p>
          <a:p>
            <a:pPr lvl="1"/>
            <a:r>
              <a:rPr lang="en-US" sz="1400" dirty="0"/>
              <a:t>2019 CS VP Standards and SAB Chair is Riccardo </a:t>
            </a:r>
            <a:r>
              <a:rPr lang="en-US" sz="1400" dirty="0" err="1"/>
              <a:t>Mariani</a:t>
            </a:r>
            <a:r>
              <a:rPr lang="en-US" sz="1400" dirty="0"/>
              <a:t>/Intel.</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Nothing to report</a:t>
            </a:r>
            <a:endParaRPr lang="en-US" sz="1100" dirty="0"/>
          </a:p>
          <a:p>
            <a:pPr lvl="1"/>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2019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15 seed projects that promise to lead to more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p:txBody>
          <a:bodyPr/>
          <a:lstStyle/>
          <a:p>
            <a:r>
              <a:rPr lang="en-US" sz="4000" dirty="0"/>
              <a:t>5.02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600" dirty="0"/>
              <a:t>Current 802 members on various IEEE boards and subcommittees</a:t>
            </a:r>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none;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Levy, Stanley, Myles, </a:t>
            </a:r>
            <a:r>
              <a:rPr lang="en-US" sz="1600" dirty="0" err="1"/>
              <a:t>Hiertz</a:t>
            </a:r>
            <a:r>
              <a:rPr lang="en-US" sz="1600" dirty="0"/>
              <a:t>, Liu, Zhou</a:t>
            </a:r>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Stephen Dukes</a:t>
            </a:r>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2739501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AUG/SEP/NOV 2019</a:t>
            </a:r>
            <a:endParaRPr lang="en-US" sz="2400" b="1" dirty="0"/>
          </a:p>
          <a:p>
            <a:pPr>
              <a:lnSpc>
                <a:spcPct val="80000"/>
              </a:lnSpc>
              <a:spcBef>
                <a:spcPct val="20000"/>
              </a:spcBef>
            </a:pPr>
            <a:endParaRPr lang="en-US" b="1" dirty="0"/>
          </a:p>
          <a:p>
            <a:pPr lvl="0"/>
            <a:r>
              <a:rPr lang="en-US" b="1" dirty="0"/>
              <a:t>New Projects: 	</a:t>
            </a:r>
            <a:r>
              <a:rPr lang="en-US" dirty="0"/>
              <a:t>P802.1ABdh, P802.1Qdj, P802.3cv,</a:t>
            </a:r>
          </a:p>
          <a:p>
            <a:pPr lvl="0"/>
            <a:endParaRPr lang="en-US" b="1" dirty="0"/>
          </a:p>
          <a:p>
            <a:pPr lvl="0"/>
            <a:r>
              <a:rPr lang="en-US" b="1" dirty="0"/>
              <a:t>Modified PAR: 	</a:t>
            </a:r>
            <a:r>
              <a:rPr lang="en-US" dirty="0"/>
              <a:t>none,</a:t>
            </a:r>
          </a:p>
          <a:p>
            <a:pPr lvl="0"/>
            <a:endParaRPr lang="en-US" b="1" dirty="0"/>
          </a:p>
          <a:p>
            <a:r>
              <a:rPr lang="en-US" b="1" dirty="0"/>
              <a:t>Revisions:</a:t>
            </a:r>
            <a:r>
              <a:rPr lang="en-US" dirty="0"/>
              <a:t>	P802.15.9,</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P802.1AS, P802.1Qcj, P802.15.22.3, P802E, P802.11ay, P802.11az,</a:t>
            </a:r>
            <a:br>
              <a:rPr lang="en-US" dirty="0"/>
            </a:br>
            <a:endParaRPr lang="en-US" sz="1400" dirty="0"/>
          </a:p>
          <a:p>
            <a:pPr lvl="0"/>
            <a:r>
              <a:rPr lang="en-US" b="1" dirty="0">
                <a:solidFill>
                  <a:srgbClr val="000000"/>
                </a:solidFill>
              </a:rPr>
              <a:t>Other:		</a:t>
            </a:r>
            <a:r>
              <a:rPr lang="en-US" dirty="0"/>
              <a:t> 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14</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AUG/SEP/NOV 2019</a:t>
            </a:r>
          </a:p>
          <a:p>
            <a:endParaRPr lang="en-US" b="1" dirty="0"/>
          </a:p>
          <a:p>
            <a:pPr lvl="0"/>
            <a:r>
              <a:rPr lang="en-US" b="1" dirty="0"/>
              <a:t>New Standards: 	</a:t>
            </a:r>
            <a:r>
              <a:rPr lang="en-US" dirty="0"/>
              <a:t> P802.3cg, P802.3cn, </a:t>
            </a:r>
          </a:p>
          <a:p>
            <a:pPr lvl="0"/>
            <a:endParaRPr lang="en-US" dirty="0"/>
          </a:p>
          <a:p>
            <a:pPr>
              <a:lnSpc>
                <a:spcPct val="80000"/>
              </a:lnSpc>
              <a:spcBef>
                <a:spcPct val="20000"/>
              </a:spcBef>
            </a:pPr>
            <a:r>
              <a:rPr lang="en-US" b="1" dirty="0"/>
              <a:t>Revised Standards:</a:t>
            </a:r>
            <a:r>
              <a:rPr lang="en-US" dirty="0"/>
              <a:t> 802.22-2019,</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15</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02AUG	802 comments to Malaysia, WRC-19 	10/00/00/04	approved</a:t>
            </a:r>
          </a:p>
          <a:p>
            <a:pPr eaLnBrk="1" hangingPunct="1">
              <a:buFont typeface="+mj-lt"/>
              <a:buAutoNum type="arabicParenR"/>
              <a:tabLst>
                <a:tab pos="1141413" algn="l"/>
              </a:tabLst>
            </a:pPr>
            <a:r>
              <a:rPr lang="en-US" sz="1600" dirty="0"/>
              <a:t>03AUG	802 ex </a:t>
            </a:r>
            <a:r>
              <a:rPr lang="en-US" sz="1600" dirty="0" err="1"/>
              <a:t>parte</a:t>
            </a:r>
            <a:r>
              <a:rPr lang="en-US" sz="1600" dirty="0"/>
              <a:t> to FCC on UWB		09/00/00/05	approved</a:t>
            </a:r>
          </a:p>
          <a:p>
            <a:pPr eaLnBrk="1" hangingPunct="1">
              <a:buFont typeface="+mj-lt"/>
              <a:buAutoNum type="arabicParenR"/>
              <a:tabLst>
                <a:tab pos="1141413" algn="l"/>
              </a:tabLst>
            </a:pPr>
            <a:r>
              <a:rPr lang="en-US" sz="1600" dirty="0"/>
              <a:t>19AUG	802 views on SA copyright		02/06/02/04	failed</a:t>
            </a:r>
          </a:p>
          <a:p>
            <a:pPr eaLnBrk="1" hangingPunct="1">
              <a:buFont typeface="+mj-lt"/>
              <a:buAutoNum type="arabicParenR"/>
              <a:tabLst>
                <a:tab pos="1141413" algn="l"/>
              </a:tabLst>
            </a:pPr>
            <a:r>
              <a:rPr lang="en-US" sz="1600" dirty="0"/>
              <a:t>20AUG	802.11be press release		09/00/00/05	approved</a:t>
            </a:r>
          </a:p>
          <a:p>
            <a:pPr eaLnBrk="1" hangingPunct="1">
              <a:buFont typeface="+mj-lt"/>
              <a:buAutoNum type="arabicParenR"/>
              <a:tabLst>
                <a:tab pos="1141413" algn="l"/>
              </a:tabLst>
            </a:pPr>
            <a:r>
              <a:rPr lang="en-US" sz="1600" dirty="0"/>
              <a:t>23AUG	802 comments to S. Africa, WRC-19	10/00/00/04	approved</a:t>
            </a:r>
          </a:p>
          <a:p>
            <a:pPr eaLnBrk="1" hangingPunct="1">
              <a:buFont typeface="+mj-lt"/>
              <a:buAutoNum type="arabicParenR"/>
              <a:tabLst>
                <a:tab pos="1141413" algn="l"/>
              </a:tabLst>
            </a:pPr>
            <a:r>
              <a:rPr lang="en-US" sz="1600" dirty="0"/>
              <a:t>12SEP	802 </a:t>
            </a:r>
            <a:r>
              <a:rPr lang="en-US" sz="1600" dirty="0" err="1"/>
              <a:t>cmts</a:t>
            </a:r>
            <a:r>
              <a:rPr lang="en-US" sz="1600" dirty="0"/>
              <a:t> to Australia, Spectrum Sharing	09/00/00/04	approved</a:t>
            </a:r>
          </a:p>
          <a:p>
            <a:pPr eaLnBrk="1" hangingPunct="1">
              <a:buFont typeface="+mj-lt"/>
              <a:buAutoNum type="arabicParenR"/>
              <a:tabLst>
                <a:tab pos="1141413" algn="l"/>
              </a:tabLst>
            </a:pPr>
            <a:r>
              <a:rPr lang="en-US" sz="1600" dirty="0"/>
              <a:t>09OCT	release unused tutorial time 		08/00/00/05	approved</a:t>
            </a:r>
          </a:p>
          <a:p>
            <a:pPr eaLnBrk="1" hangingPunct="1">
              <a:buFont typeface="+mj-lt"/>
              <a:buAutoNum type="arabicParenR"/>
              <a:tabLst>
                <a:tab pos="1141413" algn="l"/>
              </a:tabLst>
            </a:pPr>
            <a:r>
              <a:rPr lang="en-US" sz="1600" dirty="0"/>
              <a:t>10OCT	802 ex </a:t>
            </a:r>
            <a:r>
              <a:rPr lang="en-US" sz="1600" dirty="0" err="1"/>
              <a:t>parte</a:t>
            </a:r>
            <a:r>
              <a:rPr lang="en-US" sz="1600" dirty="0"/>
              <a:t> to FCC on UWB		09/00/00/04	approved</a:t>
            </a:r>
          </a:p>
          <a:p>
            <a:pPr eaLnBrk="1" hangingPunct="1">
              <a:buFont typeface="+mj-lt"/>
              <a:buAutoNum type="arabicParenR"/>
              <a:tabLst>
                <a:tab pos="1141413" algn="l"/>
              </a:tabLst>
            </a:pPr>
            <a:r>
              <a:rPr lang="en-US" sz="1600" dirty="0"/>
              <a:t>24SEP	802.3 liaison to ITU SG15 &amp; IMT2020	no objections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88190951"/>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Intel,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University of San Diego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Marvell,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Wi-SUN</a:t>
                      </a:r>
                      <a:r>
                        <a:rPr lang="en-US" sz="1000" u="none" strike="noStrike" baseline="0" dirty="0">
                          <a:effectLst/>
                          <a:latin typeface="+mj-lt"/>
                        </a:rPr>
                        <a:t>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17</a:t>
            </a:fld>
            <a:endParaRPr lang="en-US"/>
          </a:p>
        </p:txBody>
      </p:sp>
    </p:spTree>
    <p:extLst>
      <p:ext uri="{BB962C8B-B14F-4D97-AF65-F5344CB8AC3E}">
        <p14:creationId xmlns:p14="http://schemas.microsoft.com/office/powerpoint/2010/main" val="17818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18</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2689250683"/>
              </p:ext>
            </p:extLst>
          </p:nvPr>
        </p:nvGraphicFramePr>
        <p:xfrm>
          <a:off x="304800" y="990600"/>
          <a:ext cx="7567867" cy="5660136"/>
        </p:xfrm>
        <a:graphic>
          <a:graphicData uri="http://schemas.openxmlformats.org/drawingml/2006/table">
            <a:tbl>
              <a:tblPr/>
              <a:tblGrid>
                <a:gridCol w="5434267">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18:30-19:50 Tutorial 1: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2: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3: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13:30 -14:00 March 2020 40</a:t>
                      </a:r>
                      <a:r>
                        <a:rPr kumimoji="0" lang="en-US" sz="1400" b="1" i="0" u="none" strike="noStrike" cap="none" normalizeH="0" baseline="30000" dirty="0">
                          <a:ln>
                            <a:noFill/>
                          </a:ln>
                          <a:solidFill>
                            <a:schemeClr val="tx1"/>
                          </a:solidFill>
                          <a:effectLst/>
                          <a:latin typeface="Times New Roman" pitchFamily="18" charset="0"/>
                        </a:rPr>
                        <a:t>th</a:t>
                      </a:r>
                      <a:r>
                        <a:rPr kumimoji="0" lang="en-US" sz="1400" b="1" i="0" u="none" strike="noStrike" cap="none" normalizeH="0" baseline="0" dirty="0">
                          <a:ln>
                            <a:noFill/>
                          </a:ln>
                          <a:solidFill>
                            <a:schemeClr val="tx1"/>
                          </a:solidFill>
                          <a:effectLst/>
                          <a:latin typeface="Times New Roman" pitchFamily="18" charset="0"/>
                        </a:rPr>
                        <a:t> anniversary planning</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strike="noStrike" baseline="0" dirty="0"/>
                        <a:t>16:00-18:00 802/ITU Standing Committee, Parsons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08:00-10:00 802 Network Enhancements for the Next Decade,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10:00-noon 802 Executive Committee discussion topics,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19</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P802.1AE-2018/Cor-1 TCI Figure, P802.1CMde TSN for Fronthaul Enhancements, P802.1qcx CFM YANG, 802E Privacy.,</a:t>
            </a:r>
          </a:p>
          <a:p>
            <a:pPr eaLnBrk="1" hangingPunct="1">
              <a:buFont typeface="+mj-lt"/>
              <a:buAutoNum type="arabicPeriod"/>
            </a:pPr>
            <a:r>
              <a:rPr lang="en-US" sz="1600" dirty="0"/>
              <a:t>802.03: P802.3ca 25 Gb/s and 50 Gb/s Ethernet Passive Optical Networks (conditional) and P802.3ch Multi-Gig Automotive Ethernet PHY</a:t>
            </a:r>
          </a:p>
          <a:p>
            <a:pPr eaLnBrk="1" hangingPunct="1">
              <a:buFont typeface="+mj-lt"/>
              <a:buAutoNum type="arabicPeriod"/>
            </a:pPr>
            <a:r>
              <a:rPr lang="en-US" sz="1600" dirty="0"/>
              <a:t>802.11: P802rev-md.,</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20</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P802.1AS-REV Time synch enhancements, P802.1AX-REV Link Aggregation, P802.1X-REV Port-based Network Access Control .,</a:t>
            </a:r>
          </a:p>
          <a:p>
            <a:pPr eaLnBrk="1" hangingPunct="1">
              <a:buFont typeface="+mj-lt"/>
              <a:buAutoNum type="arabicPeriod"/>
            </a:pPr>
            <a:r>
              <a:rPr lang="en-US" sz="1600" dirty="0"/>
              <a:t>802.03: P802.3cm 400 Gb/s over Multimode Fiber (conditional) and P802.3cq Power over Ethernet over 2 Pairs (Maintenance #13) (conditional)</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21</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a:t>
            </a:r>
          </a:p>
          <a:p>
            <a:pPr eaLnBrk="1" hangingPunct="1">
              <a:buFont typeface="+mj-lt"/>
              <a:buAutoNum type="arabicPeriod"/>
            </a:pPr>
            <a:r>
              <a:rPr lang="en-US" sz="1600" kern="0" dirty="0"/>
              <a:t>802.EC: drafts &amp; standards to JTC1/SC6 for adoption and information.,</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liaisons.,</a:t>
            </a:r>
          </a:p>
          <a:p>
            <a:pPr eaLnBrk="1" hangingPunct="1">
              <a:buFont typeface="+mj-lt"/>
              <a:buAutoNum type="arabicPeriod"/>
            </a:pPr>
            <a:r>
              <a:rPr lang="en-US" sz="1600" kern="0" dirty="0"/>
              <a:t>802.15: </a:t>
            </a:r>
            <a:r>
              <a:rPr lang="en-US" sz="1600" kern="0" dirty="0" err="1"/>
              <a:t>tbd</a:t>
            </a:r>
            <a:r>
              <a:rPr lang="en-US" sz="1600" kern="0" dirty="0"/>
              <a:t>.,</a:t>
            </a:r>
          </a:p>
          <a:p>
            <a:pPr eaLnBrk="1" hangingPunct="1">
              <a:buFont typeface="+mj-lt"/>
              <a:buAutoNum type="arabicPeriod"/>
            </a:pPr>
            <a:r>
              <a:rPr lang="en-US" sz="1600" kern="0" dirty="0"/>
              <a:t>802.18: </a:t>
            </a:r>
            <a:r>
              <a:rPr lang="en-US" sz="1600" kern="0" dirty="0" err="1"/>
              <a:t>tbd</a:t>
            </a:r>
            <a:r>
              <a:rPr lang="en-US" sz="1600" kern="0" dirty="0"/>
              <a:t>,</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22</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52400" y="1371600"/>
            <a:ext cx="86106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111125" indent="-111125">
              <a:buFont typeface="+mj-lt"/>
              <a:buAutoNum type="arabicPeriod"/>
            </a:pPr>
            <a:r>
              <a:rPr lang="en-US" sz="1600" dirty="0"/>
              <a:t> 802f Amend: YANG Data Model for </a:t>
            </a:r>
            <a:r>
              <a:rPr lang="en-US" sz="1600" dirty="0" err="1"/>
              <a:t>EtherTypes</a:t>
            </a:r>
            <a:r>
              <a:rPr lang="en-US" sz="1600" dirty="0"/>
              <a:t>, PAR and CSD</a:t>
            </a:r>
          </a:p>
          <a:p>
            <a:pPr marL="111125" indent="-111125">
              <a:buFont typeface="+mj-lt"/>
              <a:buAutoNum type="arabicPeriod"/>
            </a:pPr>
            <a:r>
              <a:rPr lang="en-US" sz="1600" dirty="0"/>
              <a:t> 802.1AEdk Amend: MAC Privacy protection, PAR and CSD</a:t>
            </a:r>
          </a:p>
          <a:p>
            <a:pPr marL="111125" indent="-111125">
              <a:buFont typeface="+mj-lt"/>
              <a:buAutoNum type="arabicPeriod"/>
            </a:pPr>
            <a:r>
              <a:rPr lang="en-US" sz="1600" dirty="0"/>
              <a:t> 802.1CS Standard - Link-local Registration Protocol, PAR mod and CSD mod</a:t>
            </a:r>
          </a:p>
          <a:p>
            <a:pPr marL="111125" indent="-111125">
              <a:buFont typeface="+mj-lt"/>
              <a:buAutoNum type="arabicPeriod"/>
            </a:pPr>
            <a:r>
              <a:rPr lang="en-US" sz="1600" dirty="0"/>
              <a:t> 802.3ct Amend: 100 Gb/s Operation over DWDM systems,  PAR mod and CSD mod</a:t>
            </a:r>
          </a:p>
          <a:p>
            <a:pPr marL="111125" indent="-111125">
              <a:buFont typeface="+mj-lt"/>
              <a:buAutoNum type="arabicPeriod"/>
            </a:pPr>
            <a:r>
              <a:rPr lang="en-US" sz="1600" dirty="0"/>
              <a:t> 802.3cw Amend: 400 Gb/s Operation over DWDM systems, PAR and CSD</a:t>
            </a:r>
          </a:p>
          <a:p>
            <a:pPr marL="111125" indent="-111125">
              <a:buFont typeface="+mj-lt"/>
              <a:buAutoNum type="arabicPeriod"/>
            </a:pPr>
            <a:r>
              <a:rPr lang="en-US" sz="1600" dirty="0"/>
              <a:t> 802.3cx Amend: Improved Precision Time Protocol (PTP) timestamping accuracy, PAR and CSD</a:t>
            </a:r>
          </a:p>
          <a:p>
            <a:pPr marL="111125" indent="-111125">
              <a:buFont typeface="+mj-lt"/>
              <a:buAutoNum type="arabicPeriod"/>
            </a:pPr>
            <a:r>
              <a:rPr lang="en-US" sz="1600" dirty="0"/>
              <a:t> 802.15.7a Amend: Defining High Data Rate Optical Camera Communications, PAR and CSD</a:t>
            </a:r>
          </a:p>
          <a:p>
            <a:pPr marL="111125" indent="-111125">
              <a:buFont typeface="+mj-lt"/>
              <a:buAutoNum type="arabicPeriod"/>
            </a:pPr>
            <a:r>
              <a:rPr lang="en-US" sz="1600" dirty="0"/>
              <a:t> 802.16t </a:t>
            </a:r>
            <a:r>
              <a:rPr lang="en-US" sz="1600" dirty="0" err="1"/>
              <a:t>Amend:Fixed</a:t>
            </a:r>
            <a:r>
              <a:rPr lang="en-US" sz="1600" dirty="0"/>
              <a:t> and Mobile Wireless Access in Narrowband Channels</a:t>
            </a:r>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7237609"/>
              </p:ext>
            </p:extLst>
          </p:nvPr>
        </p:nvGraphicFramePr>
        <p:xfrm>
          <a:off x="228600" y="990600"/>
          <a:ext cx="8763000" cy="6152359"/>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62697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Industry Connections: 802 Network Enhancements for the Next Decade (</a:t>
                      </a:r>
                      <a:r>
                        <a:rPr lang="en-US" sz="1200" dirty="0" err="1"/>
                        <a:t>Nendica</a:t>
                      </a:r>
                      <a:r>
                        <a:rPr lang="en-US" sz="1200" dirty="0"/>
                        <a:t>). </a:t>
                      </a:r>
                      <a:br>
                        <a:rPr lang="en-US" sz="1200" dirty="0"/>
                      </a:br>
                      <a:r>
                        <a:rPr lang="en-US" sz="1200" dirty="0"/>
                        <a:t>- Managed LAN as a Service (</a:t>
                      </a:r>
                      <a:r>
                        <a:rPr lang="en-US" sz="1200" dirty="0" err="1"/>
                        <a:t>MLaaS</a:t>
                      </a:r>
                      <a:r>
                        <a:rPr lang="en-US" sz="1200" dirty="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 Intelligent Lossless Data Center Network (ILLDCN)</a:t>
                      </a:r>
                      <a:br>
                        <a:rPr lang="en-US" sz="1200" dirty="0"/>
                      </a:br>
                      <a:r>
                        <a:rPr lang="en-US" sz="1200" dirty="0"/>
                        <a:t>- Deterministic Wireless</a:t>
                      </a:r>
                      <a:br>
                        <a:rPr lang="en-US" sz="1200" dirty="0"/>
                      </a:b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 – Flexible Factory IoT</a:t>
                      </a:r>
                      <a:br>
                        <a:rPr lang="en-US" sz="1200" dirty="0">
                          <a:solidFill>
                            <a:schemeClr val="tx1"/>
                          </a:solidFill>
                        </a:rPr>
                      </a:b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Lower cost, short reach, optical PHYs using 100 Gb/s wavelengths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Hybrid (optical / electrical) automotive Ethernet links</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Industry Connections: </a:t>
                      </a:r>
                      <a:r>
                        <a:rPr lang="en-US" sz="1200" baseline="0" dirty="0"/>
                        <a:t>New Ethernet Applications (NEA) ad hoc.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Improving PTP Timestamping Accuracy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Study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 Gb/s Automotive Ethernet Electrical PHYs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SG under consideration</a:t>
                      </a:r>
                      <a:br>
                        <a:rPr lang="en-US" sz="1200" dirty="0">
                          <a:solidFill>
                            <a:schemeClr val="tx1"/>
                          </a:solidFill>
                        </a:rPr>
                      </a:br>
                      <a:r>
                        <a:rPr lang="en-US" sz="1200" dirty="0">
                          <a:solidFill>
                            <a:schemeClr val="tx1"/>
                          </a:solidFill>
                        </a:rPr>
                        <a:t>- SENS (based on wireless sensing Technical Interest Group 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25244732"/>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Prepare P802.16t draft PAR,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25</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2019</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27</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5.13 802/SA Task Force </a:t>
            </a:r>
          </a:p>
        </p:txBody>
      </p:sp>
      <p:sp>
        <p:nvSpPr>
          <p:cNvPr id="14340" name="Rectangle 3"/>
          <p:cNvSpPr>
            <a:spLocks noGrp="1" noChangeArrowheads="1"/>
          </p:cNvSpPr>
          <p:nvPr>
            <p:ph type="body" idx="1"/>
          </p:nvPr>
        </p:nvSpPr>
        <p:spPr>
          <a:xfrm>
            <a:off x="533400" y="1219200"/>
            <a:ext cx="8305800" cy="4724400"/>
          </a:xfrm>
        </p:spPr>
        <p:txBody>
          <a:bodyPr/>
          <a:lstStyle/>
          <a:p>
            <a:pPr eaLnBrk="1" hangingPunct="1">
              <a:defRPr/>
            </a:pPr>
            <a:r>
              <a:rPr lang="en-US" sz="2400" dirty="0"/>
              <a:t>802/SA Task Force </a:t>
            </a:r>
            <a:r>
              <a:rPr lang="en-US" sz="1600" dirty="0"/>
              <a:t>(Tentative date for a web meeting</a:t>
            </a:r>
            <a:r>
              <a:rPr lang="en-US" sz="1600" dirty="0">
                <a:solidFill>
                  <a:schemeClr val="tx2"/>
                </a:solidFill>
              </a:rPr>
              <a:t> – sometime in December)</a:t>
            </a:r>
            <a:endParaRPr lang="en-US" sz="2400" dirty="0">
              <a:solidFill>
                <a:schemeClr val="tx2"/>
              </a:solidFill>
            </a:endParaRPr>
          </a:p>
          <a:p>
            <a:pPr marL="457200" lvl="1" indent="0">
              <a:buNone/>
              <a:defRPr/>
            </a:pPr>
            <a:r>
              <a:rPr lang="en-US" sz="1800" dirty="0">
                <a:solidFill>
                  <a:schemeClr val="tx2"/>
                </a:solidFill>
              </a:rPr>
              <a:t>Tentative Agenda:</a:t>
            </a:r>
          </a:p>
          <a:p>
            <a:pPr marL="800100" lvl="1" indent="-342900">
              <a:buFont typeface="+mj-lt"/>
              <a:buAutoNum type="arabicPeriod"/>
              <a:defRPr/>
            </a:pPr>
            <a:r>
              <a:rPr lang="en-US" sz="1800" dirty="0"/>
              <a:t>Open portion of meeting:</a:t>
            </a:r>
            <a:endParaRPr lang="en-US" sz="1200" dirty="0">
              <a:solidFill>
                <a:schemeClr val="tx2"/>
              </a:solidFill>
            </a:endParaRPr>
          </a:p>
          <a:p>
            <a:pPr marL="1200150" lvl="2" indent="-342900">
              <a:buFont typeface="+mj-lt"/>
              <a:buAutoNum type="arabicPeriod"/>
              <a:defRPr/>
            </a:pPr>
            <a:r>
              <a:rPr lang="en-US" sz="12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200" dirty="0">
                <a:solidFill>
                  <a:schemeClr val="tx2"/>
                </a:solidFill>
              </a:rPr>
              <a:t>IEEE SA tools update &amp; discussion, </a:t>
            </a:r>
            <a:endParaRPr lang="en-US" sz="1050" dirty="0">
              <a:solidFill>
                <a:schemeClr val="tx2"/>
              </a:solidFill>
            </a:endParaRPr>
          </a:p>
          <a:p>
            <a:pPr marL="1200150" lvl="2" indent="-342900">
              <a:buFont typeface="+mj-lt"/>
              <a:buAutoNum type="arabicPeriod"/>
              <a:defRPr/>
            </a:pPr>
            <a:r>
              <a:rPr lang="en-US" sz="1200" dirty="0">
                <a:solidFill>
                  <a:schemeClr val="tx2"/>
                </a:solidFill>
              </a:rPr>
              <a:t>Bulk </a:t>
            </a:r>
            <a:r>
              <a:rPr lang="en-US" sz="1200" dirty="0" err="1">
                <a:solidFill>
                  <a:schemeClr val="tx2"/>
                </a:solidFill>
              </a:rPr>
              <a:t>Framemaker</a:t>
            </a:r>
            <a:r>
              <a:rPr lang="en-US" sz="1200" dirty="0">
                <a:solidFill>
                  <a:schemeClr val="tx2"/>
                </a:solidFill>
              </a:rPr>
              <a:t> license discussion,</a:t>
            </a:r>
            <a:endParaRPr lang="en-US" sz="1050" dirty="0">
              <a:solidFill>
                <a:schemeClr val="tx2"/>
              </a:solidFill>
            </a:endParaRPr>
          </a:p>
          <a:p>
            <a:pPr marL="1200150" lvl="2" indent="-342900">
              <a:buFont typeface="+mj-lt"/>
              <a:buAutoNum type="arabicPeriod"/>
              <a:defRPr/>
            </a:pPr>
            <a:r>
              <a:rPr lang="en-US" sz="1200" dirty="0">
                <a:solidFill>
                  <a:schemeClr val="tx2"/>
                </a:solidFill>
              </a:rPr>
              <a:t>Any other business, 5 min, all?</a:t>
            </a:r>
          </a:p>
          <a:p>
            <a:pPr marL="1200150" lvl="2" indent="-342900">
              <a:buFont typeface="+mj-lt"/>
              <a:buAutoNum type="arabicPeriod"/>
              <a:defRPr/>
            </a:pPr>
            <a:r>
              <a:rPr lang="en-US" sz="1200" dirty="0">
                <a:solidFill>
                  <a:schemeClr val="tx2"/>
                </a:solidFill>
              </a:rPr>
              <a:t>Action item review, 5 min, </a:t>
            </a:r>
            <a:r>
              <a:rPr lang="en-US" sz="1200" dirty="0" err="1">
                <a:solidFill>
                  <a:schemeClr val="tx2"/>
                </a:solidFill>
              </a:rPr>
              <a:t>Nikolich</a:t>
            </a:r>
            <a:endParaRPr lang="en-US" sz="1600" dirty="0">
              <a:solidFill>
                <a:schemeClr val="tx2"/>
              </a:solidFill>
            </a:endParaRPr>
          </a:p>
          <a:p>
            <a:pPr marL="800100" lvl="1" indent="-342900">
              <a:buFont typeface="+mj-lt"/>
              <a:buAutoNum type="arabicPeriod"/>
              <a:defRPr/>
            </a:pPr>
            <a:r>
              <a:rPr lang="en-US" sz="1800" dirty="0">
                <a:solidFill>
                  <a:schemeClr val="tx2"/>
                </a:solidFill>
              </a:rPr>
              <a:t>Closed portion of meeting: none</a:t>
            </a:r>
            <a:endParaRPr lang="en-US" sz="1600" dirty="0"/>
          </a:p>
          <a:p>
            <a:pPr marL="800100" lvl="1" indent="-342900">
              <a:buFont typeface="+mj-lt"/>
              <a:buAutoNum type="arabicPeriod"/>
              <a:defRPr/>
            </a:pPr>
            <a:r>
              <a:rPr lang="en-US" sz="1800" dirty="0">
                <a:solidFill>
                  <a:schemeClr val="tx2"/>
                </a:solidFill>
              </a:rPr>
              <a:t>Adjourn</a:t>
            </a:r>
            <a:endParaRPr lang="en-US" sz="2800" dirty="0">
              <a:solidFill>
                <a:schemeClr val="tx2"/>
              </a:solidFill>
            </a:endParaRPr>
          </a:p>
          <a:p>
            <a:pPr marL="400050">
              <a:buFont typeface="Arial" panose="020B0604020202020204" pitchFamily="34" charset="0"/>
              <a:buChar char="•"/>
              <a:defRPr/>
            </a:pPr>
            <a:endParaRPr lang="en-US" sz="2000" dirty="0">
              <a:solidFill>
                <a:schemeClr val="tx2"/>
              </a:solidFill>
            </a:endParaRPr>
          </a:p>
          <a:p>
            <a:pPr marL="400050">
              <a:buFont typeface="Arial" panose="020B0604020202020204" pitchFamily="34" charset="0"/>
              <a:buChar char="•"/>
              <a:defRPr/>
            </a:pPr>
            <a:r>
              <a:rPr lang="en-US" sz="2400" dirty="0">
                <a:solidFill>
                  <a:schemeClr val="tx2"/>
                </a:solidFill>
              </a:rPr>
              <a:t>Repurpose the Thursday 10-noon timeslot:</a:t>
            </a:r>
            <a:br>
              <a:rPr lang="en-US" sz="2400" dirty="0">
                <a:solidFill>
                  <a:schemeClr val="tx2"/>
                </a:solidFill>
              </a:rPr>
            </a:br>
            <a:r>
              <a:rPr lang="en-US" sz="2400" dirty="0">
                <a:solidFill>
                  <a:schemeClr val="tx2"/>
                </a:solidFill>
              </a:rPr>
              <a:t> 802 EC discussion topics</a:t>
            </a:r>
          </a:p>
          <a:p>
            <a:pPr marL="971550" lvl="1" indent="-457200">
              <a:buFont typeface="+mj-lt"/>
              <a:buAutoNum type="arabicPeriod"/>
              <a:defRPr/>
            </a:pPr>
            <a:r>
              <a:rPr lang="en-US" sz="1600" dirty="0">
                <a:solidFill>
                  <a:schemeClr val="tx2"/>
                </a:solidFill>
              </a:rPr>
              <a:t>Participation requirements</a:t>
            </a:r>
          </a:p>
          <a:p>
            <a:pPr marL="971550" lvl="1" indent="-457200">
              <a:buFont typeface="+mj-lt"/>
              <a:buAutoNum type="arabicPeriod"/>
              <a:defRPr/>
            </a:pPr>
            <a:r>
              <a:rPr lang="en-US" sz="1600" dirty="0">
                <a:solidFill>
                  <a:schemeClr val="tx2"/>
                </a:solidFill>
              </a:rPr>
              <a:t>Copyright policy</a:t>
            </a:r>
          </a:p>
          <a:p>
            <a:pPr marL="971550" lvl="1" indent="-457200">
              <a:buFont typeface="+mj-lt"/>
              <a:buAutoNum type="arabicPeriod"/>
              <a:defRPr/>
            </a:pPr>
            <a:r>
              <a:rPr lang="en-US" sz="1600" dirty="0">
                <a:solidFill>
                  <a:schemeClr val="tx2"/>
                </a:solidFill>
              </a:rPr>
              <a:t>Mentor replacement requirements and review</a:t>
            </a:r>
          </a:p>
          <a:p>
            <a:pPr marL="971550" lvl="1" indent="-457200">
              <a:buFont typeface="+mj-lt"/>
              <a:buAutoNum type="arabicPeriod"/>
              <a:defRPr/>
            </a:pPr>
            <a:r>
              <a:rPr lang="en-US" sz="1600" dirty="0">
                <a:solidFill>
                  <a:schemeClr val="tx2"/>
                </a:solidFill>
              </a:rPr>
              <a:t>Any other topics?</a:t>
            </a:r>
            <a:endParaRPr lang="en-US" sz="20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5.15 EC election/appointments</a:t>
            </a:r>
            <a:br>
              <a:rPr lang="en-US" dirty="0"/>
            </a:br>
            <a:r>
              <a:rPr lang="en-US" dirty="0"/>
              <a:t>and WG elections March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800" dirty="0"/>
              <a:t>Nikolich will stand for re-election as 802 Chair.</a:t>
            </a:r>
          </a:p>
          <a:p>
            <a:pPr>
              <a:buFont typeface="Arial" panose="020B0604020202020204" pitchFamily="34" charset="0"/>
              <a:buChar char="•"/>
            </a:pPr>
            <a:r>
              <a:rPr lang="en-US" sz="1800" dirty="0"/>
              <a:t>If anyone wishes to be considered for the 802 Chair or the appointed positions</a:t>
            </a:r>
          </a:p>
          <a:p>
            <a:pPr lvl="1">
              <a:buFont typeface="Arial" panose="020B0604020202020204" pitchFamily="34" charset="0"/>
              <a:buChar char="•"/>
            </a:pPr>
            <a:r>
              <a:rPr lang="en-US" sz="1400" dirty="0"/>
              <a:t> please contact 802 Chair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March 2020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520363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29</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10.00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r>
              <a:rPr lang="en-US" sz="1600" dirty="0"/>
              <a:t>Mon 09:00-10:00		Newcomer’s Orientation</a:t>
            </a:r>
          </a:p>
          <a:p>
            <a:pPr marL="0" indent="0" eaLnBrk="1" hangingPunct="1">
              <a:lnSpc>
                <a:spcPct val="80000"/>
              </a:lnSpc>
              <a:buNone/>
            </a:pPr>
            <a:br>
              <a:rPr lang="en-US" sz="1600" dirty="0"/>
            </a:br>
            <a:r>
              <a:rPr lang="en-US" sz="1600" dirty="0"/>
              <a:t>Tue 13:30:00-14:00		March 2020 40</a:t>
            </a:r>
            <a:r>
              <a:rPr lang="en-US" sz="1600" baseline="30000" dirty="0"/>
              <a:t>th</a:t>
            </a:r>
            <a:r>
              <a:rPr lang="en-US" sz="1600" dirty="0"/>
              <a:t> anniversary planning</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dirty="0"/>
              <a:t>Tue 13:30-15:30		</a:t>
            </a:r>
            <a:r>
              <a:rPr lang="en-US" sz="1600" strike="sngStrike" dirty="0"/>
              <a:t>802/IETF Standing Committee</a:t>
            </a:r>
            <a:br>
              <a:rPr lang="en-US" sz="1600" dirty="0"/>
            </a:br>
            <a:r>
              <a:rPr lang="en-US" sz="1600" dirty="0"/>
              <a:t>Tue 16:00-18:00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EC Discussion Topics</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30</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990600"/>
            <a:ext cx="8534400" cy="5257800"/>
          </a:xfrm>
        </p:spPr>
        <p:txBody>
          <a:bodyPr/>
          <a:lstStyle/>
          <a:p>
            <a:pPr marL="0" indent="0" defTabSz="1371600" eaLnBrk="1" hangingPunct="1">
              <a:lnSpc>
                <a:spcPct val="80000"/>
              </a:lnSpc>
              <a:buNone/>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Jonathan Goldberg 	role: 802 lead</a:t>
            </a:r>
            <a:br>
              <a:rPr lang="en-US" sz="1600" dirty="0"/>
            </a:br>
            <a:r>
              <a:rPr lang="en-US" sz="1600" dirty="0"/>
              <a:t>	supports dot11, dot15, dot18, dot19, dot21, dot22 groups</a:t>
            </a:r>
            <a:br>
              <a:rPr lang="en-US" sz="1600" dirty="0"/>
            </a:br>
            <a:r>
              <a:rPr lang="en-US" sz="1600" dirty="0"/>
              <a:t>	title: Operational Program Management Manager</a:t>
            </a:r>
            <a:br>
              <a:rPr lang="en-US" sz="1600" dirty="0"/>
            </a:b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Jodi </a:t>
            </a:r>
            <a:r>
              <a:rPr lang="en-US" sz="1600" dirty="0" err="1"/>
              <a:t>Haasz</a:t>
            </a:r>
            <a:r>
              <a:rPr lang="en-US" sz="1600" dirty="0"/>
              <a:t>	role: 802 support</a:t>
            </a:r>
            <a:br>
              <a:rPr lang="en-US" sz="1600" dirty="0"/>
            </a:br>
            <a:r>
              <a:rPr lang="en-US" sz="1600" dirty="0"/>
              <a:t>	supports: dot01, dot03, dot24, dot16 groups</a:t>
            </a:r>
            <a:br>
              <a:rPr lang="en-US" sz="1600" dirty="0"/>
            </a:br>
            <a:r>
              <a:rPr lang="en-US" sz="16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Catherine Berger	role: 802 lead editorial support</a:t>
            </a:r>
            <a:br>
              <a:rPr lang="en-US" sz="1600" dirty="0"/>
            </a:br>
            <a:r>
              <a:rPr lang="en-US" sz="1600" dirty="0"/>
              <a:t>	title: Content Production Manager Senior Program Manager</a:t>
            </a:r>
          </a:p>
          <a:p>
            <a:pPr marL="0" indent="0" defTabSz="1371600" eaLnBrk="1" hangingPunct="1">
              <a:lnSpc>
                <a:spcPct val="80000"/>
              </a:lnSpc>
              <a:buNone/>
              <a:tabLst>
                <a:tab pos="2228850" algn="l"/>
                <a:tab pos="6862763" algn="l"/>
              </a:tabLst>
            </a:pPr>
            <a:r>
              <a:rPr lang="en-US" sz="1200" dirty="0"/>
              <a:t>	</a:t>
            </a:r>
            <a:br>
              <a:rPr lang="en-US" sz="900" dirty="0"/>
            </a:br>
            <a:endParaRPr lang="en-US" sz="9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6</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None at this time</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r>
              <a:rPr lang="en-US" sz="2000" dirty="0"/>
              <a:t>	__Y/__N/__A (consent agenda)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Request meeting observers to record their attendance</a:t>
            </a:r>
          </a:p>
          <a:p>
            <a:pPr lvl="1"/>
            <a:r>
              <a:rPr lang="en-US" sz="1600" dirty="0"/>
              <a:t>March 2020 40</a:t>
            </a:r>
            <a:r>
              <a:rPr lang="en-US" sz="1600" baseline="30000" dirty="0"/>
              <a:t>th</a:t>
            </a:r>
            <a:r>
              <a:rPr lang="en-US" sz="1600" dirty="0"/>
              <a:t> Anniversary public visibility project well under way</a:t>
            </a:r>
          </a:p>
          <a:p>
            <a:pPr lvl="2"/>
            <a:r>
              <a:rPr lang="en-US" sz="1200" dirty="0"/>
              <a:t>seeking memorabilia</a:t>
            </a:r>
            <a:endParaRPr lang="en-US" sz="1600" dirty="0"/>
          </a:p>
          <a:p>
            <a:pPr lvl="1"/>
            <a:r>
              <a:rPr lang="en-US" sz="1600" dirty="0"/>
              <a:t>802 Chair’s Open Office Hours, Thursday 9:00-10:00, Nikolich</a:t>
            </a:r>
          </a:p>
          <a:p>
            <a:pPr lvl="1"/>
            <a:r>
              <a:rPr lang="en-US" sz="1600" dirty="0"/>
              <a:t>Thursday 10-noon slot reserved for 802 EC discussion topics </a:t>
            </a:r>
          </a:p>
          <a:p>
            <a:pPr lvl="1"/>
            <a:r>
              <a:rPr lang="en-US" sz="1600" dirty="0"/>
              <a:t>Interim EC meeting scheduled for 04 Feb 2020 1-3PM ET</a:t>
            </a:r>
          </a:p>
          <a:p>
            <a:pPr lvl="1"/>
            <a:r>
              <a:rPr lang="en-US" sz="1600" dirty="0"/>
              <a:t>Temporary 802.1 WG Chair and Vice-Chair status</a:t>
            </a:r>
          </a:p>
          <a:p>
            <a:pPr lvl="2"/>
            <a:r>
              <a:rPr lang="en-US" sz="1200" dirty="0"/>
              <a:t>Glenn Parsons resumed 802.1 WG Chair responsibilities 06NOV2019.  John Messenger and Jessy </a:t>
            </a:r>
            <a:r>
              <a:rPr lang="en-US" sz="1200" dirty="0" err="1"/>
              <a:t>Rouyer</a:t>
            </a:r>
            <a:r>
              <a:rPr lang="en-US" sz="1200" dirty="0"/>
              <a:t> returned to the 802.1 vice chair and secretary roles. Thank you to John and Jessy for serving in Glenn’s absence.</a:t>
            </a:r>
          </a:p>
          <a:p>
            <a:pPr lvl="1"/>
            <a:r>
              <a:rPr lang="en-US" sz="1600" dirty="0"/>
              <a:t>Temporary 802.15 WG Chair status</a:t>
            </a:r>
          </a:p>
          <a:p>
            <a:pPr lvl="2"/>
            <a:r>
              <a:rPr lang="en-US" sz="1200" dirty="0"/>
              <a:t>Rick </a:t>
            </a:r>
            <a:r>
              <a:rPr lang="en-US" sz="1200" dirty="0" err="1"/>
              <a:t>Alfvin</a:t>
            </a:r>
            <a:r>
              <a:rPr lang="en-US" sz="1200" dirty="0"/>
              <a:t> appointed to serve as temporary 802.15 WG Chair while Bob </a:t>
            </a:r>
            <a:r>
              <a:rPr lang="en-US" sz="1200" dirty="0" err="1"/>
              <a:t>Heile</a:t>
            </a:r>
            <a:r>
              <a:rPr lang="en-US" sz="1200" dirty="0"/>
              <a:t> is unavailable</a:t>
            </a:r>
          </a:p>
          <a:p>
            <a:pPr lvl="1"/>
            <a:r>
              <a:rPr lang="en-US" sz="1600" dirty="0"/>
              <a:t>Temporary 802 Wireless Chairs Standing Committee Chair status</a:t>
            </a:r>
          </a:p>
          <a:p>
            <a:pPr lvl="2"/>
            <a:r>
              <a:rPr lang="en-US" sz="1200" dirty="0"/>
              <a:t>Dorothy Stanley appointed to serve as temporary 802 Wireless Chair Standing Committee Chair while Bob </a:t>
            </a:r>
            <a:r>
              <a:rPr lang="en-US" sz="1200" dirty="0" err="1"/>
              <a:t>Heile</a:t>
            </a:r>
            <a:r>
              <a:rPr lang="en-US" sz="1200" dirty="0"/>
              <a:t> is unavailable</a:t>
            </a: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354298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r>
              <a:rPr lang="en-US" sz="2200" dirty="0"/>
              <a:t>Results of IEEE 2019 elections for 2020 positions</a:t>
            </a:r>
          </a:p>
          <a:p>
            <a:pPr marL="0" indent="0">
              <a:buNone/>
            </a:pPr>
            <a:endParaRPr lang="en-US" sz="2200" dirty="0"/>
          </a:p>
          <a:p>
            <a:pPr lvl="1"/>
            <a:r>
              <a:rPr lang="en-US" sz="1800" dirty="0"/>
              <a:t>2020/21 SA Member at Large winner: Andrew Myles</a:t>
            </a:r>
            <a:br>
              <a:rPr lang="en-US" sz="1800" dirty="0"/>
            </a:br>
            <a:endParaRPr lang="en-US" sz="1800" dirty="0"/>
          </a:p>
          <a:p>
            <a:pPr lvl="1"/>
            <a:r>
              <a:rPr lang="en-US" sz="1800" dirty="0"/>
              <a:t>2020 President Elect winner: Kathy Land</a:t>
            </a:r>
            <a:br>
              <a:rPr lang="en-US" sz="1800" dirty="0"/>
            </a:br>
            <a:r>
              <a:rPr lang="en-US" sz="1800" dirty="0"/>
              <a:t> </a:t>
            </a:r>
          </a:p>
          <a:p>
            <a:pPr lvl="1"/>
            <a:r>
              <a:rPr lang="en-US" sz="1800" dirty="0"/>
              <a:t>2020 Technical Activities VP Elect winner: Roger Fuji </a:t>
            </a:r>
          </a:p>
          <a:p>
            <a:pPr lvl="1"/>
            <a:endParaRPr lang="en-US" sz="1800" dirty="0"/>
          </a:p>
          <a:p>
            <a:pPr lvl="1"/>
            <a:r>
              <a:rPr lang="en-US" sz="1800" dirty="0"/>
              <a:t>2020 SA President Elect winner: James Matthews</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1075305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88" y="-127490"/>
            <a:ext cx="7772400" cy="1143000"/>
          </a:xfrm>
        </p:spPr>
        <p:txBody>
          <a:bodyPr/>
          <a:lstStyle/>
          <a:p>
            <a:r>
              <a:rPr lang="en-US" dirty="0"/>
              <a:t>5.01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a:xfrm>
            <a:off x="139929" y="1087433"/>
            <a:ext cx="7772400" cy="4114800"/>
          </a:xfrm>
        </p:spPr>
        <p:txBody>
          <a:bodyPr/>
          <a:lstStyle/>
          <a:p>
            <a:pPr marL="0" indent="0">
              <a:buNone/>
            </a:pPr>
            <a:r>
              <a:rPr lang="en-US" sz="2000" dirty="0"/>
              <a:t>Technical Activities Board (TAB)</a:t>
            </a:r>
            <a:br>
              <a:rPr lang="en-US" sz="2000" dirty="0"/>
            </a:br>
            <a:r>
              <a:rPr lang="en-US" sz="2000" dirty="0"/>
              <a:t>Committee on Standards (</a:t>
            </a:r>
            <a:r>
              <a:rPr lang="en-US" sz="2000" dirty="0" err="1"/>
              <a:t>CoS</a:t>
            </a:r>
            <a:r>
              <a:rPr lang="en-US" sz="2000" dirty="0"/>
              <a:t>):</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Std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
        <p:nvSpPr>
          <p:cNvPr id="11" name="TextBox 10">
            <a:extLst>
              <a:ext uri="{FF2B5EF4-FFF2-40B4-BE49-F238E27FC236}">
                <a16:creationId xmlns:a16="http://schemas.microsoft.com/office/drawing/2014/main" id="{A0DF2C3D-B926-45E9-87DB-1C63F9910D99}"/>
              </a:ext>
            </a:extLst>
          </p:cNvPr>
          <p:cNvSpPr txBox="1"/>
          <p:nvPr/>
        </p:nvSpPr>
        <p:spPr>
          <a:xfrm>
            <a:off x="1006893" y="2160451"/>
            <a:ext cx="2536144" cy="369332"/>
          </a:xfrm>
          <a:prstGeom prst="rect">
            <a:avLst/>
          </a:prstGeom>
          <a:noFill/>
        </p:spPr>
        <p:txBody>
          <a:bodyPr wrap="square" rtlCol="0">
            <a:spAutoFit/>
          </a:bodyPr>
          <a:lstStyle/>
          <a:p>
            <a:r>
              <a:rPr lang="en-US" dirty="0"/>
              <a:t>400,000+ participants</a:t>
            </a:r>
          </a:p>
        </p:txBody>
      </p:sp>
      <p:sp>
        <p:nvSpPr>
          <p:cNvPr id="33" name="TextBox 32">
            <a:extLst>
              <a:ext uri="{FF2B5EF4-FFF2-40B4-BE49-F238E27FC236}">
                <a16:creationId xmlns:a16="http://schemas.microsoft.com/office/drawing/2014/main" id="{CC25C3DD-3CB4-4CED-B482-F50972891312}"/>
              </a:ext>
            </a:extLst>
          </p:cNvPr>
          <p:cNvSpPr txBox="1"/>
          <p:nvPr/>
        </p:nvSpPr>
        <p:spPr>
          <a:xfrm>
            <a:off x="4707698" y="5262263"/>
            <a:ext cx="1955089" cy="369332"/>
          </a:xfrm>
          <a:prstGeom prst="rect">
            <a:avLst/>
          </a:prstGeom>
          <a:noFill/>
        </p:spPr>
        <p:txBody>
          <a:bodyPr wrap="square" rtlCol="0">
            <a:spAutoFit/>
          </a:bodyPr>
          <a:lstStyle/>
          <a:p>
            <a:r>
              <a:rPr lang="en-US" dirty="0"/>
              <a:t>Millions</a:t>
            </a:r>
          </a:p>
        </p:txBody>
      </p:sp>
      <p:sp>
        <p:nvSpPr>
          <p:cNvPr id="34" name="TextBox 33">
            <a:extLst>
              <a:ext uri="{FF2B5EF4-FFF2-40B4-BE49-F238E27FC236}">
                <a16:creationId xmlns:a16="http://schemas.microsoft.com/office/drawing/2014/main" id="{B12E900A-F121-491F-96FC-518AA6631659}"/>
              </a:ext>
            </a:extLst>
          </p:cNvPr>
          <p:cNvSpPr txBox="1"/>
          <p:nvPr/>
        </p:nvSpPr>
        <p:spPr>
          <a:xfrm>
            <a:off x="1026649" y="6266017"/>
            <a:ext cx="1955089" cy="369332"/>
          </a:xfrm>
          <a:prstGeom prst="rect">
            <a:avLst/>
          </a:prstGeom>
          <a:noFill/>
        </p:spPr>
        <p:txBody>
          <a:bodyPr wrap="square" rtlCol="0">
            <a:spAutoFit/>
          </a:bodyPr>
          <a:lstStyle/>
          <a:p>
            <a:r>
              <a:rPr lang="en-US" dirty="0"/>
              <a:t>6,000+ participants</a:t>
            </a:r>
          </a:p>
        </p:txBody>
      </p:sp>
      <p:sp>
        <p:nvSpPr>
          <p:cNvPr id="35" name="TextBox 34">
            <a:extLst>
              <a:ext uri="{FF2B5EF4-FFF2-40B4-BE49-F238E27FC236}">
                <a16:creationId xmlns:a16="http://schemas.microsoft.com/office/drawing/2014/main" id="{3D6FE0ED-2E09-4D3F-9D15-12CA8C924582}"/>
              </a:ext>
            </a:extLst>
          </p:cNvPr>
          <p:cNvSpPr txBox="1"/>
          <p:nvPr/>
        </p:nvSpPr>
        <p:spPr>
          <a:xfrm>
            <a:off x="6998187" y="5246446"/>
            <a:ext cx="1955089" cy="369332"/>
          </a:xfrm>
          <a:prstGeom prst="rect">
            <a:avLst/>
          </a:prstGeom>
          <a:noFill/>
        </p:spPr>
        <p:txBody>
          <a:bodyPr wrap="square" rtlCol="0">
            <a:spAutoFit/>
          </a:bodyPr>
          <a:lstStyle/>
          <a:p>
            <a:r>
              <a:rPr lang="en-US" dirty="0"/>
              <a:t>Billions</a:t>
            </a:r>
          </a:p>
        </p:txBody>
      </p:sp>
      <p:sp>
        <p:nvSpPr>
          <p:cNvPr id="15" name="Rectangle 14">
            <a:extLst>
              <a:ext uri="{FF2B5EF4-FFF2-40B4-BE49-F238E27FC236}">
                <a16:creationId xmlns:a16="http://schemas.microsoft.com/office/drawing/2014/main" id="{1B738443-AA51-450D-8EFE-BD639B2C1179}"/>
              </a:ext>
            </a:extLst>
          </p:cNvPr>
          <p:cNvSpPr/>
          <p:nvPr/>
        </p:nvSpPr>
        <p:spPr bwMode="auto">
          <a:xfrm>
            <a:off x="4650496" y="1191019"/>
            <a:ext cx="4463805" cy="27452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IEEE – </a:t>
            </a:r>
            <a:r>
              <a:rPr lang="en-US" dirty="0">
                <a:solidFill>
                  <a:schemeClr val="tx1"/>
                </a:solidFill>
                <a:latin typeface="Times New Roman" pitchFamily="18" charset="0"/>
              </a:rPr>
              <a:t> d</a:t>
            </a:r>
            <a:r>
              <a:rPr kumimoji="0" lang="en-US" sz="1800" b="0" i="0" u="none" strike="noStrike" cap="none" normalizeH="0" baseline="0" dirty="0">
                <a:ln>
                  <a:noFill/>
                </a:ln>
                <a:solidFill>
                  <a:schemeClr val="tx1"/>
                </a:solidFill>
                <a:effectLst/>
                <a:latin typeface="Times New Roman" pitchFamily="18" charset="0"/>
              </a:rPr>
              <a:t>istribution and sales</a:t>
            </a:r>
          </a:p>
        </p:txBody>
      </p:sp>
      <p:sp>
        <p:nvSpPr>
          <p:cNvPr id="36" name="Rectangle 35">
            <a:extLst>
              <a:ext uri="{FF2B5EF4-FFF2-40B4-BE49-F238E27FC236}">
                <a16:creationId xmlns:a16="http://schemas.microsoft.com/office/drawing/2014/main" id="{9CDD1ADD-00F9-4F3D-8509-ED7ECBFD1421}"/>
              </a:ext>
            </a:extLst>
          </p:cNvPr>
          <p:cNvSpPr/>
          <p:nvPr/>
        </p:nvSpPr>
        <p:spPr bwMode="auto">
          <a:xfrm>
            <a:off x="4650496" y="1543070"/>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Technical Activities</a:t>
            </a:r>
            <a:endParaRPr kumimoji="0" lang="en-US" sz="1800" b="0" i="0" u="none" strike="noStrike" cap="none" normalizeH="0" baseline="0" dirty="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B37755D6-57A8-4A87-A6BD-24CBF3AFD79A}"/>
              </a:ext>
            </a:extLst>
          </p:cNvPr>
          <p:cNvSpPr/>
          <p:nvPr/>
        </p:nvSpPr>
        <p:spPr bwMode="auto">
          <a:xfrm>
            <a:off x="4650496" y="1846019"/>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Computer Society</a:t>
            </a:r>
            <a:endParaRPr kumimoji="0" lang="en-US" sz="1800" b="0" i="0" u="none" strike="noStrike" cap="none" normalizeH="0" baseline="0" dirty="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216BB76-0168-4AC8-898C-9CFD213C15D1}"/>
              </a:ext>
            </a:extLst>
          </p:cNvPr>
          <p:cNvSpPr/>
          <p:nvPr/>
        </p:nvSpPr>
        <p:spPr bwMode="auto">
          <a:xfrm>
            <a:off x="4650495" y="2151691"/>
            <a:ext cx="2101605" cy="2669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802 LMSC</a:t>
            </a:r>
            <a:endParaRPr kumimoji="0" lang="en-US" sz="18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8CEE16DD-923D-4879-9B55-3A6822D0B74E}"/>
              </a:ext>
            </a:extLst>
          </p:cNvPr>
          <p:cNvSpPr/>
          <p:nvPr/>
        </p:nvSpPr>
        <p:spPr bwMode="auto">
          <a:xfrm>
            <a:off x="6978415" y="1553966"/>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Standards Assoc.</a:t>
            </a:r>
          </a:p>
        </p:txBody>
      </p:sp>
      <p:sp>
        <p:nvSpPr>
          <p:cNvPr id="42" name="Rectangle 41">
            <a:extLst>
              <a:ext uri="{FF2B5EF4-FFF2-40B4-BE49-F238E27FC236}">
                <a16:creationId xmlns:a16="http://schemas.microsoft.com/office/drawing/2014/main" id="{55AD4F6F-599A-43D7-9BB6-5072463AB4C4}"/>
              </a:ext>
            </a:extLst>
          </p:cNvPr>
          <p:cNvSpPr/>
          <p:nvPr/>
        </p:nvSpPr>
        <p:spPr bwMode="auto">
          <a:xfrm>
            <a:off x="6951289" y="2139658"/>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SASB</a:t>
            </a:r>
          </a:p>
        </p:txBody>
      </p:sp>
      <p:sp>
        <p:nvSpPr>
          <p:cNvPr id="43" name="Rectangle: Rounded Corners 42">
            <a:extLst>
              <a:ext uri="{FF2B5EF4-FFF2-40B4-BE49-F238E27FC236}">
                <a16:creationId xmlns:a16="http://schemas.microsoft.com/office/drawing/2014/main" id="{510B2CBA-4DDC-4109-9692-7B4F1C3F6121}"/>
              </a:ext>
            </a:extLst>
          </p:cNvPr>
          <p:cNvSpPr/>
          <p:nvPr/>
        </p:nvSpPr>
        <p:spPr bwMode="auto">
          <a:xfrm>
            <a:off x="6873265" y="1492927"/>
            <a:ext cx="2286000" cy="1808944"/>
          </a:xfrm>
          <a:prstGeom prst="roundRect">
            <a:avLst/>
          </a:prstGeom>
          <a:solidFill>
            <a:srgbClr val="FF000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Process, Oversight</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And Publication</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b="0" i="0" u="none" strike="noStrike" cap="none" normalizeH="0" baseline="0" dirty="0">
              <a:ln>
                <a:noFill/>
              </a:ln>
              <a:solidFill>
                <a:schemeClr val="tx1"/>
              </a:solidFill>
              <a:effectLst/>
              <a:latin typeface="Times New Roman" pitchFamily="18" charset="0"/>
            </a:endParaRPr>
          </a:p>
        </p:txBody>
      </p:sp>
      <p:sp>
        <p:nvSpPr>
          <p:cNvPr id="16" name="Rectangle: Rounded Corners 15">
            <a:extLst>
              <a:ext uri="{FF2B5EF4-FFF2-40B4-BE49-F238E27FC236}">
                <a16:creationId xmlns:a16="http://schemas.microsoft.com/office/drawing/2014/main" id="{0A5B78F4-1B6B-41EB-8C7C-4A2FFBB98D7A}"/>
              </a:ext>
            </a:extLst>
          </p:cNvPr>
          <p:cNvSpPr/>
          <p:nvPr/>
        </p:nvSpPr>
        <p:spPr bwMode="auto">
          <a:xfrm>
            <a:off x="4572000" y="1500978"/>
            <a:ext cx="2286000" cy="1808944"/>
          </a:xfrm>
          <a:prstGeom prst="roundRect">
            <a:avLst/>
          </a:prstGeom>
          <a:solidFill>
            <a:srgbClr val="0070C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Invention, Creativity,</a:t>
            </a:r>
          </a:p>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 </a:t>
            </a:r>
            <a:r>
              <a:rPr lang="en-US" sz="1600" dirty="0"/>
              <a:t>and Authorship</a:t>
            </a:r>
            <a:endParaRPr kumimoji="0" lang="en-US" sz="1600" i="0" u="none" strike="noStrike" cap="none" normalizeH="0" baseline="0" dirty="0">
              <a:ln>
                <a:noFill/>
              </a:ln>
              <a:solidFill>
                <a:schemeClr val="tx1"/>
              </a:solidFill>
              <a:effectLst/>
              <a:latin typeface="Times New Roman" pitchFamily="18" charset="0"/>
            </a:endParaRP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7984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277336</TotalTime>
  <Words>2189</Words>
  <Application>Microsoft Office PowerPoint</Application>
  <PresentationFormat>On-screen Show (4:3)</PresentationFormat>
  <Paragraphs>444</Paragraphs>
  <Slides>30</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Calibri</vt:lpstr>
      <vt:lpstr>Lucida Grande</vt:lpstr>
      <vt:lpstr>Times New Roman</vt:lpstr>
      <vt:lpstr>Default Design</vt:lpstr>
      <vt:lpstr>Office Theme</vt:lpstr>
      <vt:lpstr>November 2019 IEEE 802 LMSC  123rd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4.01 Meeting Fee Waivers</vt:lpstr>
      <vt:lpstr>5.01 Chair’s Announcements</vt:lpstr>
      <vt:lpstr>5.01 Chair’s Announcements</vt:lpstr>
      <vt:lpstr>5.01 Chair’s Announcements</vt:lpstr>
      <vt:lpstr>5.01 Chair’s Announcements</vt:lpstr>
      <vt:lpstr>PowerPoint Presentation</vt:lpstr>
      <vt:lpstr>5.02 IEEE Boards Updates</vt:lpstr>
      <vt:lpstr>5.03 SA Standards Board Actions</vt:lpstr>
      <vt:lpstr>5.03 SA Standards Board Actions</vt:lpstr>
      <vt:lpstr>5.04  LMSC Email Ballot Recap</vt:lpstr>
      <vt:lpstr>5.05 EC Affiliation Update</vt:lpstr>
      <vt:lpstr>5.05 EC Affiliation Update</vt:lpstr>
      <vt:lpstr>5.06 Cross-802 Topics</vt:lpstr>
      <vt:lpstr>5.07 Drafts to SA Ballot</vt:lpstr>
      <vt:lpstr>5.08 Drafts to RevCom</vt:lpstr>
      <vt:lpstr>5.09 Draft Documents  for EC to consider</vt:lpstr>
      <vt:lpstr>5.10 Draft PARs to NesCom</vt:lpstr>
      <vt:lpstr>5.11 Pre-PAR activity</vt:lpstr>
      <vt:lpstr>5.11 Pre-PAR activity</vt:lpstr>
      <vt:lpstr>STDs due for 10 yr maintenance by DEC 2019</vt:lpstr>
      <vt:lpstr>5.12 EC Action Item recap</vt:lpstr>
      <vt:lpstr>5.13 802/SA Task Force </vt:lpstr>
      <vt:lpstr>5.15 EC election/appointments and WG elections March 2020</vt:lpstr>
      <vt:lpstr>10.00 EC meetings for the week</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4003</cp:revision>
  <cp:lastPrinted>2019-07-14T10:18:07Z</cp:lastPrinted>
  <dcterms:created xsi:type="dcterms:W3CDTF">2002-03-10T15:43:16Z</dcterms:created>
  <dcterms:modified xsi:type="dcterms:W3CDTF">2019-11-11T20:52:54Z</dcterms:modified>
</cp:coreProperties>
</file>