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361" r:id="rId2"/>
    <p:sldId id="256" r:id="rId3"/>
    <p:sldId id="619" r:id="rId4"/>
    <p:sldId id="634" r:id="rId5"/>
    <p:sldId id="672" r:id="rId6"/>
    <p:sldId id="676" r:id="rId7"/>
    <p:sldId id="678" r:id="rId8"/>
    <p:sldId id="677" r:id="rId9"/>
    <p:sldId id="649" r:id="rId10"/>
    <p:sldId id="675" r:id="rId11"/>
    <p:sldId id="381" r:id="rId12"/>
    <p:sldId id="292" r:id="rId13"/>
    <p:sldId id="366" r:id="rId14"/>
    <p:sldId id="670" r:id="rId15"/>
    <p:sldId id="671" r:id="rId16"/>
    <p:sldId id="628" r:id="rId17"/>
    <p:sldId id="293" r:id="rId18"/>
    <p:sldId id="294" r:id="rId19"/>
    <p:sldId id="650" r:id="rId20"/>
    <p:sldId id="310" r:id="rId21"/>
    <p:sldId id="641" r:id="rId22"/>
    <p:sldId id="673" r:id="rId23"/>
    <p:sldId id="679" r:id="rId24"/>
    <p:sldId id="663" r:id="rId25"/>
    <p:sldId id="661" r:id="rId26"/>
    <p:sldId id="668" r:id="rId27"/>
    <p:sldId id="607" r:id="rId28"/>
    <p:sldId id="359" r:id="rId29"/>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p15:clr>
            <a:srgbClr val="A4A3A4"/>
          </p15:clr>
        </p15:guide>
        <p15:guide id="2" pos="2928">
          <p15:clr>
            <a:srgbClr val="A4A3A4"/>
          </p15:clr>
        </p15:guide>
      </p15:sldGuideLst>
    </p:ext>
    <p:ext uri="{2D200454-40CA-4A62-9FC3-DE9A4176ACB9}">
      <p15:notesGuideLst xmlns:p15="http://schemas.microsoft.com/office/powerpoint/2012/main">
        <p15:guide id="1" orient="horz" pos="3025"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27" autoAdjust="0"/>
    <p:restoredTop sz="95437" autoAdjust="0"/>
  </p:normalViewPr>
  <p:slideViewPr>
    <p:cSldViewPr>
      <p:cViewPr varScale="1">
        <p:scale>
          <a:sx n="95" d="100"/>
          <a:sy n="95" d="100"/>
        </p:scale>
        <p:origin x="126" y="66"/>
      </p:cViewPr>
      <p:guideLst>
        <p:guide orient="horz" pos="1152"/>
        <p:guide pos="2928"/>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3025"/>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4144183"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algn="r" defTabSz="9566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4144183"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algn="r" defTabSz="9566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4144183"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algn="r" defTabSz="9566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257300" y="723900"/>
            <a:ext cx="4802188" cy="3600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74816" y="4561558"/>
            <a:ext cx="5365582" cy="4315956"/>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4144183"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algn="r" defTabSz="9566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a:extLst>
              <a:ext uri="{FF2B5EF4-FFF2-40B4-BE49-F238E27FC236}">
                <a16:creationId xmlns:a16="http://schemas.microsoft.com/office/drawing/2014/main" id="{EA296BD7-6EE5-43EE-A099-5F017838EF77}"/>
              </a:ext>
            </a:extLst>
          </p:cNvPr>
          <p:cNvSpPr>
            <a:spLocks noGrp="1" noChangeArrowheads="1"/>
          </p:cNvSpPr>
          <p:nvPr>
            <p:ph type="sldNum"/>
          </p:nvPr>
        </p:nvSpPr>
        <p:spPr>
          <a:ln/>
        </p:spPr>
        <p:txBody>
          <a:bodyPr/>
          <a:lstStyle/>
          <a:p>
            <a:fld id="{3942C625-B77E-47BF-AD97-29330B9E5BBB}" type="slidenum">
              <a:rPr lang="en-US" altLang="en-US"/>
              <a:pPr/>
              <a:t>2</a:t>
            </a:fld>
            <a:endParaRPr lang="en-US" altLang="en-US"/>
          </a:p>
        </p:txBody>
      </p:sp>
      <p:sp>
        <p:nvSpPr>
          <p:cNvPr id="5121" name="Text Box 1">
            <a:extLst>
              <a:ext uri="{FF2B5EF4-FFF2-40B4-BE49-F238E27FC236}">
                <a16:creationId xmlns:a16="http://schemas.microsoft.com/office/drawing/2014/main" id="{DC499BC0-9C46-4077-B8FD-8D5E2904F1F4}"/>
              </a:ext>
            </a:extLst>
          </p:cNvPr>
          <p:cNvSpPr txBox="1">
            <a:spLocks noChangeArrowheads="1"/>
          </p:cNvSpPr>
          <p:nvPr/>
        </p:nvSpPr>
        <p:spPr bwMode="auto">
          <a:xfrm>
            <a:off x="4590223" y="9868448"/>
            <a:ext cx="3515139" cy="5148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lgn="r">
              <a:lnSpc>
                <a:spcPct val="93000"/>
              </a:lnSpc>
              <a:buClrTx/>
              <a:buFontTx/>
              <a:buNone/>
            </a:pPr>
            <a:fld id="{F5627BD5-3A0A-4B35-BA03-A4E140939D8A}" type="slidenum">
              <a:rPr lang="en-US" altLang="en-US" sz="1500">
                <a:solidFill>
                  <a:srgbClr val="000000"/>
                </a:solidFill>
                <a:cs typeface="DejaVu Sans" charset="0"/>
              </a:rPr>
              <a:pPr algn="r">
                <a:lnSpc>
                  <a:spcPct val="93000"/>
                </a:lnSpc>
                <a:buClrTx/>
                <a:buFontTx/>
                <a:buNone/>
              </a:pPr>
              <a:t>2</a:t>
            </a:fld>
            <a:endParaRPr lang="en-US" altLang="en-US" sz="1500">
              <a:solidFill>
                <a:srgbClr val="000000"/>
              </a:solidFill>
              <a:cs typeface="DejaVu Sans" charset="0"/>
            </a:endParaRPr>
          </a:p>
        </p:txBody>
      </p:sp>
      <p:sp>
        <p:nvSpPr>
          <p:cNvPr id="5122" name="Text Box 2">
            <a:extLst>
              <a:ext uri="{FF2B5EF4-FFF2-40B4-BE49-F238E27FC236}">
                <a16:creationId xmlns:a16="http://schemas.microsoft.com/office/drawing/2014/main" id="{AFDB94C0-60EA-4B26-9321-3C474D627D62}"/>
              </a:ext>
            </a:extLst>
          </p:cNvPr>
          <p:cNvSpPr txBox="1">
            <a:spLocks noChangeArrowheads="1"/>
          </p:cNvSpPr>
          <p:nvPr/>
        </p:nvSpPr>
        <p:spPr bwMode="auto">
          <a:xfrm>
            <a:off x="5885622" y="100013"/>
            <a:ext cx="667578" cy="2180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lgn="r">
              <a:buClrTx/>
              <a:buFontTx/>
              <a:buNone/>
            </a:pPr>
            <a:r>
              <a:rPr lang="en-US" altLang="en-US" sz="1500" b="1">
                <a:solidFill>
                  <a:srgbClr val="000000"/>
                </a:solidFill>
                <a:ea typeface="MS Gothic" panose="020B0609070205080204" pitchFamily="49" charset="-128"/>
              </a:rPr>
              <a:t>doc.: ec-16-0149-00-00EC</a:t>
            </a:r>
          </a:p>
        </p:txBody>
      </p:sp>
      <p:sp>
        <p:nvSpPr>
          <p:cNvPr id="5123" name="Text Box 3">
            <a:extLst>
              <a:ext uri="{FF2B5EF4-FFF2-40B4-BE49-F238E27FC236}">
                <a16:creationId xmlns:a16="http://schemas.microsoft.com/office/drawing/2014/main" id="{C17560F9-17E8-48E5-B2BE-8A12AACCF7F8}"/>
              </a:ext>
            </a:extLst>
          </p:cNvPr>
          <p:cNvSpPr txBox="1">
            <a:spLocks noChangeArrowheads="1"/>
          </p:cNvSpPr>
          <p:nvPr/>
        </p:nvSpPr>
        <p:spPr bwMode="auto">
          <a:xfrm>
            <a:off x="682487" y="100013"/>
            <a:ext cx="861391" cy="2180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buClrTx/>
              <a:buFontTx/>
              <a:buNone/>
            </a:pPr>
            <a:r>
              <a:rPr lang="en-US" altLang="en-US" sz="1500" b="1">
                <a:solidFill>
                  <a:srgbClr val="000000"/>
                </a:solidFill>
                <a:ea typeface="MS Gothic" panose="020B0609070205080204" pitchFamily="49" charset="-128"/>
              </a:rPr>
              <a:t>November 2016</a:t>
            </a:r>
          </a:p>
        </p:txBody>
      </p:sp>
      <p:sp>
        <p:nvSpPr>
          <p:cNvPr id="5124" name="Text Box 4">
            <a:extLst>
              <a:ext uri="{FF2B5EF4-FFF2-40B4-BE49-F238E27FC236}">
                <a16:creationId xmlns:a16="http://schemas.microsoft.com/office/drawing/2014/main" id="{B349A5F5-C856-45FD-8858-EA0E35FC874B}"/>
              </a:ext>
            </a:extLst>
          </p:cNvPr>
          <p:cNvSpPr txBox="1">
            <a:spLocks noChangeArrowheads="1"/>
          </p:cNvSpPr>
          <p:nvPr/>
        </p:nvSpPr>
        <p:spPr bwMode="auto">
          <a:xfrm>
            <a:off x="5590762" y="9279849"/>
            <a:ext cx="962439" cy="1869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a:extLst>
              <a:ext uri="{FF2B5EF4-FFF2-40B4-BE49-F238E27FC236}">
                <a16:creationId xmlns:a16="http://schemas.microsoft.com/office/drawing/2014/main" id="{EE5B6D00-31C0-4E2B-9119-A395CBF53814}"/>
              </a:ext>
            </a:extLst>
          </p:cNvPr>
          <p:cNvSpPr txBox="1">
            <a:spLocks noChangeArrowheads="1"/>
          </p:cNvSpPr>
          <p:nvPr/>
        </p:nvSpPr>
        <p:spPr bwMode="auto">
          <a:xfrm>
            <a:off x="3362740" y="9279849"/>
            <a:ext cx="533400" cy="3754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6681778C-C7BD-4A51-9D14-3AE72DB5068C}" type="slidenum">
              <a:rPr lang="en-US" altLang="en-US">
                <a:solidFill>
                  <a:srgbClr val="000000"/>
                </a:solidFill>
                <a:ea typeface="MS Gothic" panose="020B0609070205080204" pitchFamily="49" charset="-128"/>
              </a:rPr>
              <a:pPr algn="r">
                <a:buClrTx/>
                <a:buFontTx/>
                <a:buNone/>
              </a:pPr>
              <a:t>2</a:t>
            </a:fld>
            <a:endParaRPr lang="en-US" altLang="en-US">
              <a:solidFill>
                <a:srgbClr val="000000"/>
              </a:solidFill>
              <a:ea typeface="MS Gothic" panose="020B0609070205080204" pitchFamily="49" charset="-128"/>
            </a:endParaRPr>
          </a:p>
        </p:txBody>
      </p:sp>
      <p:sp>
        <p:nvSpPr>
          <p:cNvPr id="5126" name="Rectangle 6">
            <a:extLst>
              <a:ext uri="{FF2B5EF4-FFF2-40B4-BE49-F238E27FC236}">
                <a16:creationId xmlns:a16="http://schemas.microsoft.com/office/drawing/2014/main" id="{5644A22C-C525-477B-8128-6CC80870C826}"/>
              </a:ext>
            </a:extLst>
          </p:cNvPr>
          <p:cNvSpPr txBox="1">
            <a:spLocks noGrp="1" noRot="1" noChangeAspect="1" noChangeArrowheads="1"/>
          </p:cNvSpPr>
          <p:nvPr>
            <p:ph type="sldImg"/>
          </p:nvPr>
        </p:nvSpPr>
        <p:spPr bwMode="auto">
          <a:xfrm>
            <a:off x="1228725" y="723900"/>
            <a:ext cx="4778375" cy="35829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a:extLst>
              <a:ext uri="{FF2B5EF4-FFF2-40B4-BE49-F238E27FC236}">
                <a16:creationId xmlns:a16="http://schemas.microsoft.com/office/drawing/2014/main" id="{2C1EB19B-E2FF-469A-8C28-49EB4B7DE5D1}"/>
              </a:ext>
            </a:extLst>
          </p:cNvPr>
          <p:cNvSpPr txBox="1">
            <a:spLocks noChangeArrowheads="1"/>
          </p:cNvSpPr>
          <p:nvPr/>
        </p:nvSpPr>
        <p:spPr bwMode="auto">
          <a:xfrm>
            <a:off x="964095" y="4553029"/>
            <a:ext cx="5307496" cy="4410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4851" tIns="47425" rIns="94851" bIns="47425" anchor="ctr"/>
          <a:lstStyle/>
          <a:p>
            <a:endParaRPr lang="en-US"/>
          </a:p>
        </p:txBody>
      </p:sp>
    </p:spTree>
    <p:extLst>
      <p:ext uri="{BB962C8B-B14F-4D97-AF65-F5344CB8AC3E}">
        <p14:creationId xmlns:p14="http://schemas.microsoft.com/office/powerpoint/2010/main" val="54796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16</a:t>
            </a:fld>
            <a:endParaRPr lang="en-US"/>
          </a:p>
        </p:txBody>
      </p:sp>
    </p:spTree>
    <p:extLst>
      <p:ext uri="{BB962C8B-B14F-4D97-AF65-F5344CB8AC3E}">
        <p14:creationId xmlns:p14="http://schemas.microsoft.com/office/powerpoint/2010/main" val="416784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F4789A0-AAA0-4A8A-9A40-13BCD6237604}" type="slidenum">
              <a:rPr lang="en-US" smtClean="0"/>
              <a:pPr>
                <a:defRPr/>
              </a:pPr>
              <a:t>22</a:t>
            </a:fld>
            <a:endParaRPr lang="en-US"/>
          </a:p>
        </p:txBody>
      </p:sp>
    </p:spTree>
    <p:extLst>
      <p:ext uri="{BB962C8B-B14F-4D97-AF65-F5344CB8AC3E}">
        <p14:creationId xmlns:p14="http://schemas.microsoft.com/office/powerpoint/2010/main" val="2073986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304800" y="838200"/>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4191000" y="838200"/>
            <a:ext cx="4953000" cy="3962400"/>
          </a:xfrm>
        </p:spPr>
        <p:txBody>
          <a:bodyPr/>
          <a:lstStyle/>
          <a:p>
            <a:pPr eaLnBrk="1" hangingPunct="1"/>
            <a:r>
              <a:rPr lang="en-US" sz="4000" dirty="0"/>
              <a:t>November 2019</a:t>
            </a:r>
            <a:br>
              <a:rPr lang="en-US" sz="4000" dirty="0"/>
            </a:br>
            <a:r>
              <a:rPr lang="en-US" sz="4000" dirty="0"/>
              <a:t>IEEE 802 LMSC</a:t>
            </a:r>
            <a:br>
              <a:rPr lang="en-US" sz="4000" dirty="0"/>
            </a:br>
            <a:br>
              <a:rPr lang="en-US" sz="4000" dirty="0"/>
            </a:br>
            <a:r>
              <a:rPr lang="en-US" sz="4000" dirty="0"/>
              <a:t>123</a:t>
            </a:r>
            <a:r>
              <a:rPr lang="en-US" sz="4000" baseline="30000" dirty="0"/>
              <a:t>rd</a:t>
            </a:r>
            <a:r>
              <a:rPr lang="en-US" sz="4000" dirty="0"/>
              <a:t> Plenary Session</a:t>
            </a:r>
            <a:br>
              <a:rPr lang="en-US" sz="4000" dirty="0"/>
            </a:br>
            <a:br>
              <a:rPr lang="en-US" sz="4000" dirty="0"/>
            </a:br>
            <a:endParaRPr lang="en-US" sz="4000" dirty="0"/>
          </a:p>
        </p:txBody>
      </p:sp>
      <p:sp>
        <p:nvSpPr>
          <p:cNvPr id="2" name="TextBox 1"/>
          <p:cNvSpPr txBox="1"/>
          <p:nvPr/>
        </p:nvSpPr>
        <p:spPr>
          <a:xfrm>
            <a:off x="4038600" y="6488668"/>
            <a:ext cx="5283133" cy="369332"/>
          </a:xfrm>
          <a:prstGeom prst="rect">
            <a:avLst/>
          </a:prstGeom>
          <a:noFill/>
        </p:spPr>
        <p:txBody>
          <a:bodyPr wrap="square" rtlCol="0">
            <a:spAutoFit/>
          </a:bodyPr>
          <a:lstStyle/>
          <a:p>
            <a:r>
              <a:rPr lang="en-US" dirty="0"/>
              <a:t>DCN ec-19-0178-01-EC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AA5CF-5776-4C11-AE3D-84B2DE8FA8EA}"/>
              </a:ext>
            </a:extLst>
          </p:cNvPr>
          <p:cNvSpPr>
            <a:spLocks noGrp="1"/>
          </p:cNvSpPr>
          <p:nvPr>
            <p:ph type="title"/>
          </p:nvPr>
        </p:nvSpPr>
        <p:spPr/>
        <p:txBody>
          <a:bodyPr/>
          <a:lstStyle/>
          <a:p>
            <a:r>
              <a:rPr lang="en-US" sz="4000" dirty="0"/>
              <a:t>5.02 IEEE Boards Updates</a:t>
            </a:r>
          </a:p>
        </p:txBody>
      </p:sp>
      <p:sp>
        <p:nvSpPr>
          <p:cNvPr id="3" name="Content Placeholder 2">
            <a:extLst>
              <a:ext uri="{FF2B5EF4-FFF2-40B4-BE49-F238E27FC236}">
                <a16:creationId xmlns:a16="http://schemas.microsoft.com/office/drawing/2014/main" id="{4C8AA58F-5101-4806-8E0B-CFC9DA535FA1}"/>
              </a:ext>
            </a:extLst>
          </p:cNvPr>
          <p:cNvSpPr>
            <a:spLocks noGrp="1"/>
          </p:cNvSpPr>
          <p:nvPr>
            <p:ph idx="1"/>
          </p:nvPr>
        </p:nvSpPr>
        <p:spPr>
          <a:xfrm>
            <a:off x="684007" y="1524000"/>
            <a:ext cx="7772400" cy="4114800"/>
          </a:xfrm>
        </p:spPr>
        <p:txBody>
          <a:bodyPr/>
          <a:lstStyle/>
          <a:p>
            <a:r>
              <a:rPr lang="en-US" sz="1600" dirty="0"/>
              <a:t>Current 802 members on various IEEE boards and subcommittees</a:t>
            </a:r>
          </a:p>
          <a:p>
            <a:pPr lvl="1"/>
            <a:r>
              <a:rPr lang="en-US" sz="1600" dirty="0"/>
              <a:t>IEEE </a:t>
            </a:r>
            <a:r>
              <a:rPr lang="en-US" sz="1600" dirty="0" err="1"/>
              <a:t>BoD</a:t>
            </a:r>
            <a:r>
              <a:rPr lang="en-US" sz="1600" dirty="0"/>
              <a:t>: none</a:t>
            </a:r>
          </a:p>
          <a:p>
            <a:pPr lvl="1"/>
            <a:r>
              <a:rPr lang="en-US" sz="1600" dirty="0"/>
              <a:t>Standards Association </a:t>
            </a:r>
          </a:p>
          <a:p>
            <a:pPr lvl="2"/>
            <a:r>
              <a:rPr lang="en-US" sz="1600" dirty="0" err="1"/>
              <a:t>BoG</a:t>
            </a:r>
            <a:r>
              <a:rPr lang="en-US" sz="1600" dirty="0"/>
              <a:t>: none; </a:t>
            </a:r>
          </a:p>
          <a:p>
            <a:pPr lvl="2"/>
            <a:r>
              <a:rPr lang="en-US" sz="1600" dirty="0" err="1"/>
              <a:t>BoG</a:t>
            </a:r>
            <a:r>
              <a:rPr lang="en-US" sz="1600" dirty="0"/>
              <a:t> RAC: Grow, Thompson, Marks, </a:t>
            </a:r>
            <a:r>
              <a:rPr lang="en-US" sz="1600" dirty="0" err="1"/>
              <a:t>Montemurro</a:t>
            </a:r>
            <a:r>
              <a:rPr lang="en-US" sz="1600" dirty="0"/>
              <a:t>, Garner, Parsons</a:t>
            </a:r>
          </a:p>
          <a:p>
            <a:pPr lvl="2"/>
            <a:r>
              <a:rPr lang="en-US" sz="1600" dirty="0" err="1"/>
              <a:t>Stds</a:t>
            </a:r>
            <a:r>
              <a:rPr lang="en-US" sz="1600" dirty="0"/>
              <a:t> Board: Law, Levy, Stanley, Myles, </a:t>
            </a:r>
            <a:r>
              <a:rPr lang="en-US" sz="1600" dirty="0" err="1"/>
              <a:t>Hiertz</a:t>
            </a:r>
            <a:r>
              <a:rPr lang="en-US" sz="1600" dirty="0"/>
              <a:t>, Liu, Zhou</a:t>
            </a:r>
          </a:p>
          <a:p>
            <a:pPr lvl="2"/>
            <a:r>
              <a:rPr lang="en-US" sz="1600" dirty="0"/>
              <a:t>SASB Sub committees: </a:t>
            </a:r>
            <a:r>
              <a:rPr lang="en-US" sz="1600" dirty="0" err="1"/>
              <a:t>Hiertz</a:t>
            </a:r>
            <a:r>
              <a:rPr lang="en-US" sz="1600" dirty="0"/>
              <a:t>, Myles, </a:t>
            </a:r>
            <a:r>
              <a:rPr lang="en-US" sz="1600" dirty="0" err="1"/>
              <a:t>Berkema</a:t>
            </a:r>
            <a:r>
              <a:rPr lang="en-US" sz="1600" dirty="0"/>
              <a:t>, Law, Liu, Zhou, Stanley, Levy, </a:t>
            </a:r>
            <a:r>
              <a:rPr lang="en-US" sz="1600" dirty="0" err="1"/>
              <a:t>Rosdahl</a:t>
            </a:r>
            <a:endParaRPr lang="en-US" sz="1600" dirty="0"/>
          </a:p>
          <a:p>
            <a:pPr lvl="1"/>
            <a:r>
              <a:rPr lang="en-US" sz="1600" dirty="0"/>
              <a:t>Technical Activities </a:t>
            </a:r>
          </a:p>
          <a:p>
            <a:pPr lvl="2"/>
            <a:r>
              <a:rPr lang="en-US" sz="1600" dirty="0"/>
              <a:t>TAB rep to SASB: Stephen Dukes</a:t>
            </a:r>
          </a:p>
          <a:p>
            <a:pPr lvl="2"/>
            <a:r>
              <a:rPr lang="en-US" sz="1600" dirty="0"/>
              <a:t>TAB Committee on Standards chair: Nikolich</a:t>
            </a:r>
          </a:p>
          <a:p>
            <a:pPr lvl="2"/>
            <a:r>
              <a:rPr lang="en-US" sz="1600" dirty="0"/>
              <a:t>TAB/SASB rep to Publications: </a:t>
            </a:r>
            <a:r>
              <a:rPr lang="en-US" sz="1600" dirty="0" err="1"/>
              <a:t>Rosdahl</a:t>
            </a:r>
            <a:endParaRPr lang="en-US" sz="1600" dirty="0"/>
          </a:p>
          <a:p>
            <a:pPr lvl="2"/>
            <a:r>
              <a:rPr lang="en-US" sz="1600" dirty="0"/>
              <a:t>Computer Society VP Standards: </a:t>
            </a:r>
            <a:r>
              <a:rPr lang="en-US" sz="1600" dirty="0" err="1"/>
              <a:t>Mariani</a:t>
            </a:r>
            <a:endParaRPr lang="en-US" sz="1600" dirty="0"/>
          </a:p>
          <a:p>
            <a:pPr lvl="1"/>
            <a:r>
              <a:rPr lang="en-US" sz="1600" dirty="0"/>
              <a:t>Educational Activities</a:t>
            </a:r>
          </a:p>
          <a:p>
            <a:pPr lvl="2"/>
            <a:r>
              <a:rPr lang="en-US" sz="1600" dirty="0"/>
              <a:t>Standards Education Committee.: Edward Au</a:t>
            </a:r>
          </a:p>
          <a:p>
            <a:pPr lvl="1"/>
            <a:r>
              <a:rPr lang="en-US" sz="1600" dirty="0"/>
              <a:t>Member/Geographic Activities</a:t>
            </a:r>
          </a:p>
          <a:p>
            <a:pPr lvl="2"/>
            <a:r>
              <a:rPr lang="en-US" sz="1600" dirty="0"/>
              <a:t>IEEE Region 8 Standards Coordinator: David Law</a:t>
            </a:r>
          </a:p>
        </p:txBody>
      </p:sp>
      <p:sp>
        <p:nvSpPr>
          <p:cNvPr id="4" name="Slide Number Placeholder 3">
            <a:extLst>
              <a:ext uri="{FF2B5EF4-FFF2-40B4-BE49-F238E27FC236}">
                <a16:creationId xmlns:a16="http://schemas.microsoft.com/office/drawing/2014/main" id="{B17A0DD9-FB7C-4EC7-A1E6-47F31C477360}"/>
              </a:ext>
            </a:extLst>
          </p:cNvPr>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spTree>
    <p:extLst>
      <p:ext uri="{BB962C8B-B14F-4D97-AF65-F5344CB8AC3E}">
        <p14:creationId xmlns:p14="http://schemas.microsoft.com/office/powerpoint/2010/main" val="2739501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11</a:t>
            </a:fld>
            <a:endParaRPr lang="en-US"/>
          </a:p>
        </p:txBody>
      </p:sp>
      <p:sp>
        <p:nvSpPr>
          <p:cNvPr id="6147" name="Text Box 2"/>
          <p:cNvSpPr txBox="1">
            <a:spLocks noChangeArrowheads="1"/>
          </p:cNvSpPr>
          <p:nvPr/>
        </p:nvSpPr>
        <p:spPr bwMode="auto">
          <a:xfrm>
            <a:off x="304800" y="1295400"/>
            <a:ext cx="8610600" cy="4278094"/>
          </a:xfrm>
          <a:prstGeom prst="rect">
            <a:avLst/>
          </a:prstGeom>
          <a:noFill/>
          <a:ln w="9525">
            <a:noFill/>
            <a:miter lim="800000"/>
            <a:headEnd/>
            <a:tailEnd/>
          </a:ln>
        </p:spPr>
        <p:txBody>
          <a:bodyPr>
            <a:spAutoFit/>
          </a:bodyPr>
          <a:lstStyle/>
          <a:p>
            <a:r>
              <a:rPr lang="en-US" sz="2400" b="1" u="sng" dirty="0"/>
              <a:t>Project Authorization Approvals AUG/SEP/NOV 2019</a:t>
            </a:r>
            <a:endParaRPr lang="en-US" sz="2400" b="1" dirty="0"/>
          </a:p>
          <a:p>
            <a:pPr>
              <a:lnSpc>
                <a:spcPct val="80000"/>
              </a:lnSpc>
              <a:spcBef>
                <a:spcPct val="20000"/>
              </a:spcBef>
            </a:pPr>
            <a:endParaRPr lang="en-US" b="1" dirty="0"/>
          </a:p>
          <a:p>
            <a:pPr lvl="0"/>
            <a:r>
              <a:rPr lang="en-US" b="1" dirty="0"/>
              <a:t>New Projects: 	</a:t>
            </a:r>
            <a:r>
              <a:rPr lang="en-US" dirty="0"/>
              <a:t>P802.1ABdh, P802.1Qdj, P802.3cv,</a:t>
            </a:r>
          </a:p>
          <a:p>
            <a:pPr lvl="0"/>
            <a:endParaRPr lang="en-US" b="1" dirty="0"/>
          </a:p>
          <a:p>
            <a:pPr lvl="0"/>
            <a:r>
              <a:rPr lang="en-US" b="1" dirty="0"/>
              <a:t>Modified PAR: 	</a:t>
            </a:r>
            <a:r>
              <a:rPr lang="en-US" dirty="0"/>
              <a:t>none,</a:t>
            </a:r>
          </a:p>
          <a:p>
            <a:pPr lvl="0"/>
            <a:endParaRPr lang="en-US" b="1" dirty="0"/>
          </a:p>
          <a:p>
            <a:r>
              <a:rPr lang="en-US" b="1" dirty="0"/>
              <a:t>Revisions:</a:t>
            </a:r>
            <a:r>
              <a:rPr lang="en-US" dirty="0"/>
              <a:t>	P802.15.9,</a:t>
            </a:r>
          </a:p>
          <a:p>
            <a:pPr>
              <a:lnSpc>
                <a:spcPct val="80000"/>
              </a:lnSpc>
              <a:spcBef>
                <a:spcPct val="20000"/>
              </a:spcBef>
            </a:pPr>
            <a:endParaRPr lang="en-US" dirty="0"/>
          </a:p>
          <a:p>
            <a:pPr>
              <a:lnSpc>
                <a:spcPct val="80000"/>
              </a:lnSpc>
              <a:spcBef>
                <a:spcPct val="20000"/>
              </a:spcBef>
            </a:pPr>
            <a:r>
              <a:rPr lang="en-US" b="1" dirty="0"/>
              <a:t>Corrigendum:	</a:t>
            </a:r>
            <a:r>
              <a:rPr lang="en-US" dirty="0"/>
              <a:t>none,</a:t>
            </a:r>
          </a:p>
          <a:p>
            <a:pPr>
              <a:lnSpc>
                <a:spcPct val="80000"/>
              </a:lnSpc>
              <a:spcBef>
                <a:spcPct val="20000"/>
              </a:spcBef>
            </a:pPr>
            <a:endParaRPr lang="en-US" b="1" dirty="0"/>
          </a:p>
          <a:p>
            <a:pPr>
              <a:lnSpc>
                <a:spcPct val="80000"/>
              </a:lnSpc>
              <a:spcBef>
                <a:spcPct val="20000"/>
              </a:spcBef>
            </a:pPr>
            <a:r>
              <a:rPr lang="en-US" b="1" dirty="0"/>
              <a:t>Withdrawals: 	</a:t>
            </a:r>
            <a:r>
              <a:rPr lang="en-US" dirty="0"/>
              <a:t>none,</a:t>
            </a:r>
          </a:p>
          <a:p>
            <a:pPr>
              <a:lnSpc>
                <a:spcPct val="80000"/>
              </a:lnSpc>
              <a:spcBef>
                <a:spcPct val="20000"/>
              </a:spcBef>
            </a:pPr>
            <a:endParaRPr lang="en-US" dirty="0"/>
          </a:p>
          <a:p>
            <a:pPr lvl="0"/>
            <a:r>
              <a:rPr lang="en-US" b="1" dirty="0"/>
              <a:t>Extensions:</a:t>
            </a:r>
            <a:r>
              <a:rPr lang="en-US" dirty="0"/>
              <a:t>	P802.1AS, P802.1Qcj, P802.15.22.3, P802E, P802.11ay, P802.11az,</a:t>
            </a:r>
            <a:br>
              <a:rPr lang="en-US" dirty="0"/>
            </a:br>
            <a:endParaRPr lang="en-US" sz="1400" dirty="0"/>
          </a:p>
          <a:p>
            <a:pPr lvl="0"/>
            <a:r>
              <a:rPr lang="en-US" b="1" dirty="0">
                <a:solidFill>
                  <a:srgbClr val="000000"/>
                </a:solidFill>
              </a:rPr>
              <a:t>Other:		</a:t>
            </a:r>
            <a:r>
              <a:rPr lang="en-US" dirty="0"/>
              <a:t> none,</a:t>
            </a:r>
            <a:endParaRPr lang="en-US" sz="1400" dirty="0"/>
          </a:p>
        </p:txBody>
      </p:sp>
      <p:sp>
        <p:nvSpPr>
          <p:cNvPr id="6148" name="Rectangle 3"/>
          <p:cNvSpPr>
            <a:spLocks noGrp="1" noChangeArrowheads="1"/>
          </p:cNvSpPr>
          <p:nvPr>
            <p:ph type="title"/>
          </p:nvPr>
        </p:nvSpPr>
        <p:spPr>
          <a:xfrm>
            <a:off x="0" y="0"/>
            <a:ext cx="9144000" cy="1143000"/>
          </a:xfrm>
        </p:spPr>
        <p:txBody>
          <a:bodyPr/>
          <a:lstStyle/>
          <a:p>
            <a:pPr eaLnBrk="1" hangingPunct="1"/>
            <a:r>
              <a:rPr lang="en-US" sz="4000" dirty="0"/>
              <a:t>5.03 SA Standards Board Actions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2"/>
          </p:nvPr>
        </p:nvSpPr>
        <p:spPr/>
        <p:txBody>
          <a:bodyPr/>
          <a:lstStyle/>
          <a:p>
            <a:pPr>
              <a:defRPr/>
            </a:pPr>
            <a:fld id="{889393E2-A56B-4D40-AFAF-67E446266CCF}" type="slidenum">
              <a:rPr lang="en-US" smtClean="0"/>
              <a:pPr>
                <a:defRPr/>
              </a:pPr>
              <a:t>12</a:t>
            </a:fld>
            <a:endParaRPr lang="en-US"/>
          </a:p>
        </p:txBody>
      </p:sp>
      <p:sp>
        <p:nvSpPr>
          <p:cNvPr id="5123" name="Text Box 5"/>
          <p:cNvSpPr txBox="1">
            <a:spLocks noChangeArrowheads="1"/>
          </p:cNvSpPr>
          <p:nvPr/>
        </p:nvSpPr>
        <p:spPr bwMode="auto">
          <a:xfrm>
            <a:off x="381000" y="1122363"/>
            <a:ext cx="8610600" cy="3508653"/>
          </a:xfrm>
          <a:prstGeom prst="rect">
            <a:avLst/>
          </a:prstGeom>
          <a:noFill/>
          <a:ln w="9525">
            <a:noFill/>
            <a:miter lim="800000"/>
            <a:headEnd/>
            <a:tailEnd/>
          </a:ln>
        </p:spPr>
        <p:txBody>
          <a:bodyPr>
            <a:spAutoFit/>
          </a:bodyPr>
          <a:lstStyle/>
          <a:p>
            <a:r>
              <a:rPr lang="en-US" sz="2400" b="1" u="sng" dirty="0"/>
              <a:t>Standards Ratification Actions AUG/SEP/NOV 2019</a:t>
            </a:r>
          </a:p>
          <a:p>
            <a:endParaRPr lang="en-US" b="1" dirty="0"/>
          </a:p>
          <a:p>
            <a:pPr lvl="0"/>
            <a:r>
              <a:rPr lang="en-US" b="1" dirty="0"/>
              <a:t>New Standards: 	</a:t>
            </a:r>
            <a:r>
              <a:rPr lang="en-US" dirty="0"/>
              <a:t> P802.3cg, P802.3cn, </a:t>
            </a:r>
          </a:p>
          <a:p>
            <a:pPr lvl="0"/>
            <a:endParaRPr lang="en-US" dirty="0"/>
          </a:p>
          <a:p>
            <a:pPr>
              <a:lnSpc>
                <a:spcPct val="80000"/>
              </a:lnSpc>
              <a:spcBef>
                <a:spcPct val="20000"/>
              </a:spcBef>
            </a:pPr>
            <a:r>
              <a:rPr lang="en-US" b="1" dirty="0"/>
              <a:t>Revised Standards:</a:t>
            </a:r>
            <a:r>
              <a:rPr lang="en-US" dirty="0"/>
              <a:t> 802.22-2019,</a:t>
            </a:r>
          </a:p>
          <a:p>
            <a:pPr>
              <a:lnSpc>
                <a:spcPct val="80000"/>
              </a:lnSpc>
              <a:spcBef>
                <a:spcPct val="20000"/>
              </a:spcBef>
            </a:pPr>
            <a:endParaRPr lang="en-US" b="1" dirty="0"/>
          </a:p>
          <a:p>
            <a:pPr>
              <a:lnSpc>
                <a:spcPct val="80000"/>
              </a:lnSpc>
              <a:spcBef>
                <a:spcPct val="20000"/>
              </a:spcBef>
            </a:pPr>
            <a:r>
              <a:rPr lang="en-US" b="1" dirty="0"/>
              <a:t>Corrigendum: 	</a:t>
            </a:r>
            <a:r>
              <a:rPr lang="en-US" dirty="0"/>
              <a:t>none,</a:t>
            </a:r>
          </a:p>
          <a:p>
            <a:pPr>
              <a:lnSpc>
                <a:spcPct val="80000"/>
              </a:lnSpc>
              <a:spcBef>
                <a:spcPct val="20000"/>
              </a:spcBef>
            </a:pPr>
            <a:endParaRPr lang="en-US" dirty="0"/>
          </a:p>
          <a:p>
            <a:pPr>
              <a:lnSpc>
                <a:spcPct val="80000"/>
              </a:lnSpc>
              <a:spcBef>
                <a:spcPct val="20000"/>
              </a:spcBef>
            </a:pPr>
            <a:r>
              <a:rPr lang="en-US" b="1" dirty="0"/>
              <a:t>Withdrawals: </a:t>
            </a:r>
            <a:r>
              <a:rPr lang="en-US" dirty="0"/>
              <a:t> 	none,</a:t>
            </a:r>
          </a:p>
          <a:p>
            <a:pPr>
              <a:lnSpc>
                <a:spcPct val="80000"/>
              </a:lnSpc>
              <a:spcBef>
                <a:spcPct val="20000"/>
              </a:spcBef>
            </a:pPr>
            <a:endParaRPr lang="en-US" dirty="0"/>
          </a:p>
          <a:p>
            <a:pPr>
              <a:lnSpc>
                <a:spcPct val="80000"/>
              </a:lnSpc>
              <a:spcBef>
                <a:spcPct val="20000"/>
              </a:spcBef>
            </a:pPr>
            <a:r>
              <a:rPr lang="en-US" b="1" dirty="0"/>
              <a:t>Other: 		</a:t>
            </a:r>
            <a:r>
              <a:rPr lang="en-US" dirty="0"/>
              <a:t>none,</a:t>
            </a:r>
          </a:p>
          <a:p>
            <a:pPr>
              <a:lnSpc>
                <a:spcPct val="80000"/>
              </a:lnSpc>
              <a:spcBef>
                <a:spcPct val="20000"/>
              </a:spcBef>
            </a:pPr>
            <a:endParaRPr lang="en-US" dirty="0"/>
          </a:p>
        </p:txBody>
      </p:sp>
      <p:sp>
        <p:nvSpPr>
          <p:cNvPr id="5124" name="Rectangle 7"/>
          <p:cNvSpPr>
            <a:spLocks noGrp="1" noChangeArrowheads="1"/>
          </p:cNvSpPr>
          <p:nvPr>
            <p:ph type="title"/>
          </p:nvPr>
        </p:nvSpPr>
        <p:spPr>
          <a:xfrm>
            <a:off x="0" y="0"/>
            <a:ext cx="9144000" cy="1143000"/>
          </a:xfrm>
        </p:spPr>
        <p:txBody>
          <a:bodyPr/>
          <a:lstStyle/>
          <a:p>
            <a:pPr eaLnBrk="1" hangingPunct="1"/>
            <a:r>
              <a:rPr lang="en-US" sz="4000" dirty="0"/>
              <a:t>5.03 SA Standards Board Actions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13</a:t>
            </a:fld>
            <a:endParaRPr lang="en-US"/>
          </a:p>
        </p:txBody>
      </p:sp>
      <p:sp>
        <p:nvSpPr>
          <p:cNvPr id="14339" name="Rectangle 2"/>
          <p:cNvSpPr>
            <a:spLocks noGrp="1" noChangeArrowheads="1"/>
          </p:cNvSpPr>
          <p:nvPr>
            <p:ph type="title"/>
          </p:nvPr>
        </p:nvSpPr>
        <p:spPr/>
        <p:txBody>
          <a:bodyPr/>
          <a:lstStyle/>
          <a:p>
            <a:pPr eaLnBrk="1" hangingPunct="1"/>
            <a:r>
              <a:rPr lang="en-US" sz="4000" dirty="0"/>
              <a:t>5.04</a:t>
            </a:r>
            <a:br>
              <a:rPr lang="en-US" sz="4000" dirty="0"/>
            </a:br>
            <a:r>
              <a:rPr lang="en-US" sz="4000" dirty="0"/>
              <a:t> LMSC Email Ballot Recap</a:t>
            </a:r>
          </a:p>
        </p:txBody>
      </p:sp>
      <p:sp>
        <p:nvSpPr>
          <p:cNvPr id="14340" name="Rectangle 3"/>
          <p:cNvSpPr>
            <a:spLocks noGrp="1" noChangeArrowheads="1"/>
          </p:cNvSpPr>
          <p:nvPr>
            <p:ph type="body" idx="1"/>
          </p:nvPr>
        </p:nvSpPr>
        <p:spPr>
          <a:xfrm>
            <a:off x="381000" y="1981200"/>
            <a:ext cx="8382000" cy="4114800"/>
          </a:xfrm>
        </p:spPr>
        <p:txBody>
          <a:bodyPr/>
          <a:lstStyle/>
          <a:p>
            <a:pPr eaLnBrk="1" hangingPunct="1">
              <a:buFontTx/>
              <a:buNone/>
              <a:tabLst>
                <a:tab pos="1141413" algn="l"/>
              </a:tabLst>
            </a:pPr>
            <a:r>
              <a:rPr lang="en-US" sz="1600" dirty="0"/>
              <a:t>	</a:t>
            </a:r>
            <a:r>
              <a:rPr lang="en-US" sz="1600" u="sng" dirty="0"/>
              <a:t>open date	          topic			yes/no/abs/</a:t>
            </a:r>
            <a:r>
              <a:rPr lang="en-US" sz="1600" u="sng" dirty="0" err="1"/>
              <a:t>dnv</a:t>
            </a:r>
            <a:r>
              <a:rPr lang="en-US" sz="1600" u="sng" dirty="0"/>
              <a:t>*	result</a:t>
            </a:r>
          </a:p>
          <a:p>
            <a:pPr eaLnBrk="1" hangingPunct="1">
              <a:buFont typeface="+mj-lt"/>
              <a:buAutoNum type="arabicParenR"/>
              <a:tabLst>
                <a:tab pos="1141413" algn="l"/>
              </a:tabLst>
            </a:pPr>
            <a:r>
              <a:rPr lang="en-US" sz="1600" dirty="0"/>
              <a:t>02AUG	802 comments to Malaysia, WRC-19 	10/00/00/04	approved</a:t>
            </a:r>
          </a:p>
          <a:p>
            <a:pPr eaLnBrk="1" hangingPunct="1">
              <a:buFont typeface="+mj-lt"/>
              <a:buAutoNum type="arabicParenR"/>
              <a:tabLst>
                <a:tab pos="1141413" algn="l"/>
              </a:tabLst>
            </a:pPr>
            <a:r>
              <a:rPr lang="en-US" sz="1600" dirty="0"/>
              <a:t>03AUG	802 ex </a:t>
            </a:r>
            <a:r>
              <a:rPr lang="en-US" sz="1600" dirty="0" err="1"/>
              <a:t>parte</a:t>
            </a:r>
            <a:r>
              <a:rPr lang="en-US" sz="1600" dirty="0"/>
              <a:t> to FCC on UWB		09/00/00/05	approved</a:t>
            </a:r>
          </a:p>
          <a:p>
            <a:pPr eaLnBrk="1" hangingPunct="1">
              <a:buFont typeface="+mj-lt"/>
              <a:buAutoNum type="arabicParenR"/>
              <a:tabLst>
                <a:tab pos="1141413" algn="l"/>
              </a:tabLst>
            </a:pPr>
            <a:r>
              <a:rPr lang="en-US" sz="1600" dirty="0"/>
              <a:t>19AUG	802 views on SA copyright		02/06/02/04	failed</a:t>
            </a:r>
          </a:p>
          <a:p>
            <a:pPr eaLnBrk="1" hangingPunct="1">
              <a:buFont typeface="+mj-lt"/>
              <a:buAutoNum type="arabicParenR"/>
              <a:tabLst>
                <a:tab pos="1141413" algn="l"/>
              </a:tabLst>
            </a:pPr>
            <a:r>
              <a:rPr lang="en-US" sz="1600" dirty="0"/>
              <a:t>20AUG	802.11be press release		09/00/00/05	approved</a:t>
            </a:r>
          </a:p>
          <a:p>
            <a:pPr eaLnBrk="1" hangingPunct="1">
              <a:buFont typeface="+mj-lt"/>
              <a:buAutoNum type="arabicParenR"/>
              <a:tabLst>
                <a:tab pos="1141413" algn="l"/>
              </a:tabLst>
            </a:pPr>
            <a:r>
              <a:rPr lang="en-US" sz="1600" dirty="0"/>
              <a:t>23AUG	802 comments to S. Africa, WRC-19	10/00/00/04	approved</a:t>
            </a:r>
          </a:p>
          <a:p>
            <a:pPr eaLnBrk="1" hangingPunct="1">
              <a:buFont typeface="+mj-lt"/>
              <a:buAutoNum type="arabicParenR"/>
              <a:tabLst>
                <a:tab pos="1141413" algn="l"/>
              </a:tabLst>
            </a:pPr>
            <a:r>
              <a:rPr lang="en-US" sz="1600" dirty="0"/>
              <a:t>12SEP	802 </a:t>
            </a:r>
            <a:r>
              <a:rPr lang="en-US" sz="1600" dirty="0" err="1"/>
              <a:t>cmts</a:t>
            </a:r>
            <a:r>
              <a:rPr lang="en-US" sz="1600" dirty="0"/>
              <a:t> to Australia, Spectrum Sharing	09/00/00/04	approved</a:t>
            </a:r>
          </a:p>
          <a:p>
            <a:pPr eaLnBrk="1" hangingPunct="1">
              <a:buFont typeface="+mj-lt"/>
              <a:buAutoNum type="arabicParenR"/>
              <a:tabLst>
                <a:tab pos="1141413" algn="l"/>
              </a:tabLst>
            </a:pPr>
            <a:r>
              <a:rPr lang="en-US" sz="1600" dirty="0"/>
              <a:t>09OCT	release unused tutorial time 		08/00/00/05	approved</a:t>
            </a:r>
          </a:p>
          <a:p>
            <a:pPr eaLnBrk="1" hangingPunct="1">
              <a:buFont typeface="+mj-lt"/>
              <a:buAutoNum type="arabicParenR"/>
              <a:tabLst>
                <a:tab pos="1141413" algn="l"/>
              </a:tabLst>
            </a:pPr>
            <a:r>
              <a:rPr lang="en-US" sz="1600" dirty="0"/>
              <a:t>10OCT	802 ex </a:t>
            </a:r>
            <a:r>
              <a:rPr lang="en-US" sz="1600" dirty="0" err="1"/>
              <a:t>parte</a:t>
            </a:r>
            <a:r>
              <a:rPr lang="en-US" sz="1600" dirty="0"/>
              <a:t> to FCC on UWB		09/00/00/04	approved</a:t>
            </a:r>
          </a:p>
          <a:p>
            <a:pPr eaLnBrk="1" hangingPunct="1">
              <a:buFont typeface="+mj-lt"/>
              <a:buAutoNum type="arabicParenR"/>
              <a:tabLst>
                <a:tab pos="1141413" algn="l"/>
              </a:tabLst>
            </a:pPr>
            <a:r>
              <a:rPr lang="en-US" sz="1600" dirty="0"/>
              <a:t>24SEP	802.3 liaison to ITU SG15 &amp; IMT2020	no objections</a:t>
            </a:r>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marL="0" indent="0" eaLnBrk="1" hangingPunct="1">
              <a:buNone/>
              <a:tabLst>
                <a:tab pos="1141413" algn="l"/>
              </a:tabLst>
            </a:pPr>
            <a:r>
              <a:rPr lang="en-US" sz="1600" dirty="0"/>
              <a:t>* 802 chair is counted as DNV unless his vote is required</a:t>
            </a:r>
          </a:p>
          <a:p>
            <a:pPr marL="0" indent="0" eaLnBrk="1" hangingPunct="1">
              <a:buNone/>
            </a:pPr>
            <a:endParaRPr lang="en-US" sz="1600" dirty="0"/>
          </a:p>
          <a:p>
            <a:pPr eaLnBrk="1" hangingPunct="1"/>
            <a:endParaRPr lang="en-US" sz="1600" dirty="0"/>
          </a:p>
          <a:p>
            <a:pPr eaLnBrk="1" hangingPunct="1"/>
            <a:endParaRPr lang="en-US" sz="1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966614359"/>
              </p:ext>
            </p:extLst>
          </p:nvPr>
        </p:nvGraphicFramePr>
        <p:xfrm>
          <a:off x="304800" y="990599"/>
          <a:ext cx="8534401" cy="4701035"/>
        </p:xfrm>
        <a:graphic>
          <a:graphicData uri="http://schemas.openxmlformats.org/drawingml/2006/table">
            <a:tbl>
              <a:tblPr>
                <a:tableStyleId>{5C22544A-7EE6-4342-B048-85BDC9FD1C3A}</a:tableStyleId>
              </a:tblPr>
              <a:tblGrid>
                <a:gridCol w="3229053">
                  <a:extLst>
                    <a:ext uri="{9D8B030D-6E8A-4147-A177-3AD203B41FA5}">
                      <a16:colId xmlns:a16="http://schemas.microsoft.com/office/drawing/2014/main" val="20000"/>
                    </a:ext>
                  </a:extLst>
                </a:gridCol>
                <a:gridCol w="1448423">
                  <a:extLst>
                    <a:ext uri="{9D8B030D-6E8A-4147-A177-3AD203B41FA5}">
                      <a16:colId xmlns:a16="http://schemas.microsoft.com/office/drawing/2014/main" val="20001"/>
                    </a:ext>
                  </a:extLst>
                </a:gridCol>
                <a:gridCol w="3856925">
                  <a:extLst>
                    <a:ext uri="{9D8B030D-6E8A-4147-A177-3AD203B41FA5}">
                      <a16:colId xmlns:a16="http://schemas.microsoft.com/office/drawing/2014/main" val="20002"/>
                    </a:ext>
                  </a:extLst>
                </a:gridCol>
              </a:tblGrid>
              <a:tr h="225755">
                <a:tc gridSpan="3">
                  <a:txBody>
                    <a:bodyPr/>
                    <a:lstStyle/>
                    <a:p>
                      <a:pPr algn="l" fontAlgn="ctr"/>
                      <a:r>
                        <a:rPr lang="en-US" sz="1100" u="none" strike="noStrike" dirty="0">
                          <a:effectLst/>
                          <a:latin typeface="+mj-lt"/>
                        </a:rPr>
                        <a:t>IEEE 802 Executive Committee Members</a:t>
                      </a:r>
                      <a:endParaRPr lang="en-US" sz="11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ctr" fontAlgn="ctr"/>
                      <a:r>
                        <a:rPr lang="en-US" sz="1000" u="none" strike="noStrike">
                          <a:effectLst/>
                          <a:latin typeface="+mj-lt"/>
                        </a:rPr>
                        <a:t>Position</a:t>
                      </a:r>
                      <a:endParaRPr lang="en-US" sz="1000" b="1" i="0" u="none" strike="noStrike">
                        <a:effectLst/>
                        <a:latin typeface="+mj-lt"/>
                      </a:endParaRPr>
                    </a:p>
                  </a:txBody>
                  <a:tcPr marL="9081" marR="9081" marT="9080" marB="0" anchor="ctr">
                    <a:noFill/>
                  </a:tcPr>
                </a:tc>
                <a:tc>
                  <a:txBody>
                    <a:bodyPr/>
                    <a:lstStyle/>
                    <a:p>
                      <a:pPr algn="ctr" fontAlgn="ctr"/>
                      <a:r>
                        <a:rPr lang="en-US" sz="1000" u="none" strike="noStrike">
                          <a:effectLst/>
                          <a:latin typeface="+mj-lt"/>
                        </a:rPr>
                        <a:t>Name</a:t>
                      </a:r>
                      <a:endParaRPr lang="en-US" sz="1000" b="1" i="0" u="none" strike="noStrike">
                        <a:effectLst/>
                        <a:latin typeface="+mj-lt"/>
                      </a:endParaRPr>
                    </a:p>
                  </a:txBody>
                  <a:tcPr marL="9081" marR="9081" marT="9080" marB="0" anchor="ctr">
                    <a:noFill/>
                  </a:tcPr>
                </a:tc>
                <a:tc>
                  <a:txBody>
                    <a:bodyPr/>
                    <a:lstStyle/>
                    <a:p>
                      <a:pPr algn="ctr" fontAlgn="ctr"/>
                      <a:r>
                        <a:rPr lang="en-US" sz="1000" u="none" strike="noStrike">
                          <a:effectLst/>
                          <a:latin typeface="+mj-lt"/>
                        </a:rPr>
                        <a:t>Affiliation</a:t>
                      </a:r>
                      <a:endParaRPr lang="en-US" sz="1000" b="1" i="0" u="none" strike="noStrike">
                        <a:effectLst/>
                        <a:latin typeface="+mj-lt"/>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000" u="none" strike="noStrike" dirty="0">
                          <a:effectLst/>
                          <a:latin typeface="+mj-lt"/>
                        </a:rPr>
                        <a:t>Chair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Paul Nikolich</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Self, Intel, Huawei, </a:t>
                      </a:r>
                      <a:r>
                        <a:rPr lang="en-US" sz="1000" u="none" strike="noStrike" dirty="0" err="1">
                          <a:effectLst/>
                          <a:latin typeface="+mj-lt"/>
                        </a:rPr>
                        <a:t>Itron</a:t>
                      </a:r>
                      <a:r>
                        <a:rPr lang="en-US" sz="1000" u="none" strike="noStrike" dirty="0">
                          <a:effectLst/>
                          <a:latin typeface="+mj-lt"/>
                        </a:rPr>
                        <a:t>, </a:t>
                      </a:r>
                      <a:r>
                        <a:rPr lang="en-US" sz="1000" u="none" strike="noStrike" dirty="0" err="1">
                          <a:effectLst/>
                          <a:latin typeface="+mj-lt"/>
                        </a:rPr>
                        <a:t>octoScope</a:t>
                      </a:r>
                      <a:r>
                        <a:rPr lang="en-US" sz="1000" u="none" strike="noStrike" dirty="0">
                          <a:effectLst/>
                          <a:latin typeface="+mj-lt"/>
                        </a:rPr>
                        <a:t>,</a:t>
                      </a:r>
                      <a:r>
                        <a:rPr lang="en-US" sz="1000" u="none" strike="noStrike" baseline="0" dirty="0">
                          <a:effectLst/>
                          <a:latin typeface="+mj-lt"/>
                        </a:rPr>
                        <a:t> </a:t>
                      </a:r>
                      <a:r>
                        <a:rPr lang="en-US" sz="1000" u="none" strike="noStrike" baseline="0" dirty="0" err="1">
                          <a:effectLst/>
                          <a:latin typeface="+mj-lt"/>
                        </a:rPr>
                        <a:t>Wyebot</a:t>
                      </a:r>
                      <a:r>
                        <a:rPr lang="en-US" sz="1000" u="none" strike="noStrike" baseline="0" dirty="0">
                          <a:effectLst/>
                          <a:latin typeface="+mj-lt"/>
                        </a:rPr>
                        <a:t>, UNH </a:t>
                      </a:r>
                      <a:r>
                        <a:rPr lang="en-US" sz="1000" u="none" strike="noStrike" baseline="0" dirty="0" err="1">
                          <a:effectLst/>
                          <a:latin typeface="+mj-lt"/>
                        </a:rPr>
                        <a:t>BCoE</a:t>
                      </a:r>
                      <a:r>
                        <a:rPr lang="en-US" sz="1000" u="none" strike="noStrike" baseline="0" dirty="0">
                          <a:effectLst/>
                          <a:latin typeface="+mj-lt"/>
                        </a:rPr>
                        <a:t>, </a:t>
                      </a:r>
                    </a:p>
                    <a:p>
                      <a:pPr algn="l" fontAlgn="ctr"/>
                      <a:r>
                        <a:rPr lang="en-US" sz="1000" u="none" strike="noStrike" baseline="0" dirty="0">
                          <a:effectLst/>
                          <a:latin typeface="+mj-lt"/>
                        </a:rPr>
                        <a:t>YAS BBV, Origin Wireless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000" u="none" strike="noStrike" dirty="0">
                          <a:effectLst/>
                          <a:latin typeface="+mj-lt"/>
                        </a:rPr>
                        <a:t>First Vice Chair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James P. K. </a:t>
                      </a:r>
                      <a:r>
                        <a:rPr lang="en-US" sz="1000" u="none" strike="noStrike" dirty="0" err="1">
                          <a:effectLst/>
                          <a:latin typeface="+mj-lt"/>
                        </a:rPr>
                        <a:t>Gilb</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General Atomics Aeronautical Systems, Inc. </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000" u="none" strike="noStrike" dirty="0">
                          <a:effectLst/>
                          <a:latin typeface="+mj-l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effectLst/>
                          <a:latin typeface="+mj-lt"/>
                        </a:rPr>
                        <a:t>Roger Marks</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err="1">
                          <a:effectLst/>
                          <a:latin typeface="+mj-lt"/>
                        </a:rPr>
                        <a:t>EthAirNet</a:t>
                      </a:r>
                      <a:r>
                        <a:rPr lang="en-US" sz="1000" b="0" i="0" u="none" strike="noStrike" dirty="0">
                          <a:effectLst/>
                          <a:latin typeface="+mj-lt"/>
                        </a:rPr>
                        <a:t> Associates, Huawei</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000" u="none" strike="noStrike">
                          <a:effectLst/>
                          <a:latin typeface="+mj-lt"/>
                        </a:rPr>
                        <a:t>Treasurer</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George Zimmerman</a:t>
                      </a:r>
                    </a:p>
                  </a:txBody>
                  <a:tcPr marL="9081" marR="9081" marT="9080" marB="0" anchor="ctr">
                    <a:noFill/>
                  </a:tcPr>
                </a:tc>
                <a:tc>
                  <a:txBody>
                    <a:bodyPr/>
                    <a:lstStyle/>
                    <a:p>
                      <a:pPr algn="l" fontAlgn="ctr"/>
                      <a:r>
                        <a:rPr lang="en-US" sz="1000" b="0" i="0" u="none" strike="noStrike" dirty="0">
                          <a:effectLst/>
                          <a:latin typeface="+mj-lt"/>
                        </a:rPr>
                        <a:t>CME Consulting, Analog Devices, </a:t>
                      </a:r>
                      <a:r>
                        <a:rPr lang="en-US" sz="1000" b="0" i="0" u="none" strike="noStrike" dirty="0" err="1">
                          <a:effectLst/>
                          <a:latin typeface="+mj-lt"/>
                        </a:rPr>
                        <a:t>Aquantia</a:t>
                      </a:r>
                      <a:r>
                        <a:rPr lang="en-US" sz="1000" b="0" i="0" u="none" strike="noStrike" dirty="0">
                          <a:effectLst/>
                          <a:latin typeface="+mj-lt"/>
                        </a:rPr>
                        <a:t>, APL Group, BMW, Cisco Systems, CommScope, Sen </a:t>
                      </a:r>
                      <a:r>
                        <a:rPr lang="en-US" sz="1000" b="0" i="0" u="none" strike="noStrike" dirty="0" err="1">
                          <a:effectLst/>
                          <a:latin typeface="+mj-lt"/>
                        </a:rPr>
                        <a:t>Tekse</a:t>
                      </a:r>
                      <a:r>
                        <a:rPr lang="en-US" sz="1000" b="0" i="0" u="none" strike="noStrike" dirty="0">
                          <a:effectLst/>
                          <a:latin typeface="+mj-lt"/>
                        </a:rPr>
                        <a:t> LLC </a:t>
                      </a: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000" u="none" strike="noStrike">
                          <a:effectLst/>
                          <a:latin typeface="+mj-lt"/>
                        </a:rPr>
                        <a:t>Recording Secretary</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John </a:t>
                      </a:r>
                      <a:r>
                        <a:rPr lang="en-US" sz="1000" u="none" strike="noStrike" dirty="0" err="1">
                          <a:effectLst/>
                          <a:latin typeface="+mj-lt"/>
                        </a:rPr>
                        <a:t>D'Ambrosia</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err="1">
                          <a:effectLst/>
                          <a:latin typeface="+mj-lt"/>
                        </a:rPr>
                        <a:t>Futurewei</a:t>
                      </a:r>
                      <a:r>
                        <a:rPr lang="en-US" sz="1000" b="0" i="0" u="none" strike="noStrike" dirty="0">
                          <a:effectLst/>
                          <a:latin typeface="+mj-lt"/>
                        </a:rPr>
                        <a:t>, a U.S. subsidiary of Huawei</a:t>
                      </a: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000" u="none" strike="noStrike">
                          <a:effectLst/>
                          <a:latin typeface="+mj-lt"/>
                        </a:rPr>
                        <a:t>Executive Secretary</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Jon </a:t>
                      </a:r>
                      <a:r>
                        <a:rPr lang="en-US" sz="1000" u="none" strike="noStrike" dirty="0" err="1">
                          <a:effectLst/>
                          <a:latin typeface="+mj-lt"/>
                        </a:rPr>
                        <a:t>Rosdahl</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Qualcomm</a:t>
                      </a:r>
                      <a:r>
                        <a:rPr lang="en-US" sz="1000" b="0" i="0" u="none" strike="noStrike" baseline="0" dirty="0">
                          <a:effectLst/>
                          <a:latin typeface="+mj-lt"/>
                        </a:rPr>
                        <a:t> Technologies, Inc.</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000" u="none" strike="noStrike">
                          <a:effectLst/>
                          <a:latin typeface="+mj-lt"/>
                        </a:rPr>
                        <a:t>P802.1 High Level Interface (HILI)</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John Messenger (acting)</a:t>
                      </a:r>
                    </a:p>
                  </a:txBody>
                  <a:tcPr marL="9081" marR="9081" marT="9080" marB="0" anchor="ctr">
                    <a:noFill/>
                  </a:tcPr>
                </a:tc>
                <a:tc>
                  <a:txBody>
                    <a:bodyPr/>
                    <a:lstStyle/>
                    <a:p>
                      <a:pPr algn="l" fontAlgn="ctr"/>
                      <a:r>
                        <a:rPr lang="en-US" sz="1000" b="0" i="0" u="none" strike="noStrike" dirty="0" err="1">
                          <a:effectLst/>
                          <a:latin typeface="+mj-lt"/>
                        </a:rPr>
                        <a:t>Adva</a:t>
                      </a:r>
                      <a:r>
                        <a:rPr lang="en-US" sz="1000" b="0" i="0" u="none" strike="noStrike" dirty="0">
                          <a:effectLst/>
                          <a:latin typeface="+mj-lt"/>
                        </a:rPr>
                        <a:t> Optical</a:t>
                      </a: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000" u="none" strike="noStrike" dirty="0">
                          <a:effectLst/>
                          <a:latin typeface="+mj-lt"/>
                        </a:rPr>
                        <a:t>P802.3 Ethernet</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David Law</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Hewlett Packard Enterprise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000" u="none" strike="noStrike">
                          <a:effectLst/>
                          <a:latin typeface="+mj-lt"/>
                        </a:rPr>
                        <a:t>P802.11 Wireless Local Area Network (WLAN)</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Dorothy Stanley</a:t>
                      </a:r>
                    </a:p>
                  </a:txBody>
                  <a:tcPr marL="9081" marR="9081" marT="9080" marB="0" anchor="ctr">
                    <a:noFill/>
                  </a:tcPr>
                </a:tc>
                <a:tc>
                  <a:txBody>
                    <a:bodyPr/>
                    <a:lstStyle/>
                    <a:p>
                      <a:pPr algn="l" fontAlgn="ctr"/>
                      <a:r>
                        <a:rPr lang="en-US" sz="1000" b="0" i="0" u="none" strike="noStrike" dirty="0">
                          <a:effectLst/>
                          <a:latin typeface="+mj-lt"/>
                        </a:rPr>
                        <a:t>Hewlett Packard Enterprise</a:t>
                      </a: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000" u="none" strike="noStrike">
                          <a:effectLst/>
                          <a:latin typeface="+mj-lt"/>
                        </a:rPr>
                        <a:t>P802.15 Wireless Personal Area Network (WPAN)</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Bob </a:t>
                      </a:r>
                      <a:r>
                        <a:rPr lang="en-US" sz="1000" u="none" strike="noStrike" dirty="0" err="1">
                          <a:effectLst/>
                          <a:latin typeface="+mj-lt"/>
                        </a:rPr>
                        <a:t>Heile</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Wireless Communication Consulting, LLC., Wi-SUN</a:t>
                      </a:r>
                      <a:r>
                        <a:rPr lang="en-US" sz="1000" u="none" strike="noStrike" baseline="0" dirty="0">
                          <a:effectLst/>
                          <a:latin typeface="+mj-lt"/>
                        </a:rPr>
                        <a:t> Alliance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000" u="none" strike="noStrike" dirty="0">
                          <a:effectLst/>
                          <a:latin typeface="+mj-lt"/>
                        </a:rPr>
                        <a:t>P802.18 Radio Regulatory TAG</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Jay Holcomb</a:t>
                      </a:r>
                    </a:p>
                  </a:txBody>
                  <a:tcPr marL="9081" marR="9081" marT="9080" marB="0" anchor="ctr">
                    <a:noFill/>
                  </a:tcPr>
                </a:tc>
                <a:tc>
                  <a:txBody>
                    <a:bodyPr/>
                    <a:lstStyle/>
                    <a:p>
                      <a:pPr algn="l" fontAlgn="ctr"/>
                      <a:r>
                        <a:rPr lang="en-US" sz="1000" b="0" i="0" u="none" strike="noStrike" dirty="0" err="1">
                          <a:effectLst/>
                          <a:latin typeface="+mj-lt"/>
                        </a:rPr>
                        <a:t>Itron</a:t>
                      </a:r>
                      <a:r>
                        <a:rPr lang="en-US" sz="1000" b="0" i="0" u="none" strike="noStrike" dirty="0">
                          <a:effectLst/>
                          <a:latin typeface="+mj-lt"/>
                        </a:rPr>
                        <a:t> Inc.</a:t>
                      </a: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000" u="none" strike="noStrike" dirty="0">
                          <a:effectLst/>
                          <a:latin typeface="+mj-lt"/>
                        </a:rPr>
                        <a:t>P802.19 Wireless Coexistence</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Steve Shellhammer</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Qualcomm</a:t>
                      </a:r>
                      <a:r>
                        <a:rPr lang="en-US" sz="1000" u="none" strike="noStrike" baseline="0" dirty="0">
                          <a:effectLst/>
                          <a:latin typeface="+mj-lt"/>
                        </a:rPr>
                        <a:t> Technologies, </a:t>
                      </a:r>
                      <a:r>
                        <a:rPr lang="en-US" sz="1000" u="none" strike="noStrike" dirty="0">
                          <a:effectLst/>
                          <a:latin typeface="+mj-lt"/>
                        </a:rPr>
                        <a:t>Inc.</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000" u="none" strike="noStrike" dirty="0">
                          <a:effectLst/>
                          <a:latin typeface="+mj-lt"/>
                        </a:rPr>
                        <a:t>P802.24 Vertical</a:t>
                      </a:r>
                      <a:r>
                        <a:rPr lang="en-US" sz="1000" u="none" strike="noStrike" baseline="0" dirty="0">
                          <a:effectLst/>
                          <a:latin typeface="+mj-lt"/>
                        </a:rPr>
                        <a:t> Network Applications</a:t>
                      </a:r>
                      <a:r>
                        <a:rPr lang="en-US" sz="1000" u="none" strike="noStrike" dirty="0">
                          <a:effectLst/>
                          <a:latin typeface="+mj-lt"/>
                        </a:rPr>
                        <a:t> TAG</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Tim</a:t>
                      </a:r>
                      <a:r>
                        <a:rPr lang="en-US" sz="1000" u="none" strike="noStrike" baseline="0" dirty="0">
                          <a:effectLst/>
                          <a:latin typeface="+mj-lt"/>
                        </a:rPr>
                        <a:t> </a:t>
                      </a:r>
                      <a:r>
                        <a:rPr lang="en-US" sz="1000" u="none" strike="noStrike" dirty="0">
                          <a:effectLst/>
                          <a:latin typeface="+mj-lt"/>
                        </a:rPr>
                        <a:t>Godfrey</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Electric Power Research Institute</a:t>
                      </a: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000" u="none" strike="noStrike" dirty="0">
                          <a:effectLst/>
                          <a:latin typeface="+mj-lt"/>
                        </a:rPr>
                        <a:t>Member Emeritus</a:t>
                      </a:r>
                    </a:p>
                    <a:p>
                      <a:pPr algn="l" fontAlgn="ctr"/>
                      <a:r>
                        <a:rPr lang="en-US" sz="1000" u="none" strike="noStrike" dirty="0">
                          <a:effectLst/>
                          <a:latin typeface="+mj-lt"/>
                        </a:rPr>
                        <a:t>Member Emeritus</a:t>
                      </a:r>
                    </a:p>
                  </a:txBody>
                  <a:tcPr marL="9081" marR="9081" marT="9080" marB="0" anchor="ctr">
                    <a:noFill/>
                  </a:tcPr>
                </a:tc>
                <a:tc>
                  <a:txBody>
                    <a:bodyPr/>
                    <a:lstStyle/>
                    <a:p>
                      <a:pPr algn="l" fontAlgn="ctr"/>
                      <a:r>
                        <a:rPr lang="en-US" sz="1000" u="none" strike="noStrike" dirty="0">
                          <a:effectLst/>
                          <a:latin typeface="+mj-lt"/>
                        </a:rPr>
                        <a:t>Geoff Thompson</a:t>
                      </a:r>
                    </a:p>
                    <a:p>
                      <a:pPr algn="l" fontAlgn="ctr"/>
                      <a:r>
                        <a:rPr lang="en-US" sz="1000" b="0" i="0" u="none" strike="noStrike" dirty="0">
                          <a:effectLst/>
                          <a:latin typeface="+mj-lt"/>
                        </a:rPr>
                        <a:t>Clint Chaplin</a:t>
                      </a:r>
                    </a:p>
                  </a:txBody>
                  <a:tcPr marL="9081" marR="9081" marT="9080" marB="0" anchor="ctr">
                    <a:noFill/>
                  </a:tcPr>
                </a:tc>
                <a:tc>
                  <a:txBody>
                    <a:bodyPr/>
                    <a:lstStyle/>
                    <a:p>
                      <a:pPr algn="l" fontAlgn="ctr"/>
                      <a:r>
                        <a:rPr lang="en-US" sz="1000" u="none" strike="noStrike" dirty="0">
                          <a:effectLst/>
                          <a:latin typeface="+mj-lt"/>
                        </a:rPr>
                        <a:t>Self, </a:t>
                      </a:r>
                      <a:r>
                        <a:rPr lang="en-US" sz="1000" u="none" strike="noStrike" dirty="0" err="1">
                          <a:effectLst/>
                          <a:latin typeface="+mj-lt"/>
                        </a:rPr>
                        <a:t>GraCaSI</a:t>
                      </a:r>
                      <a:r>
                        <a:rPr lang="en-US" sz="1000" u="none" strike="noStrike" dirty="0">
                          <a:effectLst/>
                          <a:latin typeface="+mj-lt"/>
                        </a:rPr>
                        <a:t> Standards Advisors</a:t>
                      </a:r>
                    </a:p>
                    <a:p>
                      <a:pPr algn="l" fontAlgn="ctr"/>
                      <a:r>
                        <a:rPr lang="en-US" sz="1000" u="none" strike="noStrike" dirty="0">
                          <a:effectLst/>
                          <a:latin typeface="+mj-lt"/>
                        </a:rPr>
                        <a:t>Self, Samsung America</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000" u="none" strike="noStrike" dirty="0">
                        <a:effectLst/>
                        <a:latin typeface="+mj-lt"/>
                      </a:endParaRPr>
                    </a:p>
                  </a:txBody>
                  <a:tcPr marL="9081" marR="9081" marT="9080" marB="0" anchor="ctr">
                    <a:noFill/>
                  </a:tcPr>
                </a:tc>
                <a:tc>
                  <a:txBody>
                    <a:bodyPr/>
                    <a:lstStyle/>
                    <a:p>
                      <a:pPr algn="l" fontAlgn="ctr"/>
                      <a:endParaRPr lang="en-US" sz="1000" b="0" i="0" u="none" strike="noStrike" dirty="0">
                        <a:effectLst/>
                        <a:latin typeface="+mj-lt"/>
                      </a:endParaRPr>
                    </a:p>
                  </a:txBody>
                  <a:tcPr marL="9081" marR="9081" marT="9080" marB="0" anchor="ctr">
                    <a:noFill/>
                  </a:tcPr>
                </a:tc>
                <a:tc>
                  <a:txBody>
                    <a:bodyPr/>
                    <a:lstStyle/>
                    <a:p>
                      <a:pPr algn="l" fontAlgn="ctr"/>
                      <a:endParaRPr lang="en-US" sz="1000" u="none" strike="noStrike" dirty="0">
                        <a:effectLst/>
                        <a:latin typeface="+mj-l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000" b="0" i="0" u="none" strike="noStrike" dirty="0">
                        <a:effectLst/>
                        <a:latin typeface="+mj-lt"/>
                      </a:endParaRPr>
                    </a:p>
                  </a:txBody>
                  <a:tcPr marL="9081" marR="9081" marT="9080" marB="0" anchor="ctr">
                    <a:noFill/>
                  </a:tcPr>
                </a:tc>
                <a:tc>
                  <a:txBody>
                    <a:bodyPr/>
                    <a:lstStyle/>
                    <a:p>
                      <a:pPr algn="l" fontAlgn="b"/>
                      <a:endParaRPr lang="en-US" sz="1000" b="0" i="0" u="none" strike="noStrike" dirty="0">
                        <a:effectLst/>
                        <a:latin typeface="+mj-lt"/>
                      </a:endParaRPr>
                    </a:p>
                  </a:txBody>
                  <a:tcPr marL="9081" marR="9081" marT="9080" marB="0" anchor="b">
                    <a:noFill/>
                  </a:tcPr>
                </a:tc>
                <a:tc>
                  <a:txBody>
                    <a:bodyPr/>
                    <a:lstStyle/>
                    <a:p>
                      <a:pPr algn="l" fontAlgn="b"/>
                      <a:endParaRPr lang="en-US" sz="1000" b="0" i="0" u="none" strike="noStrike" dirty="0">
                        <a:effectLst/>
                        <a:latin typeface="+mj-lt"/>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100" u="none" strike="noStrike" dirty="0">
                          <a:effectLst/>
                          <a:latin typeface="+mj-lt"/>
                        </a:rPr>
                        <a:t>Hibernating Working Groups</a:t>
                      </a:r>
                      <a:endParaRPr lang="en-US" sz="11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a:txBody>
                    <a:bodyPr/>
                    <a:lstStyle/>
                    <a:p>
                      <a:pPr algn="l" fontAlgn="b"/>
                      <a:endParaRPr lang="en-US" sz="1000" b="0" i="0" u="none" strike="noStrike">
                        <a:effectLst/>
                        <a:latin typeface="+mj-lt"/>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000" u="none" strike="noStrike" dirty="0">
                          <a:effectLst/>
                          <a:latin typeface="+mj-lt"/>
                        </a:rPr>
                        <a:t>P802.16 Broadband Wireless Access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Roger Marks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err="1">
                          <a:effectLst/>
                          <a:latin typeface="+mj-lt"/>
                        </a:rPr>
                        <a:t>EthAirNet</a:t>
                      </a:r>
                      <a:r>
                        <a:rPr lang="en-US" sz="1000" u="none" strike="noStrike" dirty="0">
                          <a:effectLst/>
                          <a:latin typeface="+mj-lt"/>
                        </a:rPr>
                        <a:t> Associates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r>
                        <a:rPr lang="en-US" sz="1000" u="none" strike="noStrike" dirty="0">
                          <a:effectLst/>
                          <a:latin typeface="+mj-lt"/>
                        </a:rPr>
                        <a:t>P802.21 Media-independent Handover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Subir Das</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baseline="0" dirty="0" err="1">
                          <a:effectLst/>
                          <a:latin typeface="+mj-lt"/>
                        </a:rPr>
                        <a:t>Perspecta</a:t>
                      </a:r>
                      <a:r>
                        <a:rPr lang="en-US" sz="1000" b="0" i="0" u="none" strike="noStrike" baseline="0" dirty="0">
                          <a:effectLst/>
                          <a:latin typeface="+mj-lt"/>
                        </a:rPr>
                        <a:t> Labs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23"/>
                  </a:ext>
                </a:extLst>
              </a:tr>
              <a:tr h="191185">
                <a:tc>
                  <a:txBody>
                    <a:bodyPr/>
                    <a:lstStyle/>
                    <a:p>
                      <a:pPr algn="l" fontAlgn="ctr"/>
                      <a:r>
                        <a:rPr lang="en-US" sz="1000" u="none" strike="noStrike" dirty="0">
                          <a:effectLst/>
                          <a:latin typeface="+mj-lt"/>
                        </a:rPr>
                        <a:t>P802.22 Wireless Regional Area Networks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Apurva </a:t>
                      </a:r>
                      <a:r>
                        <a:rPr lang="en-US" sz="1000" u="none" strike="noStrike" dirty="0" err="1">
                          <a:effectLst/>
                          <a:latin typeface="+mj-lt"/>
                        </a:rPr>
                        <a:t>Mody</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A10 Systems, White Space Alliance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66198"/>
                  </a:ext>
                </a:extLst>
              </a:tr>
            </a:tbl>
          </a:graphicData>
        </a:graphic>
      </p:graphicFrame>
      <p:sp>
        <p:nvSpPr>
          <p:cNvPr id="7" name="Title 1"/>
          <p:cNvSpPr>
            <a:spLocks noGrp="1"/>
          </p:cNvSpPr>
          <p:nvPr>
            <p:ph type="title"/>
          </p:nvPr>
        </p:nvSpPr>
        <p:spPr>
          <a:xfrm>
            <a:off x="457200" y="14177"/>
            <a:ext cx="7772400" cy="1143000"/>
          </a:xfrm>
        </p:spPr>
        <p:txBody>
          <a:bodyPr/>
          <a:lstStyle/>
          <a:p>
            <a:r>
              <a:rPr lang="en-US" dirty="0"/>
              <a:t>5.05 EC Affiliation Update</a:t>
            </a:r>
          </a:p>
        </p:txBody>
      </p:sp>
    </p:spTree>
    <p:extLst>
      <p:ext uri="{BB962C8B-B14F-4D97-AF65-F5344CB8AC3E}">
        <p14:creationId xmlns:p14="http://schemas.microsoft.com/office/powerpoint/2010/main" val="3636422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09600"/>
            <a:ext cx="7772400" cy="1143000"/>
          </a:xfrm>
        </p:spPr>
        <p:txBody>
          <a:bodyPr/>
          <a:lstStyle/>
          <a:p>
            <a:r>
              <a:rPr lang="en-US" dirty="0"/>
              <a:t>5.05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15</a:t>
            </a:fld>
            <a:endParaRPr lang="en-US"/>
          </a:p>
        </p:txBody>
      </p:sp>
    </p:spTree>
    <p:extLst>
      <p:ext uri="{BB962C8B-B14F-4D97-AF65-F5344CB8AC3E}">
        <p14:creationId xmlns:p14="http://schemas.microsoft.com/office/powerpoint/2010/main" val="1781827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p:txBody>
          <a:bodyPr/>
          <a:lstStyle/>
          <a:p>
            <a:pPr>
              <a:defRPr/>
            </a:pPr>
            <a:fld id="{8C310F99-1F45-47EC-8886-14AE55002D51}" type="slidenum">
              <a:rPr lang="en-US" smtClean="0"/>
              <a:pPr>
                <a:defRPr/>
              </a:pPr>
              <a:t>16</a:t>
            </a:fld>
            <a:endParaRPr lang="en-US"/>
          </a:p>
        </p:txBody>
      </p:sp>
      <p:sp>
        <p:nvSpPr>
          <p:cNvPr id="16387" name="Rectangle 2"/>
          <p:cNvSpPr>
            <a:spLocks noGrp="1" noChangeArrowheads="1"/>
          </p:cNvSpPr>
          <p:nvPr>
            <p:ph type="title"/>
          </p:nvPr>
        </p:nvSpPr>
        <p:spPr>
          <a:xfrm>
            <a:off x="381000" y="152400"/>
            <a:ext cx="8534400" cy="762000"/>
          </a:xfrm>
        </p:spPr>
        <p:txBody>
          <a:bodyPr/>
          <a:lstStyle/>
          <a:p>
            <a:pPr eaLnBrk="1" hangingPunct="1"/>
            <a:r>
              <a:rPr lang="en-US" dirty="0"/>
              <a:t>5.06 Cross-802 Topics</a:t>
            </a:r>
          </a:p>
        </p:txBody>
      </p:sp>
      <p:graphicFrame>
        <p:nvGraphicFramePr>
          <p:cNvPr id="30998" name="Group 278"/>
          <p:cNvGraphicFramePr>
            <a:graphicFrameLocks noGrp="1"/>
          </p:cNvGraphicFramePr>
          <p:nvPr>
            <p:ph idx="1"/>
            <p:extLst>
              <p:ext uri="{D42A27DB-BD31-4B8C-83A1-F6EECF244321}">
                <p14:modId xmlns:p14="http://schemas.microsoft.com/office/powerpoint/2010/main" val="735431561"/>
              </p:ext>
            </p:extLst>
          </p:nvPr>
        </p:nvGraphicFramePr>
        <p:xfrm>
          <a:off x="304800" y="990600"/>
          <a:ext cx="7567867" cy="5446776"/>
        </p:xfrm>
        <a:graphic>
          <a:graphicData uri="http://schemas.openxmlformats.org/drawingml/2006/table">
            <a:tbl>
              <a:tblPr/>
              <a:tblGrid>
                <a:gridCol w="5434267">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tblGrid>
              <a:tr h="381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Monday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Notes</a:t>
                      </a:r>
                      <a:endParaRPr kumimoji="0" lang="en-US"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0792">
                <a:tc>
                  <a:txBody>
                    <a:bodyPr/>
                    <a:lstStyle/>
                    <a:p>
                      <a:r>
                        <a:rPr lang="en-US" sz="1400" b="1" baseline="0" dirty="0"/>
                        <a:t>18:30-19:50 Tutorial 1: none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sz="1400" b="0"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40792">
                <a:tc>
                  <a:txBody>
                    <a:bodyPr/>
                    <a:lstStyle/>
                    <a:p>
                      <a:r>
                        <a:rPr kumimoji="0" lang="en-US" sz="1400" b="1" i="0" u="none" strike="noStrike" cap="none" normalizeH="0" baseline="0" dirty="0">
                          <a:ln>
                            <a:noFill/>
                          </a:ln>
                          <a:solidFill>
                            <a:schemeClr val="tx1"/>
                          </a:solidFill>
                          <a:effectLst/>
                          <a:latin typeface="Times New Roman" pitchFamily="18" charset="0"/>
                        </a:rPr>
                        <a:t>19:30-20:50 Tutorial 2: none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sz="1400" b="0"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31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21:00-22:30 Tutorial 3: none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95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rPr>
                        <a:t>Tuesday</a:t>
                      </a:r>
                      <a:endParaRPr lang="en-US" sz="200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13:30-15:30 802/JTC1 Standing Committee, Myles</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505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1" strike="noStrike"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88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19:30-21:30 802 Network Enhancements for the Next Decade, Marks</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90144">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ea typeface="+mn-ea"/>
                          <a:cs typeface="+mn-cs"/>
                        </a:rPr>
                        <a:t>Wednesday</a:t>
                      </a:r>
                      <a:endParaRPr kumimoji="0" lang="en-US" sz="2000" b="1"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13944">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08:00-10:00 802 Network Enhancements for the Next Decade, Marks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962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ea typeface="+mn-ea"/>
                          <a:cs typeface="+mn-cs"/>
                        </a:rPr>
                        <a:t>Thursday </a:t>
                      </a:r>
                      <a:endParaRPr kumimoji="0" lang="en-US" sz="2000" b="1"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07:30-08:00 Next Venue Logistics, </a:t>
                      </a:r>
                      <a:r>
                        <a:rPr kumimoji="0" lang="en-US" sz="1400" b="1" i="0" u="none" strike="noStrike" cap="none" normalizeH="0" baseline="0" dirty="0" err="1">
                          <a:ln>
                            <a:noFill/>
                          </a:ln>
                          <a:solidFill>
                            <a:schemeClr val="tx1"/>
                          </a:solidFill>
                          <a:effectLst/>
                          <a:latin typeface="Times New Roman" pitchFamily="18" charset="0"/>
                        </a:rPr>
                        <a:t>Rosdahl</a:t>
                      </a:r>
                      <a:br>
                        <a:rPr kumimoji="0" lang="en-US" sz="1400" b="1" i="0" u="none" strike="noStrike" cap="none" normalizeH="0" baseline="0" dirty="0">
                          <a:ln>
                            <a:noFill/>
                          </a:ln>
                          <a:solidFill>
                            <a:schemeClr val="tx1"/>
                          </a:solidFill>
                          <a:effectLst/>
                          <a:latin typeface="Times New Roman" pitchFamily="18" charset="0"/>
                        </a:rPr>
                      </a:br>
                      <a:r>
                        <a:rPr kumimoji="0" lang="en-US" sz="1400" b="1" i="0" u="none" strike="noStrike" cap="none" normalizeH="0" baseline="0" dirty="0">
                          <a:ln>
                            <a:noFill/>
                          </a:ln>
                          <a:solidFill>
                            <a:schemeClr val="tx1"/>
                          </a:solidFill>
                          <a:effectLst/>
                          <a:latin typeface="Times New Roman" pitchFamily="18" charset="0"/>
                        </a:rPr>
                        <a:t>08:00-09:00 Future Venues Ad Hoc, </a:t>
                      </a:r>
                      <a:r>
                        <a:rPr kumimoji="0" lang="en-US" sz="1400" b="1" i="0" u="none" strike="noStrike" cap="none" normalizeH="0" baseline="0" dirty="0" err="1">
                          <a:ln>
                            <a:noFill/>
                          </a:ln>
                          <a:solidFill>
                            <a:schemeClr val="tx1"/>
                          </a:solidFill>
                          <a:effectLst/>
                          <a:latin typeface="Times New Roman" pitchFamily="18" charset="0"/>
                        </a:rPr>
                        <a:t>Rosdahl</a:t>
                      </a:r>
                      <a:br>
                        <a:rPr kumimoji="0" lang="en-US" sz="1400" b="1" i="0" u="none" strike="noStrike" cap="none" normalizeH="0" baseline="0" dirty="0">
                          <a:ln>
                            <a:noFill/>
                          </a:ln>
                          <a:solidFill>
                            <a:schemeClr val="tx1"/>
                          </a:solidFill>
                          <a:effectLst/>
                          <a:latin typeface="Times New Roman" pitchFamily="18" charset="0"/>
                        </a:rPr>
                      </a:br>
                      <a:r>
                        <a:rPr kumimoji="0" lang="en-US" sz="1400" b="1" i="0" u="none" strike="noStrike" cap="none" normalizeH="0" baseline="0" dirty="0">
                          <a:ln>
                            <a:noFill/>
                          </a:ln>
                          <a:solidFill>
                            <a:schemeClr val="tx1"/>
                          </a:solidFill>
                          <a:effectLst/>
                          <a:latin typeface="Times New Roman" pitchFamily="18" charset="0"/>
                        </a:rPr>
                        <a:t>09:00-10:00 802 Chair’s Open Office Hours, Nikolich</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10:00-noon 802 Executive Committee discussion topics, Nikolich</a:t>
                      </a:r>
                      <a:endParaRPr kumimoji="0" lang="en-US" sz="2000" b="1" i="0" u="none" strike="sng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sng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00736060"/>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17</a:t>
            </a:fld>
            <a:endParaRPr lang="en-US"/>
          </a:p>
        </p:txBody>
      </p:sp>
      <p:sp>
        <p:nvSpPr>
          <p:cNvPr id="9219" name="Rectangle 2"/>
          <p:cNvSpPr>
            <a:spLocks noGrp="1" noChangeArrowheads="1"/>
          </p:cNvSpPr>
          <p:nvPr>
            <p:ph type="title"/>
          </p:nvPr>
        </p:nvSpPr>
        <p:spPr/>
        <p:txBody>
          <a:bodyPr/>
          <a:lstStyle/>
          <a:p>
            <a:pPr eaLnBrk="1" hangingPunct="1"/>
            <a:r>
              <a:rPr lang="en-US" dirty="0"/>
              <a:t>5.07 Drafts to SA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1600" dirty="0"/>
              <a:t>802.01: </a:t>
            </a:r>
            <a:r>
              <a:rPr lang="en-US" sz="1600" dirty="0" err="1"/>
              <a:t>tbd</a:t>
            </a:r>
            <a:r>
              <a:rPr lang="en-US" sz="1600" dirty="0"/>
              <a:t>.,</a:t>
            </a:r>
          </a:p>
          <a:p>
            <a:pPr eaLnBrk="1" hangingPunct="1">
              <a:buFont typeface="+mj-lt"/>
              <a:buAutoNum type="arabicPeriod"/>
            </a:pPr>
            <a:r>
              <a:rPr lang="en-US" sz="1600" dirty="0"/>
              <a:t>802.03: P802.3ca 25 Gb/s and 50 Gb/s Ethernet Passive Optical Networks (conditional) and P802.3ch Multi-Gig Automotive Ethernet PHY</a:t>
            </a:r>
          </a:p>
          <a:p>
            <a:pPr eaLnBrk="1" hangingPunct="1">
              <a:buFont typeface="+mj-lt"/>
              <a:buAutoNum type="arabicPeriod"/>
            </a:pPr>
            <a:r>
              <a:rPr lang="en-US" sz="1600" dirty="0"/>
              <a:t>802.11: </a:t>
            </a:r>
            <a:r>
              <a:rPr lang="en-US" sz="1600" dirty="0" err="1"/>
              <a:t>tbd</a:t>
            </a:r>
            <a:r>
              <a:rPr lang="en-US" sz="1600" dirty="0"/>
              <a:t>.,</a:t>
            </a:r>
          </a:p>
          <a:p>
            <a:pPr eaLnBrk="1" hangingPunct="1">
              <a:buFont typeface="+mj-lt"/>
              <a:buAutoNum type="arabicPeriod"/>
            </a:pPr>
            <a:r>
              <a:rPr lang="en-US" sz="1600" dirty="0"/>
              <a:t>802.15: </a:t>
            </a:r>
            <a:r>
              <a:rPr lang="en-US" sz="1600" dirty="0" err="1"/>
              <a:t>tbd</a:t>
            </a:r>
            <a:r>
              <a:rPr lang="en-US" sz="1600" dirty="0"/>
              <a:t>.,</a:t>
            </a:r>
          </a:p>
          <a:p>
            <a:pPr eaLnBrk="1" hangingPunct="1">
              <a:buFont typeface="+mj-lt"/>
              <a:buAutoNum type="arabicPeriod"/>
            </a:pPr>
            <a:r>
              <a:rPr lang="en-US" sz="1600" dirty="0"/>
              <a:t>802.19: </a:t>
            </a:r>
            <a:r>
              <a:rPr lang="en-US" sz="1600" dirty="0" err="1"/>
              <a:t>tbd</a:t>
            </a:r>
            <a:r>
              <a:rPr lang="en-US" sz="1600" dirty="0"/>
              <a:t>.,</a:t>
            </a:r>
          </a:p>
          <a:p>
            <a:pPr eaLnBrk="1" hangingPunct="1">
              <a:buFont typeface="+mj-lt"/>
              <a:buAutoNum type="arabicPeriod"/>
            </a:pPr>
            <a:r>
              <a:rPr lang="en-US" sz="1600" dirty="0"/>
              <a:t>802.24: </a:t>
            </a:r>
            <a:r>
              <a:rPr lang="en-US" sz="1600" dirty="0" err="1"/>
              <a:t>tbd</a:t>
            </a:r>
            <a:r>
              <a:rPr lang="en-US" sz="1600" dirty="0"/>
              <a:t>.,</a:t>
            </a:r>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18</a:t>
            </a:fld>
            <a:endParaRPr lang="en-US"/>
          </a:p>
        </p:txBody>
      </p:sp>
      <p:sp>
        <p:nvSpPr>
          <p:cNvPr id="10243" name="Rectangle 2"/>
          <p:cNvSpPr>
            <a:spLocks noGrp="1" noChangeArrowheads="1"/>
          </p:cNvSpPr>
          <p:nvPr>
            <p:ph type="title"/>
          </p:nvPr>
        </p:nvSpPr>
        <p:spPr/>
        <p:txBody>
          <a:bodyPr/>
          <a:lstStyle/>
          <a:p>
            <a:pPr eaLnBrk="1" hangingPunct="1"/>
            <a:r>
              <a:rPr lang="en-US" dirty="0"/>
              <a:t>5.08 Drafts to </a:t>
            </a:r>
            <a:r>
              <a:rPr lang="en-US" dirty="0" err="1"/>
              <a:t>RevCom</a:t>
            </a:r>
            <a:endParaRPr lang="en-US" dirty="0"/>
          </a:p>
        </p:txBody>
      </p:sp>
      <p:sp>
        <p:nvSpPr>
          <p:cNvPr id="10244" name="Rectangle 3"/>
          <p:cNvSpPr>
            <a:spLocks noGrp="1" noChangeArrowheads="1"/>
          </p:cNvSpPr>
          <p:nvPr>
            <p:ph type="body" idx="1"/>
          </p:nvPr>
        </p:nvSpPr>
        <p:spPr/>
        <p:txBody>
          <a:bodyPr/>
          <a:lstStyle/>
          <a:p>
            <a:pPr eaLnBrk="1" hangingPunct="1">
              <a:buFont typeface="+mj-lt"/>
              <a:buAutoNum type="arabicPeriod"/>
            </a:pPr>
            <a:r>
              <a:rPr lang="en-US" sz="1600" dirty="0"/>
              <a:t>802.01: </a:t>
            </a:r>
            <a:r>
              <a:rPr lang="en-US" sz="1600" dirty="0" err="1"/>
              <a:t>tbd</a:t>
            </a:r>
            <a:r>
              <a:rPr lang="en-US" sz="1600" dirty="0"/>
              <a:t>.,</a:t>
            </a:r>
          </a:p>
          <a:p>
            <a:pPr eaLnBrk="1" hangingPunct="1">
              <a:buFont typeface="+mj-lt"/>
              <a:buAutoNum type="arabicPeriod"/>
            </a:pPr>
            <a:r>
              <a:rPr lang="en-US" sz="1600" dirty="0"/>
              <a:t>802.03: P802.3cm 400 Gb/s over Multimode Fiber (conditional) and P802.3cq Power over Ethernet over 2 Pairs (Maintenance #13) (conditional)</a:t>
            </a:r>
          </a:p>
          <a:p>
            <a:pPr eaLnBrk="1" hangingPunct="1">
              <a:buFont typeface="+mj-lt"/>
              <a:buAutoNum type="arabicPeriod"/>
            </a:pPr>
            <a:r>
              <a:rPr lang="en-US" sz="1600" dirty="0"/>
              <a:t>802.11: </a:t>
            </a:r>
            <a:r>
              <a:rPr lang="en-US" sz="1600" dirty="0" err="1"/>
              <a:t>tbd</a:t>
            </a:r>
            <a:r>
              <a:rPr lang="en-US" sz="1600" dirty="0"/>
              <a:t>.,</a:t>
            </a:r>
          </a:p>
          <a:p>
            <a:pPr eaLnBrk="1" hangingPunct="1">
              <a:buFont typeface="+mj-lt"/>
              <a:buAutoNum type="arabicPeriod"/>
            </a:pPr>
            <a:r>
              <a:rPr lang="en-US" sz="1600" dirty="0"/>
              <a:t>802.15: </a:t>
            </a:r>
            <a:r>
              <a:rPr lang="en-US" sz="1600" dirty="0" err="1"/>
              <a:t>tbd</a:t>
            </a:r>
            <a:r>
              <a:rPr lang="en-US" sz="1600" dirty="0"/>
              <a:t>.,</a:t>
            </a:r>
          </a:p>
          <a:p>
            <a:pPr eaLnBrk="1" hangingPunct="1">
              <a:buFont typeface="+mj-lt"/>
              <a:buAutoNum type="arabicPeriod"/>
            </a:pPr>
            <a:r>
              <a:rPr lang="en-US" sz="1600" dirty="0"/>
              <a:t>802.19: </a:t>
            </a:r>
            <a:r>
              <a:rPr lang="en-US" sz="1600" dirty="0" err="1"/>
              <a:t>tbd</a:t>
            </a:r>
            <a:r>
              <a:rPr lang="en-US" sz="1600" dirty="0"/>
              <a:t>.,</a:t>
            </a:r>
          </a:p>
          <a:p>
            <a:pPr eaLnBrk="1" hangingPunct="1">
              <a:buFont typeface="+mj-lt"/>
              <a:buAutoNum type="arabicPeriod"/>
            </a:pPr>
            <a:r>
              <a:rPr lang="en-US" sz="1600" dirty="0"/>
              <a:t>802.24: </a:t>
            </a:r>
            <a:r>
              <a:rPr lang="en-US" sz="1600" dirty="0" err="1"/>
              <a:t>tbd</a:t>
            </a:r>
            <a:r>
              <a:rPr lang="en-US" sz="1600" dirty="0"/>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19</a:t>
            </a:fld>
            <a:endParaRPr lang="en-US"/>
          </a:p>
        </p:txBody>
      </p:sp>
      <p:sp>
        <p:nvSpPr>
          <p:cNvPr id="8" name="Slide Number Placeholder 5"/>
          <p:cNvSpPr txBox="1">
            <a:spLocks/>
          </p:cNvSpPr>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smtClean="0"/>
              <a:pPr>
                <a:defRPr/>
              </a:pPr>
              <a:t>19</a:t>
            </a:fld>
            <a:endParaRPr lang="en-US"/>
          </a:p>
        </p:txBody>
      </p:sp>
      <p:sp>
        <p:nvSpPr>
          <p:cNvPr id="9" name="Rectangle 2"/>
          <p:cNvSpPr>
            <a:spLocks noGrp="1" noChangeArrowheads="1"/>
          </p:cNvSpPr>
          <p:nvPr>
            <p:ph type="title"/>
          </p:nvPr>
        </p:nvSpPr>
        <p:spPr>
          <a:xfrm>
            <a:off x="685800" y="609600"/>
            <a:ext cx="7772400" cy="1143000"/>
          </a:xfrm>
        </p:spPr>
        <p:txBody>
          <a:bodyPr/>
          <a:lstStyle/>
          <a:p>
            <a:pPr eaLnBrk="1" hangingPunct="1"/>
            <a:r>
              <a:rPr lang="en-US" dirty="0"/>
              <a:t>5.09 Draft Documents </a:t>
            </a:r>
            <a:br>
              <a:rPr lang="en-US" dirty="0"/>
            </a:br>
            <a:r>
              <a:rPr lang="en-US" dirty="0"/>
              <a:t>for EC to consider</a:t>
            </a:r>
          </a:p>
        </p:txBody>
      </p:sp>
      <p:sp>
        <p:nvSpPr>
          <p:cNvPr id="10" name="Rectangle 3"/>
          <p:cNvSpPr txBox="1">
            <a:spLocks noChangeArrowheads="1"/>
          </p:cNvSpPr>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600" kern="0" dirty="0"/>
              <a:t>802.EC Policy and Procedure updates.,</a:t>
            </a:r>
          </a:p>
          <a:p>
            <a:pPr eaLnBrk="1" hangingPunct="1">
              <a:buFont typeface="+mj-lt"/>
              <a:buAutoNum type="arabicPeriod"/>
            </a:pPr>
            <a:r>
              <a:rPr lang="en-US" sz="1600" kern="0" dirty="0"/>
              <a:t>802.EC: drafts &amp; standards to JTC1/SC6 for adoption and information.,</a:t>
            </a:r>
          </a:p>
          <a:p>
            <a:pPr eaLnBrk="1" hangingPunct="1">
              <a:buFont typeface="+mj-lt"/>
              <a:buAutoNum type="arabicPeriod"/>
            </a:pPr>
            <a:r>
              <a:rPr lang="en-US" sz="1600" kern="0" dirty="0"/>
              <a:t>802.01: liaisons to 802.3, MEF, BBF, ETG, etc.,</a:t>
            </a:r>
          </a:p>
          <a:p>
            <a:pPr eaLnBrk="1" hangingPunct="1">
              <a:buFont typeface="+mj-lt"/>
              <a:buAutoNum type="arabicPeriod"/>
            </a:pPr>
            <a:r>
              <a:rPr lang="en-US" sz="1600" kern="0" dirty="0"/>
              <a:t>802.03: none,</a:t>
            </a:r>
          </a:p>
          <a:p>
            <a:pPr eaLnBrk="1" hangingPunct="1">
              <a:buFont typeface="+mj-lt"/>
              <a:buAutoNum type="arabicPeriod"/>
            </a:pPr>
            <a:r>
              <a:rPr lang="en-US" sz="1600" kern="0" dirty="0"/>
              <a:t>802.11: liaisons.,</a:t>
            </a:r>
          </a:p>
          <a:p>
            <a:pPr eaLnBrk="1" hangingPunct="1">
              <a:buFont typeface="+mj-lt"/>
              <a:buAutoNum type="arabicPeriod"/>
            </a:pPr>
            <a:r>
              <a:rPr lang="en-US" sz="1600" kern="0" dirty="0"/>
              <a:t>802.15: </a:t>
            </a:r>
            <a:r>
              <a:rPr lang="en-US" sz="1600" kern="0" dirty="0" err="1"/>
              <a:t>tbd</a:t>
            </a:r>
            <a:r>
              <a:rPr lang="en-US" sz="1600" kern="0" dirty="0"/>
              <a:t>.,</a:t>
            </a:r>
          </a:p>
          <a:p>
            <a:pPr eaLnBrk="1" hangingPunct="1">
              <a:buFont typeface="+mj-lt"/>
              <a:buAutoNum type="arabicPeriod"/>
            </a:pPr>
            <a:r>
              <a:rPr lang="en-US" sz="1600" kern="0" dirty="0"/>
              <a:t>802.18: </a:t>
            </a:r>
            <a:r>
              <a:rPr lang="en-US" sz="1600" kern="0" dirty="0" err="1"/>
              <a:t>tbd</a:t>
            </a:r>
            <a:r>
              <a:rPr lang="en-US" sz="1600" kern="0" dirty="0"/>
              <a:t>,</a:t>
            </a:r>
            <a:endParaRPr lang="en-US" sz="1600" dirty="0"/>
          </a:p>
          <a:p>
            <a:pPr eaLnBrk="1" hangingPunct="1">
              <a:buFont typeface="+mj-lt"/>
              <a:buAutoNum type="arabicPeriod"/>
            </a:pPr>
            <a:r>
              <a:rPr lang="en-US" sz="1600" kern="0" dirty="0"/>
              <a:t>802.19: none.,</a:t>
            </a:r>
          </a:p>
          <a:p>
            <a:pPr>
              <a:buFont typeface="+mj-lt"/>
              <a:buAutoNum type="arabicPeriod"/>
            </a:pPr>
            <a:r>
              <a:rPr lang="en-US" sz="1600" kern="0" dirty="0">
                <a:solidFill>
                  <a:schemeClr val="tx2"/>
                </a:solidFill>
              </a:rPr>
              <a:t>802.24: </a:t>
            </a:r>
            <a:r>
              <a:rPr lang="en-US" sz="1600" dirty="0"/>
              <a:t>none.,</a:t>
            </a:r>
          </a:p>
          <a:p>
            <a:pPr>
              <a:buFont typeface="+mj-lt"/>
              <a:buAutoNum type="arabicPeriod"/>
            </a:pPr>
            <a:r>
              <a:rPr lang="en-US" sz="1600" kern="0" dirty="0">
                <a:solidFill>
                  <a:schemeClr val="tx2"/>
                </a:solidFill>
              </a:rPr>
              <a:t>802/JTC1 Standing Committee: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802/ITU Standing Committee: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802/IETF Standing Committee: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802/Wireless Chairs Standing Committee: </a:t>
            </a:r>
            <a:r>
              <a:rPr lang="en-US" sz="1600" kern="0" dirty="0" err="1">
                <a:solidFill>
                  <a:schemeClr val="tx2"/>
                </a:solidFill>
              </a:rPr>
              <a:t>tbd</a:t>
            </a:r>
            <a:r>
              <a:rPr lang="en-US" sz="1600" kern="0" dirty="0">
                <a:solidFill>
                  <a:schemeClr val="tx2"/>
                </a:solidFill>
              </a:rPr>
              <a:t>.,</a:t>
            </a:r>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p:txBody>
      </p:sp>
    </p:spTree>
    <p:extLst>
      <p:ext uri="{BB962C8B-B14F-4D97-AF65-F5344CB8AC3E}">
        <p14:creationId xmlns:p14="http://schemas.microsoft.com/office/powerpoint/2010/main" val="3202656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1">
            <a:extLst>
              <a:ext uri="{FF2B5EF4-FFF2-40B4-BE49-F238E27FC236}">
                <a16:creationId xmlns:a16="http://schemas.microsoft.com/office/drawing/2014/main" id="{14756599-3834-483F-B40E-D649B4B38337}"/>
              </a:ext>
            </a:extLst>
          </p:cNvPr>
          <p:cNvSpPr txBox="1">
            <a:spLocks noChangeArrowheads="1"/>
          </p:cNvSpPr>
          <p:nvPr/>
        </p:nvSpPr>
        <p:spPr bwMode="auto">
          <a:xfrm>
            <a:off x="685800" y="304800"/>
            <a:ext cx="18764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buClrTx/>
              <a:buFontTx/>
              <a:buNone/>
            </a:pPr>
            <a:r>
              <a:rPr lang="en-US" altLang="en-US" sz="1800" b="1" dirty="0">
                <a:solidFill>
                  <a:srgbClr val="000000"/>
                </a:solidFill>
                <a:ea typeface="MS Gothic" panose="020B0609070205080204" pitchFamily="49" charset="-128"/>
              </a:rPr>
              <a:t>March 2017</a:t>
            </a:r>
          </a:p>
        </p:txBody>
      </p:sp>
      <p:sp>
        <p:nvSpPr>
          <p:cNvPr id="4098" name="Text Box 2">
            <a:extLst>
              <a:ext uri="{FF2B5EF4-FFF2-40B4-BE49-F238E27FC236}">
                <a16:creationId xmlns:a16="http://schemas.microsoft.com/office/drawing/2014/main" id="{B668A99F-6B41-481B-BD2B-B838CC8D773D}"/>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lgn="r">
              <a:buClrTx/>
              <a:buFontTx/>
              <a:buNone/>
            </a:pPr>
            <a:r>
              <a:rPr lang="en-US" altLang="en-US">
                <a:solidFill>
                  <a:srgbClr val="000000"/>
                </a:solidFill>
                <a:ea typeface="MS Gothic" panose="020B0609070205080204" pitchFamily="49" charset="-128"/>
              </a:rPr>
              <a:t>IEEE 802 Executive Committee</a:t>
            </a:r>
          </a:p>
        </p:txBody>
      </p:sp>
      <p:sp>
        <p:nvSpPr>
          <p:cNvPr id="4099" name="Text Box 3">
            <a:extLst>
              <a:ext uri="{FF2B5EF4-FFF2-40B4-BE49-F238E27FC236}">
                <a16:creationId xmlns:a16="http://schemas.microsoft.com/office/drawing/2014/main" id="{92385E23-1109-4808-82AB-56C73572D8D7}"/>
              </a:ext>
            </a:extLst>
          </p:cNvPr>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075E744-C955-4C23-963F-45F7F37347B9}" type="slidenum">
              <a:rPr lang="en-US" altLang="en-US">
                <a:solidFill>
                  <a:srgbClr val="000000"/>
                </a:solidFill>
                <a:ea typeface="MS Gothic" panose="020B0609070205080204" pitchFamily="49" charset="-128"/>
              </a:rPr>
              <a:pPr>
                <a:buClrTx/>
                <a:buFontTx/>
                <a:buNone/>
              </a:pPr>
              <a:t>2</a:t>
            </a:fld>
            <a:endParaRPr lang="en-US" altLang="en-US">
              <a:solidFill>
                <a:srgbClr val="000000"/>
              </a:solidFill>
              <a:ea typeface="MS Gothic" panose="020B0609070205080204" pitchFamily="49" charset="-128"/>
            </a:endParaRPr>
          </a:p>
        </p:txBody>
      </p:sp>
      <p:sp>
        <p:nvSpPr>
          <p:cNvPr id="4100" name="Text Box 4">
            <a:extLst>
              <a:ext uri="{FF2B5EF4-FFF2-40B4-BE49-F238E27FC236}">
                <a16:creationId xmlns:a16="http://schemas.microsoft.com/office/drawing/2014/main" id="{B2ADA487-A148-4664-98A9-AE74CC1A7BAD}"/>
              </a:ext>
            </a:extLst>
          </p:cNvPr>
          <p:cNvSpPr txBox="1">
            <a:spLocks noChangeArrowheads="1"/>
          </p:cNvSpPr>
          <p:nvPr/>
        </p:nvSpPr>
        <p:spPr bwMode="auto">
          <a:xfrm>
            <a:off x="685800" y="6096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lgn="ctr">
              <a:buClrTx/>
              <a:buFontTx/>
              <a:buNone/>
            </a:pPr>
            <a:r>
              <a:rPr lang="en-GB" altLang="en-US" sz="3200" b="1" dirty="0">
                <a:solidFill>
                  <a:srgbClr val="000000"/>
                </a:solidFill>
                <a:ea typeface="MS Gothic" panose="020B0609070205080204" pitchFamily="49" charset="-128"/>
              </a:rPr>
              <a:t>3.00 Participation in IEEE 802 Meetings</a:t>
            </a:r>
          </a:p>
        </p:txBody>
      </p:sp>
      <p:sp>
        <p:nvSpPr>
          <p:cNvPr id="4101" name="Text Box 5">
            <a:extLst>
              <a:ext uri="{FF2B5EF4-FFF2-40B4-BE49-F238E27FC236}">
                <a16:creationId xmlns:a16="http://schemas.microsoft.com/office/drawing/2014/main" id="{59E44FA8-2C68-48EC-A29A-D92767748C17}"/>
              </a:ext>
            </a:extLst>
          </p:cNvPr>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rPr>
              <a:t>https://standards.ieee.org/develop/policies/bylaws/sb_bylaws.pdf </a:t>
            </a:r>
            <a:r>
              <a:rPr lang="en-GB" altLang="en-US" sz="1400" b="1" dirty="0">
                <a:solidFill>
                  <a:srgbClr val="000000"/>
                </a:solidFill>
                <a:ea typeface="MS Gothic" panose="020B0609070205080204" pitchFamily="49" charset="-128"/>
              </a:rPr>
              <a:t> section 5.2.1.3 and the IEEE 802 LMSC Working Group Policies and Procedures, subclause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http://www.ieee802.org/devdocs.shtml)</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4102" name="Text Box 6">
            <a:extLst>
              <a:ext uri="{FF2B5EF4-FFF2-40B4-BE49-F238E27FC236}">
                <a16:creationId xmlns:a16="http://schemas.microsoft.com/office/drawing/2014/main" id="{11D71E91-2AF5-45AB-840E-D1236EFB539F}"/>
              </a:ext>
            </a:extLst>
          </p:cNvPr>
          <p:cNvSpPr txBox="1">
            <a:spLocks noChangeArrowheads="1"/>
          </p:cNvSpPr>
          <p:nvPr/>
        </p:nvSpPr>
        <p:spPr bwMode="auto">
          <a:xfrm>
            <a:off x="4267200" y="304800"/>
            <a:ext cx="41910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lgn="r">
              <a:buClrTx/>
              <a:buFontTx/>
              <a:buNone/>
            </a:pPr>
            <a:r>
              <a:rPr lang="en-US" altLang="en-US" sz="1800" b="1">
                <a:solidFill>
                  <a:srgbClr val="000000"/>
                </a:solidFill>
                <a:ea typeface="MS Gothic" panose="020B0609070205080204" pitchFamily="49" charset="-128"/>
              </a:rPr>
              <a:t>IEEE 802 Participation Slide, v05</a:t>
            </a:r>
          </a:p>
        </p:txBody>
      </p:sp>
    </p:spTree>
    <p:extLst>
      <p:ext uri="{BB962C8B-B14F-4D97-AF65-F5344CB8AC3E}">
        <p14:creationId xmlns:p14="http://schemas.microsoft.com/office/powerpoint/2010/main" val="75015542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20</a:t>
            </a:fld>
            <a:endParaRPr lang="en-US"/>
          </a:p>
        </p:txBody>
      </p:sp>
      <p:sp>
        <p:nvSpPr>
          <p:cNvPr id="7171" name="Rectangle 2"/>
          <p:cNvSpPr>
            <a:spLocks noGrp="1" noChangeArrowheads="1"/>
          </p:cNvSpPr>
          <p:nvPr>
            <p:ph type="title"/>
          </p:nvPr>
        </p:nvSpPr>
        <p:spPr>
          <a:xfrm>
            <a:off x="685800" y="0"/>
            <a:ext cx="7772400" cy="1143000"/>
          </a:xfrm>
        </p:spPr>
        <p:txBody>
          <a:bodyPr/>
          <a:lstStyle/>
          <a:p>
            <a:pPr eaLnBrk="1" hangingPunct="1"/>
            <a:r>
              <a:rPr lang="en-US" dirty="0"/>
              <a:t>5.10 Draft PARs to </a:t>
            </a:r>
            <a:r>
              <a:rPr lang="en-US" dirty="0" err="1"/>
              <a:t>NesCom</a:t>
            </a:r>
            <a:endParaRPr lang="en-US" dirty="0"/>
          </a:p>
        </p:txBody>
      </p:sp>
      <p:sp>
        <p:nvSpPr>
          <p:cNvPr id="7172" name="Rectangle 5"/>
          <p:cNvSpPr>
            <a:spLocks noGrp="1" noChangeArrowheads="1"/>
          </p:cNvSpPr>
          <p:nvPr>
            <p:ph type="body" idx="1"/>
          </p:nvPr>
        </p:nvSpPr>
        <p:spPr>
          <a:xfrm>
            <a:off x="685800" y="1371600"/>
            <a:ext cx="8077200" cy="4114800"/>
          </a:xfrm>
        </p:spPr>
        <p:txBody>
          <a:bodyPr/>
          <a:lstStyle/>
          <a:p>
            <a:pPr>
              <a:buFont typeface="+mj-lt"/>
              <a:buAutoNum type="arabicPeriod"/>
            </a:pPr>
            <a:endParaRPr lang="en-US" sz="1600" dirty="0"/>
          </a:p>
          <a:p>
            <a:pPr marL="568325" indent="-568325">
              <a:buFont typeface="+mj-lt"/>
              <a:buAutoNum type="arabicPeriod"/>
            </a:pPr>
            <a:endParaRPr lang="en-US" sz="1600" dirty="0"/>
          </a:p>
          <a:p>
            <a:pPr marL="568325" indent="-568325">
              <a:buFont typeface="+mj-lt"/>
              <a:buAutoNum type="arabicPeriod"/>
            </a:pPr>
            <a:r>
              <a:rPr lang="en-US" sz="1600" dirty="0"/>
              <a:t>    802f Amendment : YANG Data Model for </a:t>
            </a:r>
            <a:r>
              <a:rPr lang="en-US" sz="1600" dirty="0" err="1"/>
              <a:t>EtherTypes</a:t>
            </a:r>
            <a:r>
              <a:rPr lang="en-US" sz="1600" dirty="0"/>
              <a:t>, PAR and CSD</a:t>
            </a:r>
          </a:p>
          <a:p>
            <a:pPr marL="568325" indent="-568325">
              <a:buFont typeface="+mj-lt"/>
              <a:buAutoNum type="arabicPeriod"/>
            </a:pPr>
            <a:r>
              <a:rPr lang="en-US" sz="1600" dirty="0"/>
              <a:t>    802.1AEdk Amendment: MAC Privacy protection, PAR and CSD</a:t>
            </a:r>
          </a:p>
          <a:p>
            <a:pPr marL="568325" indent="-568325">
              <a:buFont typeface="+mj-lt"/>
              <a:buAutoNum type="arabicPeriod"/>
            </a:pPr>
            <a:r>
              <a:rPr lang="en-US" sz="1600" dirty="0"/>
              <a:t>    802.1CS Standard - Link-local Registration Protocol, PAR modification and CSD modification</a:t>
            </a:r>
          </a:p>
          <a:p>
            <a:pPr marL="568325" indent="-568325">
              <a:buFont typeface="+mj-lt"/>
              <a:buAutoNum type="arabicPeriod"/>
            </a:pPr>
            <a:r>
              <a:rPr lang="en-US" sz="1600" dirty="0"/>
              <a:t>    802.3ct -Amendment - 100 Gb/s Operation over DWDM systems,  PAR modification and CSD modification</a:t>
            </a:r>
          </a:p>
          <a:p>
            <a:pPr marL="568325" indent="-568325">
              <a:buFont typeface="+mj-lt"/>
              <a:buAutoNum type="arabicPeriod"/>
            </a:pPr>
            <a:r>
              <a:rPr lang="en-US" sz="1600" dirty="0"/>
              <a:t>    802.3cw - Amendment - 400 Gb/s Operation over DWDM systems, PAR and CSD</a:t>
            </a:r>
          </a:p>
          <a:p>
            <a:pPr marL="568325" indent="-568325">
              <a:buFont typeface="+mj-lt"/>
              <a:buAutoNum type="arabicPeriod"/>
            </a:pPr>
            <a:r>
              <a:rPr lang="en-US" sz="1600" dirty="0"/>
              <a:t>    802.3cx - Amendment - Improved Precision Time Protocol (PTP) timestamping accuracy, PAR and CSD</a:t>
            </a:r>
          </a:p>
          <a:p>
            <a:pPr marL="568325" indent="-568325">
              <a:buFont typeface="+mj-lt"/>
              <a:buAutoNum type="arabicPeriod"/>
            </a:pPr>
            <a:r>
              <a:rPr lang="en-US" sz="1600" dirty="0"/>
              <a:t>    802.15.7a - Amendment - Defining High Data Rate Optical Camera Communications (OCC), PAR and CSD</a:t>
            </a:r>
          </a:p>
          <a:p>
            <a:pPr marL="568325" indent="-568325">
              <a:buFont typeface="+mj-lt"/>
              <a:buAutoNum type="arabicPeriod"/>
            </a:pPr>
            <a:r>
              <a:rPr lang="en-US" sz="1600" dirty="0"/>
              <a:t>    802.16t - Amendment - Fixed and Mobile Wireless Access in Channel Bandwidth up to 100 kHz, PAR and CSD</a:t>
            </a:r>
          </a:p>
          <a:p>
            <a:pPr>
              <a:buFont typeface="+mj-lt"/>
              <a:buAutoNum type="arabicPeriod"/>
            </a:pPr>
            <a:endParaRPr lang="en-US" sz="1600" dirty="0"/>
          </a:p>
          <a:p>
            <a:pPr marL="0" indent="0">
              <a:buNone/>
            </a:pPr>
            <a:r>
              <a:rPr lang="en-US" sz="1600" dirty="0"/>
              <a:t>PAR withdrawal requests: </a:t>
            </a:r>
          </a:p>
          <a:p>
            <a:pPr>
              <a:buFont typeface="+mj-lt"/>
              <a:buAutoNum type="arabicPeriod"/>
            </a:pPr>
            <a:r>
              <a:rPr lang="en-US" sz="1600" dirty="0"/>
              <a:t>None.</a:t>
            </a:r>
            <a:endParaRPr lang="en-US" dirty="0"/>
          </a:p>
          <a:p>
            <a:pPr eaLnBrk="1" hangingPunct="1">
              <a:buFont typeface="+mj-lt"/>
              <a:buAutoNum type="arabicPeriod"/>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685800"/>
          </a:xfrm>
        </p:spPr>
        <p:txBody>
          <a:bodyPr/>
          <a:lstStyle/>
          <a:p>
            <a:r>
              <a:rPr lang="en-US" dirty="0"/>
              <a:t>5.11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27563449"/>
              </p:ext>
            </p:extLst>
          </p:nvPr>
        </p:nvGraphicFramePr>
        <p:xfrm>
          <a:off x="228600" y="990600"/>
          <a:ext cx="8763000" cy="5290580"/>
        </p:xfrm>
        <a:graphic>
          <a:graphicData uri="http://schemas.openxmlformats.org/drawingml/2006/table">
            <a:tbl>
              <a:tblPr>
                <a:tableStyleId>{073A0DAA-6AF3-43AB-8588-CEC1D06C72B9}</a:tableStyleId>
              </a:tblPr>
              <a:tblGrid>
                <a:gridCol w="945030">
                  <a:extLst>
                    <a:ext uri="{9D8B030D-6E8A-4147-A177-3AD203B41FA5}">
                      <a16:colId xmlns:a16="http://schemas.microsoft.com/office/drawing/2014/main" val="20000"/>
                    </a:ext>
                  </a:extLst>
                </a:gridCol>
                <a:gridCol w="3245970">
                  <a:extLst>
                    <a:ext uri="{9D8B030D-6E8A-4147-A177-3AD203B41FA5}">
                      <a16:colId xmlns:a16="http://schemas.microsoft.com/office/drawing/2014/main" val="20001"/>
                    </a:ext>
                  </a:extLst>
                </a:gridCol>
                <a:gridCol w="4572000">
                  <a:extLst>
                    <a:ext uri="{9D8B030D-6E8A-4147-A177-3AD203B41FA5}">
                      <a16:colId xmlns:a16="http://schemas.microsoft.com/office/drawing/2014/main" val="20002"/>
                    </a:ext>
                  </a:extLst>
                </a:gridCol>
              </a:tblGrid>
              <a:tr h="692701">
                <a:tc>
                  <a:txBody>
                    <a:bodyPr/>
                    <a:lstStyle/>
                    <a:p>
                      <a:pPr algn="ctr"/>
                      <a:r>
                        <a:rPr lang="en-US" sz="16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92701">
                <a:tc>
                  <a:txBody>
                    <a:bodyPr/>
                    <a:lstStyle/>
                    <a:p>
                      <a:pPr algn="ctr"/>
                      <a:r>
                        <a:rPr lang="en-US" sz="16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None,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Industry Connections: 802 Network Enhancements for the Next Decade (</a:t>
                      </a:r>
                      <a:r>
                        <a:rPr lang="en-US" sz="1200" dirty="0" err="1">
                          <a:solidFill>
                            <a:schemeClr val="tx1"/>
                          </a:solidFill>
                        </a:rPr>
                        <a:t>Nendica</a:t>
                      </a:r>
                      <a:r>
                        <a:rPr lang="en-US" sz="12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110220">
                <a:tc>
                  <a:txBody>
                    <a:bodyPr/>
                    <a:lstStyle/>
                    <a:p>
                      <a:pPr algn="ctr"/>
                      <a:r>
                        <a:rPr lang="en-US" sz="16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SG under consideration</a:t>
                      </a:r>
                      <a:br>
                        <a:rPr lang="en-US" sz="1200" dirty="0">
                          <a:solidFill>
                            <a:schemeClr val="tx1"/>
                          </a:solidFill>
                        </a:rPr>
                      </a:br>
                      <a:r>
                        <a:rPr lang="en-US" sz="1200" dirty="0">
                          <a:solidFill>
                            <a:schemeClr val="tx1"/>
                          </a:solidFill>
                        </a:rPr>
                        <a:t>- Lower cost, short reach, optical PHYs using 100 Gb/s wavelengths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 Hybrid (optical / electrical) automotive Ethernet links</a:t>
                      </a:r>
                      <a:endParaRPr lang="en-US" sz="12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dirty="0">
                          <a:solidFill>
                            <a:schemeClr val="tx1"/>
                          </a:solidFill>
                        </a:rPr>
                        <a:t>Industry Connections: </a:t>
                      </a:r>
                      <a:r>
                        <a:rPr lang="en-US" sz="1200" baseline="0" dirty="0"/>
                        <a:t>New Ethernet Applications (NEA) ad hoc.</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Greater than 10Gbps automotive electrical PHY SG</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Multi Gigabit Automotive Optical PHYs Study Group</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Improving PTP Timestamping Accuracy Study Group</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10SPE Multidrop Enhancements Study Group</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t>Study Group extension:</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Greater than 10 Gb/s Automotive Ethernet Electrical PHYs 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423358">
                <a:tc>
                  <a:txBody>
                    <a:bodyPr/>
                    <a:lstStyle/>
                    <a:p>
                      <a:pPr algn="ctr"/>
                      <a:r>
                        <a:rPr lang="en-US" sz="16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 Advanced Access Network Interface (AANI) Standing Committee,</a:t>
                      </a:r>
                      <a:endParaRPr lang="en-US" sz="120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 Wireless Next Generation Standing Committee.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110220">
                <a:tc>
                  <a:txBody>
                    <a:bodyPr/>
                    <a:lstStyle/>
                    <a:p>
                      <a:pPr algn="ctr"/>
                      <a:r>
                        <a:rPr lang="en-US" sz="16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Study Groups: none,</a:t>
                      </a:r>
                      <a:br>
                        <a:rPr lang="en-US" sz="1200" baseline="0" dirty="0">
                          <a:solidFill>
                            <a:schemeClr val="tx1"/>
                          </a:solidFill>
                        </a:rPr>
                      </a:br>
                      <a:r>
                        <a:rPr lang="en-US" sz="1200" baseline="0" dirty="0">
                          <a:solidFill>
                            <a:schemeClr val="tx1"/>
                          </a:solidFill>
                        </a:rPr>
                        <a:t>Interest Groups: - Long Range Optical Camera Communications Interest Group.</a:t>
                      </a:r>
                      <a:br>
                        <a:rPr lang="en-US" sz="1200" baseline="0" dirty="0">
                          <a:solidFill>
                            <a:schemeClr val="tx1"/>
                          </a:solidFill>
                        </a:rPr>
                      </a:br>
                      <a:r>
                        <a:rPr lang="en-US" sz="1200" baseline="0" dirty="0">
                          <a:solidFill>
                            <a:schemeClr val="tx1"/>
                          </a:solidFill>
                        </a:rPr>
                        <a:t>Standing Committees: IETF/6tisch, </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21</a:t>
            </a:fld>
            <a:endParaRPr lang="en-US" dirty="0"/>
          </a:p>
        </p:txBody>
      </p:sp>
    </p:spTree>
    <p:extLst>
      <p:ext uri="{BB962C8B-B14F-4D97-AF65-F5344CB8AC3E}">
        <p14:creationId xmlns:p14="http://schemas.microsoft.com/office/powerpoint/2010/main" val="17837360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725244732"/>
              </p:ext>
            </p:extLst>
          </p:nvPr>
        </p:nvGraphicFramePr>
        <p:xfrm>
          <a:off x="685800" y="1981200"/>
          <a:ext cx="8382000" cy="2148840"/>
        </p:xfrm>
        <a:graphic>
          <a:graphicData uri="http://schemas.openxmlformats.org/drawingml/2006/table">
            <a:tbl>
              <a:tblPr>
                <a:tableStyleId>{073A0DAA-6AF3-43AB-8588-CEC1D06C72B9}</a:tableStyleId>
              </a:tblPr>
              <a:tblGrid>
                <a:gridCol w="903942">
                  <a:extLst>
                    <a:ext uri="{9D8B030D-6E8A-4147-A177-3AD203B41FA5}">
                      <a16:colId xmlns:a16="http://schemas.microsoft.com/office/drawing/2014/main" val="4270207754"/>
                    </a:ext>
                  </a:extLst>
                </a:gridCol>
                <a:gridCol w="3287058">
                  <a:extLst>
                    <a:ext uri="{9D8B030D-6E8A-4147-A177-3AD203B41FA5}">
                      <a16:colId xmlns:a16="http://schemas.microsoft.com/office/drawing/2014/main" val="603295769"/>
                    </a:ext>
                  </a:extLst>
                </a:gridCol>
                <a:gridCol w="4191000">
                  <a:extLst>
                    <a:ext uri="{9D8B030D-6E8A-4147-A177-3AD203B41FA5}">
                      <a16:colId xmlns:a16="http://schemas.microsoft.com/office/drawing/2014/main" val="2349136630"/>
                    </a:ext>
                  </a:extLst>
                </a:gridCol>
              </a:tblGrid>
              <a:tr h="370840">
                <a:tc>
                  <a:txBody>
                    <a:bodyPr/>
                    <a:lstStyle/>
                    <a:p>
                      <a:pPr algn="ctr"/>
                      <a:r>
                        <a:rPr lang="en-US" sz="1600" baseline="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aseline="0" dirty="0">
                          <a:solidFill>
                            <a:schemeClr val="tx1"/>
                          </a:solidFill>
                        </a:rPr>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aseline="0" dirty="0">
                          <a:solidFill>
                            <a:schemeClr val="tx1"/>
                          </a:solidFill>
                        </a:rPr>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12148164"/>
                  </a:ext>
                </a:extLst>
              </a:tr>
              <a:tr h="370840">
                <a:tc>
                  <a:txBody>
                    <a:bodyPr/>
                    <a:lstStyle/>
                    <a:p>
                      <a:pPr algn="ctr"/>
                      <a:r>
                        <a:rPr lang="en-US" sz="1600" baseline="0" dirty="0"/>
                        <a:t>dot18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p>
                      <a:endParaRPr lang="en-US" sz="12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16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16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Prepare P802.16t draft PAR,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1600" baseline="0" dirty="0"/>
                        <a:t>dot</a:t>
                      </a:r>
                      <a:br>
                        <a:rPr lang="en-US" sz="1600" baseline="0" dirty="0"/>
                      </a:br>
                      <a:r>
                        <a:rPr lang="en-US" sz="1600" baseline="0" dirty="0"/>
                        <a:t>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22</a:t>
            </a:fld>
            <a:endParaRPr lang="en-US"/>
          </a:p>
        </p:txBody>
      </p:sp>
      <p:sp>
        <p:nvSpPr>
          <p:cNvPr id="5" name="Title 1"/>
          <p:cNvSpPr>
            <a:spLocks noGrp="1"/>
          </p:cNvSpPr>
          <p:nvPr>
            <p:ph type="title"/>
          </p:nvPr>
        </p:nvSpPr>
        <p:spPr/>
        <p:txBody>
          <a:bodyPr/>
          <a:lstStyle/>
          <a:p>
            <a:r>
              <a:rPr lang="en-US" dirty="0"/>
              <a:t>5.11 Pre-PAR activity</a:t>
            </a:r>
          </a:p>
        </p:txBody>
      </p:sp>
    </p:spTree>
    <p:extLst>
      <p:ext uri="{BB962C8B-B14F-4D97-AF65-F5344CB8AC3E}">
        <p14:creationId xmlns:p14="http://schemas.microsoft.com/office/powerpoint/2010/main" val="3001272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534400" cy="1143000"/>
          </a:xfrm>
        </p:spPr>
        <p:txBody>
          <a:bodyPr/>
          <a:lstStyle/>
          <a:p>
            <a:r>
              <a:rPr lang="en-US" dirty="0"/>
              <a:t>5.15 EC election/appointments</a:t>
            </a:r>
            <a:br>
              <a:rPr lang="en-US" dirty="0"/>
            </a:br>
            <a:r>
              <a:rPr lang="en-US" dirty="0"/>
              <a:t>and WG elections March 2020</a:t>
            </a:r>
          </a:p>
        </p:txBody>
      </p:sp>
      <p:sp>
        <p:nvSpPr>
          <p:cNvPr id="3" name="Content Placeholder 2"/>
          <p:cNvSpPr>
            <a:spLocks noGrp="1"/>
          </p:cNvSpPr>
          <p:nvPr>
            <p:ph idx="1"/>
          </p:nvPr>
        </p:nvSpPr>
        <p:spPr>
          <a:xfrm>
            <a:off x="838200" y="2057400"/>
            <a:ext cx="7772400" cy="4114800"/>
          </a:xfrm>
        </p:spPr>
        <p:txBody>
          <a:bodyPr/>
          <a:lstStyle/>
          <a:p>
            <a:pPr>
              <a:buFont typeface="Arial" panose="020B0604020202020204" pitchFamily="34" charset="0"/>
              <a:buChar char="•"/>
            </a:pPr>
            <a:r>
              <a:rPr lang="en-US" sz="1800" dirty="0"/>
              <a:t>Per the LMSC P&amp;P sections 3.1 and 4.0 all 802 executive committee members are elected or appointed and confirmed at the first Plenary session of each even numbered year. Election/appointments shall occur at the March 2020 Plenary session. </a:t>
            </a:r>
          </a:p>
          <a:p>
            <a:pPr>
              <a:buFont typeface="Arial" panose="020B0604020202020204" pitchFamily="34" charset="0"/>
              <a:buChar char="•"/>
            </a:pPr>
            <a:r>
              <a:rPr lang="en-US" sz="1800" dirty="0"/>
              <a:t>I will stand for re-election as Chair of 802.</a:t>
            </a:r>
          </a:p>
          <a:p>
            <a:pPr>
              <a:buFont typeface="Arial" panose="020B0604020202020204" pitchFamily="34" charset="0"/>
              <a:buChar char="•"/>
            </a:pPr>
            <a:r>
              <a:rPr lang="en-US" sz="1800" dirty="0"/>
              <a:t>If you, or others in your WGs, wish to be considered for the 802 Chair or the appointed positions, please contact me and the Recording Secretary as soon as possible. Descriptions of the roles and responsibilities are contained in 802 Chairs Guideline 2.13 Duties of the Standards Committee Officers https://mentor.ieee.org/802-ec/dcn/17/ec-17-0120-28-0PNP-ieee-802-lmsc-chairs-guidelines.pdf</a:t>
            </a:r>
          </a:p>
          <a:p>
            <a:pPr>
              <a:buFont typeface="Arial" panose="020B0604020202020204" pitchFamily="34" charset="0"/>
              <a:buChar char="•"/>
            </a:pPr>
            <a:r>
              <a:rPr lang="en-US" sz="1800" dirty="0"/>
              <a:t>All potential EC members--please remember to submit your letter of endorsement and disclosure of affiliation to the IEEE 802 Recording Secretary, John </a:t>
            </a:r>
            <a:r>
              <a:rPr lang="en-US" sz="1800" dirty="0" err="1"/>
              <a:t>D’Ambrosia</a:t>
            </a:r>
            <a:r>
              <a:rPr lang="en-US" sz="1800" dirty="0"/>
              <a:t>, as soon as possible, but not later than the March 2018 opening EC meeting. </a:t>
            </a:r>
          </a:p>
          <a:p>
            <a:pPr marL="0" indent="0">
              <a:buNone/>
            </a:pPr>
            <a:br>
              <a:rPr lang="en-US" sz="1800" dirty="0"/>
            </a:br>
            <a:br>
              <a:rPr lang="en-US" sz="1800" dirty="0"/>
            </a:br>
            <a:endParaRPr lang="en-US" sz="1800" dirty="0"/>
          </a:p>
          <a:p>
            <a:pPr lvl="1">
              <a:buFont typeface="Arial" panose="020B0604020202020204" pitchFamily="34" charset="0"/>
              <a:buChar char="•"/>
            </a:pPr>
            <a:endParaRPr lang="en-US" sz="18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23</a:t>
            </a:fld>
            <a:endParaRPr lang="en-US"/>
          </a:p>
        </p:txBody>
      </p:sp>
    </p:spTree>
    <p:extLst>
      <p:ext uri="{BB962C8B-B14F-4D97-AF65-F5344CB8AC3E}">
        <p14:creationId xmlns:p14="http://schemas.microsoft.com/office/powerpoint/2010/main" val="5203630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p:txBody>
          <a:bodyPr/>
          <a:lstStyle/>
          <a:p>
            <a:pPr>
              <a:defRPr/>
            </a:pPr>
            <a:fld id="{71A57E89-25D3-4256-9216-6E0253F958A2}" type="slidenum">
              <a:rPr lang="en-US" smtClean="0"/>
              <a:pPr>
                <a:defRPr/>
              </a:pPr>
              <a:t>24</a:t>
            </a:fld>
            <a:endParaRPr lang="en-US"/>
          </a:p>
        </p:txBody>
      </p:sp>
      <p:sp>
        <p:nvSpPr>
          <p:cNvPr id="8195" name="Rectangle 2"/>
          <p:cNvSpPr>
            <a:spLocks noGrp="1" noChangeArrowheads="1"/>
          </p:cNvSpPr>
          <p:nvPr>
            <p:ph type="title"/>
          </p:nvPr>
        </p:nvSpPr>
        <p:spPr>
          <a:xfrm>
            <a:off x="685800" y="381000"/>
            <a:ext cx="7772400" cy="1143000"/>
          </a:xfrm>
        </p:spPr>
        <p:txBody>
          <a:bodyPr/>
          <a:lstStyle/>
          <a:p>
            <a:pPr eaLnBrk="1" hangingPunct="1"/>
            <a:r>
              <a:rPr lang="en-US" dirty="0"/>
              <a:t>STDs due for 10 yr maintenance by DEC 2019</a:t>
            </a:r>
          </a:p>
        </p:txBody>
      </p:sp>
      <p:sp>
        <p:nvSpPr>
          <p:cNvPr id="8196" name="Rectangle 5"/>
          <p:cNvSpPr>
            <a:spLocks noGrp="1" noChangeArrowheads="1"/>
          </p:cNvSpPr>
          <p:nvPr>
            <p:ph type="body" idx="1"/>
          </p:nvPr>
        </p:nvSpPr>
        <p:spPr>
          <a:xfrm>
            <a:off x="381000" y="1828800"/>
            <a:ext cx="8458200" cy="4114800"/>
          </a:xfrm>
        </p:spPr>
        <p:txBody>
          <a:bodyPr/>
          <a:lstStyle/>
          <a:p>
            <a:pPr eaLnBrk="1" hangingPunct="1"/>
            <a:r>
              <a:rPr lang="en-US" sz="1800" dirty="0"/>
              <a:t>none</a:t>
            </a:r>
          </a:p>
          <a:p>
            <a:pPr eaLnBrk="1" hangingPunct="1"/>
            <a:endParaRPr lang="en-US" sz="1800" dirty="0"/>
          </a:p>
          <a:p>
            <a:pPr eaLnBrk="1" hangingPunct="1"/>
            <a:endParaRPr lang="en-US" sz="1800" dirty="0"/>
          </a:p>
          <a:p>
            <a:pPr eaLnBrk="1" hangingPunct="1">
              <a:buFontTx/>
              <a:buNone/>
            </a:pPr>
            <a:endParaRPr lang="en-US" sz="1800" dirty="0"/>
          </a:p>
          <a:p>
            <a:pPr eaLnBrk="1" hangingPunct="1">
              <a:buFontTx/>
              <a:buNone/>
            </a:pPr>
            <a:r>
              <a:rPr lang="en-US" sz="1800" dirty="0"/>
              <a:t> </a:t>
            </a:r>
          </a:p>
          <a:p>
            <a:pPr eaLnBrk="1" hangingPunct="1"/>
            <a:endParaRPr lang="en-US" sz="1800" dirty="0"/>
          </a:p>
        </p:txBody>
      </p:sp>
    </p:spTree>
    <p:extLst>
      <p:ext uri="{BB962C8B-B14F-4D97-AF65-F5344CB8AC3E}">
        <p14:creationId xmlns:p14="http://schemas.microsoft.com/office/powerpoint/2010/main" val="34067561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25</a:t>
            </a:fld>
            <a:endParaRPr lang="en-US" dirty="0"/>
          </a:p>
        </p:txBody>
      </p:sp>
      <p:sp>
        <p:nvSpPr>
          <p:cNvPr id="5" name="Rectangle 2"/>
          <p:cNvSpPr txBox="1">
            <a:spLocks noGrp="1" noChangeArrowheads="1"/>
          </p:cNvSpPr>
          <p:nvPr>
            <p:ph type="title"/>
          </p:nvPr>
        </p:nvSpPr>
        <p:spPr bwMode="auto">
          <a:xfrm>
            <a:off x="685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5.12 EC Action Item recap</a:t>
            </a:r>
          </a:p>
        </p:txBody>
      </p:sp>
    </p:spTree>
    <p:extLst>
      <p:ext uri="{BB962C8B-B14F-4D97-AF65-F5344CB8AC3E}">
        <p14:creationId xmlns:p14="http://schemas.microsoft.com/office/powerpoint/2010/main" val="23779375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26</a:t>
            </a:fld>
            <a:endParaRPr lang="en-US"/>
          </a:p>
        </p:txBody>
      </p:sp>
      <p:sp>
        <p:nvSpPr>
          <p:cNvPr id="13315" name="Rectangle 2"/>
          <p:cNvSpPr>
            <a:spLocks noGrp="1" noChangeArrowheads="1"/>
          </p:cNvSpPr>
          <p:nvPr>
            <p:ph type="title"/>
          </p:nvPr>
        </p:nvSpPr>
        <p:spPr>
          <a:xfrm>
            <a:off x="685800" y="76200"/>
            <a:ext cx="7772400" cy="1143000"/>
          </a:xfrm>
        </p:spPr>
        <p:txBody>
          <a:bodyPr/>
          <a:lstStyle/>
          <a:p>
            <a:pPr eaLnBrk="1" hangingPunct="1"/>
            <a:r>
              <a:rPr lang="en-US" dirty="0"/>
              <a:t>5.13 802/SA Task Force </a:t>
            </a:r>
          </a:p>
        </p:txBody>
      </p:sp>
      <p:sp>
        <p:nvSpPr>
          <p:cNvPr id="14340" name="Rectangle 3"/>
          <p:cNvSpPr>
            <a:spLocks noGrp="1" noChangeArrowheads="1"/>
          </p:cNvSpPr>
          <p:nvPr>
            <p:ph type="body" idx="1"/>
          </p:nvPr>
        </p:nvSpPr>
        <p:spPr>
          <a:xfrm>
            <a:off x="533400" y="914400"/>
            <a:ext cx="8305800" cy="4724400"/>
          </a:xfrm>
        </p:spPr>
        <p:txBody>
          <a:bodyPr/>
          <a:lstStyle/>
          <a:p>
            <a:pPr eaLnBrk="1" hangingPunct="1">
              <a:defRPr/>
            </a:pPr>
            <a:r>
              <a:rPr lang="en-US" sz="2400" dirty="0"/>
              <a:t>802/SA Task Force </a:t>
            </a:r>
            <a:r>
              <a:rPr lang="en-US" sz="1600" dirty="0"/>
              <a:t>(Tentative date for a web meeting</a:t>
            </a:r>
            <a:r>
              <a:rPr lang="en-US" sz="1600" dirty="0">
                <a:solidFill>
                  <a:schemeClr val="tx2"/>
                </a:solidFill>
              </a:rPr>
              <a:t> – sometime in December)</a:t>
            </a:r>
            <a:endParaRPr lang="en-US" sz="2400" dirty="0">
              <a:solidFill>
                <a:schemeClr val="tx2"/>
              </a:solidFill>
            </a:endParaRPr>
          </a:p>
          <a:p>
            <a:pPr marL="457200" lvl="1" indent="0">
              <a:buNone/>
              <a:defRPr/>
            </a:pPr>
            <a:r>
              <a:rPr lang="en-US" sz="1800" dirty="0">
                <a:solidFill>
                  <a:schemeClr val="tx2"/>
                </a:solidFill>
              </a:rPr>
              <a:t>Tentative Agenda:</a:t>
            </a:r>
          </a:p>
          <a:p>
            <a:pPr marL="800100" lvl="1" indent="-342900">
              <a:buFont typeface="+mj-lt"/>
              <a:buAutoNum type="arabicPeriod"/>
              <a:defRPr/>
            </a:pPr>
            <a:r>
              <a:rPr lang="en-US" sz="1800" dirty="0"/>
              <a:t>Open portion of meeting:</a:t>
            </a:r>
            <a:endParaRPr lang="en-US" sz="1200" dirty="0">
              <a:solidFill>
                <a:schemeClr val="tx2"/>
              </a:solidFill>
            </a:endParaRPr>
          </a:p>
          <a:p>
            <a:pPr marL="1200150" lvl="2" indent="-342900">
              <a:buFont typeface="+mj-lt"/>
              <a:buAutoNum type="arabicPeriod"/>
              <a:defRPr/>
            </a:pPr>
            <a:r>
              <a:rPr lang="en-US" sz="1200" dirty="0">
                <a:solidFill>
                  <a:schemeClr val="tx2"/>
                </a:solidFill>
              </a:rPr>
              <a:t>Reschedule 802/SA Task Force meeting to mutually acceptable day/time, most likely will be a web conference due to schedule/availability difficulties</a:t>
            </a:r>
          </a:p>
          <a:p>
            <a:pPr marL="1200150" lvl="2" indent="-342900">
              <a:buFont typeface="+mj-lt"/>
              <a:buAutoNum type="arabicPeriod"/>
              <a:defRPr/>
            </a:pPr>
            <a:r>
              <a:rPr lang="en-US" sz="1200" dirty="0">
                <a:solidFill>
                  <a:schemeClr val="tx2"/>
                </a:solidFill>
              </a:rPr>
              <a:t>IEEE SA tools update &amp; discussion, </a:t>
            </a:r>
            <a:endParaRPr lang="en-US" sz="1050" dirty="0">
              <a:solidFill>
                <a:schemeClr val="tx2"/>
              </a:solidFill>
            </a:endParaRPr>
          </a:p>
          <a:p>
            <a:pPr marL="1200150" lvl="2" indent="-342900">
              <a:buFont typeface="+mj-lt"/>
              <a:buAutoNum type="arabicPeriod"/>
              <a:defRPr/>
            </a:pPr>
            <a:r>
              <a:rPr lang="en-US" sz="1200" dirty="0">
                <a:solidFill>
                  <a:schemeClr val="tx2"/>
                </a:solidFill>
              </a:rPr>
              <a:t>Bulk </a:t>
            </a:r>
            <a:r>
              <a:rPr lang="en-US" sz="1200" dirty="0" err="1">
                <a:solidFill>
                  <a:schemeClr val="tx2"/>
                </a:solidFill>
              </a:rPr>
              <a:t>Framemaker</a:t>
            </a:r>
            <a:r>
              <a:rPr lang="en-US" sz="1200" dirty="0">
                <a:solidFill>
                  <a:schemeClr val="tx2"/>
                </a:solidFill>
              </a:rPr>
              <a:t> license discussion</a:t>
            </a:r>
            <a:endParaRPr lang="en-US" sz="1050" dirty="0">
              <a:solidFill>
                <a:schemeClr val="tx2"/>
              </a:solidFill>
            </a:endParaRPr>
          </a:p>
          <a:p>
            <a:pPr marL="1200150" lvl="2" indent="-342900">
              <a:buFont typeface="+mj-lt"/>
              <a:buAutoNum type="arabicPeriod"/>
              <a:defRPr/>
            </a:pPr>
            <a:r>
              <a:rPr lang="en-US" sz="1200" dirty="0">
                <a:solidFill>
                  <a:schemeClr val="tx2"/>
                </a:solidFill>
              </a:rPr>
              <a:t>Any other business, 5 min, all?</a:t>
            </a:r>
          </a:p>
          <a:p>
            <a:pPr marL="1200150" lvl="2" indent="-342900">
              <a:buFont typeface="+mj-lt"/>
              <a:buAutoNum type="arabicPeriod"/>
              <a:defRPr/>
            </a:pPr>
            <a:r>
              <a:rPr lang="en-US" sz="1200" dirty="0">
                <a:solidFill>
                  <a:schemeClr val="tx2"/>
                </a:solidFill>
              </a:rPr>
              <a:t>Action item review, 5 min, </a:t>
            </a:r>
            <a:r>
              <a:rPr lang="en-US" sz="1200" dirty="0" err="1">
                <a:solidFill>
                  <a:schemeClr val="tx2"/>
                </a:solidFill>
              </a:rPr>
              <a:t>Nikolich</a:t>
            </a:r>
            <a:endParaRPr lang="en-US" sz="1600" dirty="0">
              <a:solidFill>
                <a:schemeClr val="tx2"/>
              </a:solidFill>
            </a:endParaRPr>
          </a:p>
          <a:p>
            <a:pPr marL="800100" lvl="1" indent="-342900">
              <a:buFont typeface="+mj-lt"/>
              <a:buAutoNum type="arabicPeriod"/>
              <a:defRPr/>
            </a:pPr>
            <a:r>
              <a:rPr lang="en-US" sz="1800" dirty="0">
                <a:solidFill>
                  <a:schemeClr val="tx2"/>
                </a:solidFill>
              </a:rPr>
              <a:t>Closed portion of meeting: none</a:t>
            </a:r>
            <a:endParaRPr lang="en-US" sz="1600" dirty="0"/>
          </a:p>
          <a:p>
            <a:pPr marL="800100" lvl="1" indent="-342900">
              <a:buFont typeface="+mj-lt"/>
              <a:buAutoNum type="arabicPeriod"/>
              <a:defRPr/>
            </a:pPr>
            <a:r>
              <a:rPr lang="en-US" sz="1800" dirty="0">
                <a:solidFill>
                  <a:schemeClr val="tx2"/>
                </a:solidFill>
              </a:rPr>
              <a:t>Adjourn</a:t>
            </a:r>
            <a:endParaRPr lang="en-US" sz="2400" dirty="0">
              <a:solidFill>
                <a:schemeClr val="tx2"/>
              </a:solidFill>
            </a:endParaRPr>
          </a:p>
          <a:p>
            <a:pPr marL="400050">
              <a:buFont typeface="Arial" panose="020B0604020202020204" pitchFamily="34" charset="0"/>
              <a:buChar char="•"/>
              <a:defRPr/>
            </a:pPr>
            <a:endParaRPr lang="en-US" sz="2000" dirty="0">
              <a:solidFill>
                <a:schemeClr val="tx2"/>
              </a:solidFill>
            </a:endParaRPr>
          </a:p>
          <a:p>
            <a:pPr marL="400050">
              <a:buFont typeface="Arial" panose="020B0604020202020204" pitchFamily="34" charset="0"/>
              <a:buChar char="•"/>
              <a:defRPr/>
            </a:pPr>
            <a:r>
              <a:rPr lang="en-US" sz="2400" dirty="0">
                <a:solidFill>
                  <a:schemeClr val="tx2"/>
                </a:solidFill>
              </a:rPr>
              <a:t>802 EC discussion topics</a:t>
            </a:r>
          </a:p>
          <a:p>
            <a:pPr marL="971550" lvl="1" indent="-457200">
              <a:buFont typeface="+mj-lt"/>
              <a:buAutoNum type="arabicPeriod"/>
              <a:defRPr/>
            </a:pPr>
            <a:r>
              <a:rPr lang="en-US" sz="2000" dirty="0">
                <a:solidFill>
                  <a:schemeClr val="tx2"/>
                </a:solidFill>
              </a:rPr>
              <a:t>Participation requirements</a:t>
            </a:r>
          </a:p>
          <a:p>
            <a:pPr marL="971550" lvl="1" indent="-457200">
              <a:buFont typeface="+mj-lt"/>
              <a:buAutoNum type="arabicPeriod"/>
              <a:defRPr/>
            </a:pPr>
            <a:r>
              <a:rPr lang="en-US" sz="2000" dirty="0">
                <a:solidFill>
                  <a:schemeClr val="tx2"/>
                </a:solidFill>
              </a:rPr>
              <a:t>Copyright policy</a:t>
            </a:r>
          </a:p>
          <a:p>
            <a:pPr marL="971550" lvl="1" indent="-457200">
              <a:buFont typeface="+mj-lt"/>
              <a:buAutoNum type="arabicPeriod"/>
              <a:defRPr/>
            </a:pPr>
            <a:r>
              <a:rPr lang="en-US" sz="2000" dirty="0">
                <a:solidFill>
                  <a:schemeClr val="tx2"/>
                </a:solidFill>
              </a:rPr>
              <a:t>Other?</a:t>
            </a:r>
          </a:p>
          <a:p>
            <a:pPr lvl="1" eaLnBrk="1" hangingPunct="1">
              <a:defRPr/>
            </a:pPr>
            <a:endParaRPr lang="en-US" sz="1600" dirty="0"/>
          </a:p>
          <a:p>
            <a:pPr lvl="2" eaLnBrk="1" hangingPunct="1">
              <a:defRPr/>
            </a:pPr>
            <a:endParaRPr lang="en-US" sz="2000" dirty="0"/>
          </a:p>
          <a:p>
            <a:pPr lvl="2" eaLnBrk="1" hangingPunct="1">
              <a:defRPr/>
            </a:pPr>
            <a:endParaRPr lang="en-US" sz="2000" dirty="0"/>
          </a:p>
        </p:txBody>
      </p:sp>
    </p:spTree>
    <p:extLst>
      <p:ext uri="{BB962C8B-B14F-4D97-AF65-F5344CB8AC3E}">
        <p14:creationId xmlns:p14="http://schemas.microsoft.com/office/powerpoint/2010/main" val="42944343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p:txBody>
          <a:bodyPr/>
          <a:lstStyle/>
          <a:p>
            <a:pPr>
              <a:defRPr/>
            </a:pPr>
            <a:fld id="{C8D6E4BC-3F87-44D1-A8C2-D1EA1C4675AB}" type="slidenum">
              <a:rPr lang="en-US" smtClean="0"/>
              <a:pPr>
                <a:defRPr/>
              </a:pPr>
              <a:t>27</a:t>
            </a:fld>
            <a:endParaRPr lang="en-US"/>
          </a:p>
        </p:txBody>
      </p:sp>
      <p:sp>
        <p:nvSpPr>
          <p:cNvPr id="36867" name="Rectangle 2"/>
          <p:cNvSpPr>
            <a:spLocks noGrp="1" noChangeArrowheads="1"/>
          </p:cNvSpPr>
          <p:nvPr>
            <p:ph type="title"/>
          </p:nvPr>
        </p:nvSpPr>
        <p:spPr>
          <a:xfrm>
            <a:off x="685800" y="-152400"/>
            <a:ext cx="7772400" cy="1143000"/>
          </a:xfrm>
        </p:spPr>
        <p:txBody>
          <a:bodyPr/>
          <a:lstStyle/>
          <a:p>
            <a:pPr eaLnBrk="1" hangingPunct="1"/>
            <a:r>
              <a:rPr lang="en-US" sz="4000" dirty="0"/>
              <a:t>10.00 EC meetings for the week</a:t>
            </a:r>
            <a:endParaRPr lang="en-US" sz="2400" dirty="0"/>
          </a:p>
        </p:txBody>
      </p:sp>
      <p:sp>
        <p:nvSpPr>
          <p:cNvPr id="36868" name="Rectangle 3"/>
          <p:cNvSpPr>
            <a:spLocks noGrp="1" noChangeArrowheads="1"/>
          </p:cNvSpPr>
          <p:nvPr>
            <p:ph type="body" idx="1"/>
          </p:nvPr>
        </p:nvSpPr>
        <p:spPr>
          <a:xfrm>
            <a:off x="228600" y="1066800"/>
            <a:ext cx="8458200" cy="5486400"/>
          </a:xfrm>
        </p:spPr>
        <p:txBody>
          <a:bodyPr/>
          <a:lstStyle/>
          <a:p>
            <a:pPr marL="0" indent="0" eaLnBrk="1" hangingPunct="1">
              <a:lnSpc>
                <a:spcPct val="80000"/>
              </a:lnSpc>
              <a:buNone/>
            </a:pPr>
            <a:r>
              <a:rPr lang="en-US" sz="1600" dirty="0"/>
              <a:t>Sunday 19:30-21:30		LMSC Rules Review</a:t>
            </a:r>
          </a:p>
          <a:p>
            <a:pPr marL="0" indent="0" eaLnBrk="1" hangingPunct="1">
              <a:lnSpc>
                <a:spcPct val="80000"/>
              </a:lnSpc>
              <a:buNone/>
            </a:pPr>
            <a:endParaRPr lang="en-US" sz="1600" dirty="0"/>
          </a:p>
          <a:p>
            <a:pPr marL="0" indent="0" eaLnBrk="1" hangingPunct="1">
              <a:lnSpc>
                <a:spcPct val="80000"/>
              </a:lnSpc>
              <a:buNone/>
            </a:pPr>
            <a:r>
              <a:rPr lang="en-US" sz="1600" dirty="0"/>
              <a:t>Mon 08:00-10:00		Opening Executive Committee meeting</a:t>
            </a:r>
          </a:p>
          <a:p>
            <a:pPr marL="0" indent="0" eaLnBrk="1" hangingPunct="1">
              <a:lnSpc>
                <a:spcPct val="80000"/>
              </a:lnSpc>
              <a:buNone/>
            </a:pPr>
            <a:r>
              <a:rPr lang="en-US" sz="1600" dirty="0"/>
              <a:t>Mon 09:00-10:00		Newcomer’s Orientation</a:t>
            </a:r>
          </a:p>
          <a:p>
            <a:pPr marL="0" indent="0" eaLnBrk="1" hangingPunct="1">
              <a:lnSpc>
                <a:spcPct val="80000"/>
              </a:lnSpc>
              <a:buNone/>
            </a:pPr>
            <a:br>
              <a:rPr lang="en-US" sz="1600" dirty="0"/>
            </a:br>
            <a:r>
              <a:rPr lang="en-US" sz="1600" dirty="0"/>
              <a:t>Tue 07:00-13:30		open</a:t>
            </a:r>
          </a:p>
          <a:p>
            <a:pPr marL="0" indent="0" eaLnBrk="1" hangingPunct="1">
              <a:lnSpc>
                <a:spcPct val="80000"/>
              </a:lnSpc>
              <a:buNone/>
            </a:pPr>
            <a:r>
              <a:rPr lang="en-US" sz="1600" dirty="0"/>
              <a:t>Tue 13:30-15:30		802/JTC1/SC6 Standing Committee</a:t>
            </a:r>
          </a:p>
          <a:p>
            <a:pPr marL="0" indent="0" eaLnBrk="1" hangingPunct="1">
              <a:lnSpc>
                <a:spcPct val="80000"/>
              </a:lnSpc>
              <a:buNone/>
            </a:pPr>
            <a:r>
              <a:rPr lang="en-US" sz="1600" dirty="0"/>
              <a:t>Tue 13:30-15:30		802/IETF Standing Committee</a:t>
            </a:r>
            <a:br>
              <a:rPr lang="en-US" sz="1600" dirty="0"/>
            </a:br>
            <a:r>
              <a:rPr lang="en-US" sz="1600" dirty="0"/>
              <a:t>Tue 16:00-18:00		open</a:t>
            </a:r>
          </a:p>
          <a:p>
            <a:pPr marL="0" indent="0" eaLnBrk="1" hangingPunct="1">
              <a:lnSpc>
                <a:spcPct val="80000"/>
              </a:lnSpc>
              <a:buNone/>
            </a:pPr>
            <a:endParaRPr lang="en-US" sz="1600" i="1" dirty="0"/>
          </a:p>
          <a:p>
            <a:pPr marL="0" indent="0" eaLnBrk="1" hangingPunct="1">
              <a:lnSpc>
                <a:spcPct val="80000"/>
              </a:lnSpc>
              <a:buNone/>
            </a:pPr>
            <a:r>
              <a:rPr lang="en-US" sz="1600" dirty="0"/>
              <a:t>Thu 08:00-09:00		802/ITU Standing Committee</a:t>
            </a:r>
            <a:br>
              <a:rPr lang="en-US" sz="1600" dirty="0"/>
            </a:br>
            <a:endParaRPr lang="en-US" sz="1600" dirty="0"/>
          </a:p>
          <a:p>
            <a:pPr marL="0" indent="0" eaLnBrk="1" hangingPunct="1">
              <a:lnSpc>
                <a:spcPct val="80000"/>
              </a:lnSpc>
              <a:buNone/>
            </a:pPr>
            <a:r>
              <a:rPr lang="en-US" sz="1600" dirty="0"/>
              <a:t>Thu 07:30-08:00		Next plenary venue space allocation planning</a:t>
            </a:r>
          </a:p>
          <a:p>
            <a:pPr marL="0" indent="0" eaLnBrk="1" hangingPunct="1">
              <a:lnSpc>
                <a:spcPct val="80000"/>
              </a:lnSpc>
              <a:buNone/>
            </a:pPr>
            <a:r>
              <a:rPr lang="en-US" sz="1600" dirty="0"/>
              <a:t>Thu 08:00-09:00		Future venue planning</a:t>
            </a:r>
          </a:p>
          <a:p>
            <a:pPr marL="0" indent="0" eaLnBrk="1" hangingPunct="1">
              <a:lnSpc>
                <a:spcPct val="80000"/>
              </a:lnSpc>
              <a:buNone/>
            </a:pPr>
            <a:r>
              <a:rPr lang="en-US" sz="1600" dirty="0"/>
              <a:t>Thu 09:00-10:00		802 Chair’s Open Office hour</a:t>
            </a:r>
          </a:p>
          <a:p>
            <a:pPr marL="0" indent="0" eaLnBrk="1" hangingPunct="1">
              <a:lnSpc>
                <a:spcPct val="80000"/>
              </a:lnSpc>
              <a:buNone/>
            </a:pPr>
            <a:r>
              <a:rPr lang="en-US" sz="1600" dirty="0"/>
              <a:t>Thu 10:30-12:30pm		IEEE 802 Task Force</a:t>
            </a:r>
          </a:p>
          <a:p>
            <a:pPr marL="0" indent="0" eaLnBrk="1" hangingPunct="1">
              <a:lnSpc>
                <a:spcPct val="80000"/>
              </a:lnSpc>
              <a:buNone/>
            </a:pPr>
            <a:r>
              <a:rPr lang="en-US" sz="1600" dirty="0"/>
              <a:t>Thu 16:00-18:00pm		open</a:t>
            </a:r>
            <a:br>
              <a:rPr lang="en-US" sz="1600" dirty="0">
                <a:solidFill>
                  <a:srgbClr val="000000"/>
                </a:solidFill>
              </a:rPr>
            </a:br>
            <a:endParaRPr lang="en-US" sz="1050" dirty="0"/>
          </a:p>
          <a:p>
            <a:pPr marL="0" indent="0" eaLnBrk="1" hangingPunct="1">
              <a:lnSpc>
                <a:spcPct val="80000"/>
              </a:lnSpc>
              <a:buNone/>
            </a:pPr>
            <a:r>
              <a:rPr lang="en-US" sz="1600" dirty="0"/>
              <a:t>Fri 08:00-10:00		open</a:t>
            </a:r>
          </a:p>
          <a:p>
            <a:pPr marL="0" indent="0" eaLnBrk="1" hangingPunct="1">
              <a:lnSpc>
                <a:spcPct val="80000"/>
              </a:lnSpc>
              <a:buNone/>
            </a:pPr>
            <a:r>
              <a:rPr lang="en-US" sz="1600" dirty="0"/>
              <a:t>Fri 10:00-12:00		closing EC agenda prep</a:t>
            </a:r>
          </a:p>
          <a:p>
            <a:pPr marL="0" indent="0" eaLnBrk="1" hangingPunct="1">
              <a:lnSpc>
                <a:spcPct val="80000"/>
              </a:lnSpc>
              <a:buNone/>
            </a:pPr>
            <a:r>
              <a:rPr lang="en-US" sz="1600" dirty="0"/>
              <a:t>Fri 13:00-18:00		closing Executive Committee meeting</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28</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3</a:t>
            </a:fld>
            <a:endParaRPr lang="en-US"/>
          </a:p>
        </p:txBody>
      </p:sp>
      <p:sp>
        <p:nvSpPr>
          <p:cNvPr id="12291" name="Rectangle 2"/>
          <p:cNvSpPr>
            <a:spLocks noGrp="1" noChangeArrowheads="1"/>
          </p:cNvSpPr>
          <p:nvPr>
            <p:ph type="title"/>
          </p:nvPr>
        </p:nvSpPr>
        <p:spPr>
          <a:xfrm>
            <a:off x="685800" y="0"/>
            <a:ext cx="7772400" cy="1143000"/>
          </a:xfrm>
        </p:spPr>
        <p:txBody>
          <a:bodyPr/>
          <a:lstStyle/>
          <a:p>
            <a:pPr eaLnBrk="1" hangingPunct="1"/>
            <a:r>
              <a:rPr lang="en-US" dirty="0"/>
              <a:t>4.00 IEEE Staff</a:t>
            </a:r>
          </a:p>
        </p:txBody>
      </p:sp>
      <p:sp>
        <p:nvSpPr>
          <p:cNvPr id="12292" name="Rectangle 3"/>
          <p:cNvSpPr>
            <a:spLocks noGrp="1" noChangeArrowheads="1"/>
          </p:cNvSpPr>
          <p:nvPr>
            <p:ph type="body" idx="1"/>
          </p:nvPr>
        </p:nvSpPr>
        <p:spPr>
          <a:xfrm>
            <a:off x="381000" y="990600"/>
            <a:ext cx="8534400" cy="5257800"/>
          </a:xfrm>
        </p:spPr>
        <p:txBody>
          <a:bodyPr/>
          <a:lstStyle/>
          <a:p>
            <a:pPr marL="0" indent="0" defTabSz="1371600" eaLnBrk="1" hangingPunct="1">
              <a:lnSpc>
                <a:spcPct val="80000"/>
              </a:lnSpc>
              <a:buNone/>
              <a:tabLst>
                <a:tab pos="2228850" algn="l"/>
                <a:tab pos="6862763" algn="l"/>
              </a:tabLst>
            </a:pPr>
            <a:endParaRPr lang="en-US" sz="12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600" dirty="0"/>
              <a:t>Jonathan Goldberg 	role: 802 lead</a:t>
            </a:r>
            <a:br>
              <a:rPr lang="en-US" sz="1600" dirty="0"/>
            </a:br>
            <a:r>
              <a:rPr lang="en-US" sz="1600" dirty="0"/>
              <a:t>	supports dot11, dot15, dot18, dot19, dot21, dot22 groups</a:t>
            </a:r>
            <a:br>
              <a:rPr lang="en-US" sz="1600" dirty="0"/>
            </a:br>
            <a:r>
              <a:rPr lang="en-US" sz="1600" dirty="0"/>
              <a:t>	title: Operational Program Management Manager</a:t>
            </a:r>
            <a:br>
              <a:rPr lang="en-US" sz="1600" dirty="0"/>
            </a:br>
            <a:endParaRPr lang="en-US" sz="16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600" dirty="0"/>
              <a:t>Jodi </a:t>
            </a:r>
            <a:r>
              <a:rPr lang="en-US" sz="1600" dirty="0" err="1"/>
              <a:t>Haaz</a:t>
            </a:r>
            <a:r>
              <a:rPr lang="en-US" sz="1600" dirty="0"/>
              <a:t>	role: 802 support</a:t>
            </a:r>
            <a:br>
              <a:rPr lang="en-US" sz="1600" dirty="0"/>
            </a:br>
            <a:r>
              <a:rPr lang="en-US" sz="1600" dirty="0"/>
              <a:t>	supports: dot01, dot03, dot24, dot16 groups</a:t>
            </a:r>
            <a:br>
              <a:rPr lang="en-US" sz="1600" dirty="0"/>
            </a:br>
            <a:r>
              <a:rPr lang="en-US" sz="1600" dirty="0"/>
              <a:t>	title: Operational Program Management Manager</a:t>
            </a:r>
          </a:p>
          <a:p>
            <a:pPr marL="227013" indent="-227013" defTabSz="1371600" eaLnBrk="1" hangingPunct="1">
              <a:lnSpc>
                <a:spcPct val="80000"/>
              </a:lnSpc>
              <a:buFont typeface="Times New Roman" pitchFamily="18" charset="0"/>
              <a:buAutoNum type="arabicPeriod"/>
              <a:tabLst>
                <a:tab pos="2228850" algn="l"/>
                <a:tab pos="6862763" algn="l"/>
              </a:tabLst>
            </a:pPr>
            <a:endParaRPr lang="en-US" sz="16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600" dirty="0"/>
              <a:t>Catherine Berger	role: 802 lead editorial support</a:t>
            </a:r>
            <a:br>
              <a:rPr lang="en-US" sz="1600" dirty="0"/>
            </a:br>
            <a:r>
              <a:rPr lang="en-US" sz="1600" dirty="0"/>
              <a:t>	title: Content Production Manager Senior Program Manager</a:t>
            </a:r>
          </a:p>
          <a:p>
            <a:pPr marL="0" indent="0" defTabSz="1371600" eaLnBrk="1" hangingPunct="1">
              <a:lnSpc>
                <a:spcPct val="80000"/>
              </a:lnSpc>
              <a:buNone/>
              <a:tabLst>
                <a:tab pos="2228850" algn="l"/>
                <a:tab pos="6862763" algn="l"/>
              </a:tabLst>
            </a:pPr>
            <a:r>
              <a:rPr lang="en-US" sz="1200" dirty="0"/>
              <a:t>	</a:t>
            </a:r>
            <a:br>
              <a:rPr lang="en-US" sz="900" dirty="0"/>
            </a:br>
            <a:endParaRPr lang="en-US" sz="9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2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p:txBody>
          <a:bodyPr/>
          <a:lstStyle/>
          <a:p>
            <a:pPr>
              <a:defRPr/>
            </a:pPr>
            <a:fld id="{49888285-84CB-4E25-9CB1-DB64667697D0}" type="slidenum">
              <a:rPr lang="en-US" smtClean="0"/>
              <a:pPr>
                <a:defRPr/>
              </a:pPr>
              <a:t>4</a:t>
            </a:fld>
            <a:endParaRPr lang="en-US"/>
          </a:p>
        </p:txBody>
      </p:sp>
      <p:sp>
        <p:nvSpPr>
          <p:cNvPr id="15363" name="Rectangle 2"/>
          <p:cNvSpPr>
            <a:spLocks noGrp="1" noChangeArrowheads="1"/>
          </p:cNvSpPr>
          <p:nvPr>
            <p:ph type="title"/>
          </p:nvPr>
        </p:nvSpPr>
        <p:spPr>
          <a:xfrm>
            <a:off x="685800" y="381000"/>
            <a:ext cx="7772400" cy="1143000"/>
          </a:xfrm>
        </p:spPr>
        <p:txBody>
          <a:bodyPr/>
          <a:lstStyle/>
          <a:p>
            <a:pPr eaLnBrk="1" hangingPunct="1"/>
            <a:r>
              <a:rPr lang="en-US" dirty="0"/>
              <a:t>4.01 Meeting Fee Waivers</a:t>
            </a:r>
          </a:p>
        </p:txBody>
      </p:sp>
      <p:sp>
        <p:nvSpPr>
          <p:cNvPr id="15364" name="Rectangle 3"/>
          <p:cNvSpPr>
            <a:spLocks noGrp="1" noChangeArrowheads="1"/>
          </p:cNvSpPr>
          <p:nvPr>
            <p:ph type="body" idx="1"/>
          </p:nvPr>
        </p:nvSpPr>
        <p:spPr>
          <a:xfrm>
            <a:off x="457200" y="3657600"/>
            <a:ext cx="8229600" cy="2057400"/>
          </a:xfrm>
        </p:spPr>
        <p:txBody>
          <a:bodyPr/>
          <a:lstStyle/>
          <a:p>
            <a:pPr marL="0" indent="0" eaLnBrk="1" hangingPunct="1">
              <a:lnSpc>
                <a:spcPct val="80000"/>
              </a:lnSpc>
              <a:buNone/>
            </a:pPr>
            <a:endParaRPr lang="en-US" sz="2400" dirty="0"/>
          </a:p>
          <a:p>
            <a:pPr lvl="2" eaLnBrk="1" hangingPunct="1">
              <a:lnSpc>
                <a:spcPct val="80000"/>
              </a:lnSpc>
            </a:pPr>
            <a:endParaRPr lang="en-US" sz="1800" dirty="0"/>
          </a:p>
          <a:p>
            <a:pPr lvl="1" eaLnBrk="1" hangingPunct="1">
              <a:lnSpc>
                <a:spcPct val="80000"/>
              </a:lnSpc>
            </a:pPr>
            <a:endParaRPr lang="en-US" sz="2200" dirty="0"/>
          </a:p>
          <a:p>
            <a:pPr lvl="2" eaLnBrk="1" hangingPunct="1">
              <a:lnSpc>
                <a:spcPct val="80000"/>
              </a:lnSpc>
            </a:pPr>
            <a:endParaRPr lang="en-US" sz="1800" dirty="0"/>
          </a:p>
        </p:txBody>
      </p:sp>
      <p:sp>
        <p:nvSpPr>
          <p:cNvPr id="5" name="Title 1"/>
          <p:cNvSpPr txBox="1">
            <a:spLocks/>
          </p:cNvSpPr>
          <p:nvPr/>
        </p:nvSpPr>
        <p:spPr bwMode="auto">
          <a:xfrm>
            <a:off x="1828800" y="1392865"/>
            <a:ext cx="45720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0" cap="none" spc="0" normalizeH="0" baseline="0" noProof="0" dirty="0">
                <a:ln>
                  <a:noFill/>
                </a:ln>
                <a:solidFill>
                  <a:schemeClr val="tx2"/>
                </a:solidFill>
                <a:effectLst/>
                <a:uLnTx/>
                <a:uFillTx/>
                <a:latin typeface="+mj-lt"/>
                <a:ea typeface="+mj-ea"/>
                <a:cs typeface="+mj-cs"/>
              </a:rPr>
              <a:t>Invited Guests</a:t>
            </a:r>
          </a:p>
        </p:txBody>
      </p:sp>
      <p:sp>
        <p:nvSpPr>
          <p:cNvPr id="6" name="Rectangle 3"/>
          <p:cNvSpPr txBox="1">
            <a:spLocks noChangeArrowheads="1"/>
          </p:cNvSpPr>
          <p:nvPr/>
        </p:nvSpPr>
        <p:spPr bwMode="auto">
          <a:xfrm>
            <a:off x="914400" y="2094567"/>
            <a:ext cx="7924800" cy="3429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7013" indent="-227013" defTabSz="1371600">
              <a:lnSpc>
                <a:spcPct val="80000"/>
              </a:lnSpc>
              <a:spcBef>
                <a:spcPct val="20000"/>
              </a:spcBef>
              <a:buFont typeface="Times New Roman" pitchFamily="18" charset="0"/>
              <a:buAutoNum type="arabicPeriod"/>
              <a:tabLst>
                <a:tab pos="2228850" algn="l"/>
                <a:tab pos="6862763" algn="l"/>
              </a:tabLst>
            </a:pPr>
            <a:r>
              <a:rPr lang="en-US" sz="2000" dirty="0"/>
              <a:t>None at this time</a:t>
            </a:r>
          </a:p>
          <a:p>
            <a:pPr defTabSz="1371600">
              <a:lnSpc>
                <a:spcPct val="80000"/>
              </a:lnSpc>
              <a:spcBef>
                <a:spcPct val="20000"/>
              </a:spcBef>
              <a:tabLst>
                <a:tab pos="2228850" algn="l"/>
                <a:tab pos="6862763" algn="l"/>
              </a:tabLst>
            </a:pPr>
            <a:endParaRPr lang="en-US" sz="2000" dirty="0"/>
          </a:p>
          <a:p>
            <a:pPr defTabSz="1371600">
              <a:lnSpc>
                <a:spcPct val="80000"/>
              </a:lnSpc>
              <a:spcBef>
                <a:spcPct val="20000"/>
              </a:spcBef>
              <a:tabLst>
                <a:tab pos="2228850" algn="l"/>
                <a:tab pos="6862763" algn="l"/>
              </a:tabLst>
            </a:pPr>
            <a:br>
              <a:rPr lang="en-US" sz="2000" dirty="0"/>
            </a:br>
            <a:r>
              <a:rPr lang="en-US" sz="2000" dirty="0"/>
              <a:t>	__Y/__N/__A (consent agenda)	</a:t>
            </a:r>
            <a:br>
              <a:rPr lang="en-US" sz="2000" dirty="0"/>
            </a:br>
            <a:endParaRPr lang="en-US" sz="2000" dirty="0"/>
          </a:p>
          <a:p>
            <a:pPr marL="227013" lvl="0" indent="-227013" defTabSz="1371600">
              <a:lnSpc>
                <a:spcPct val="80000"/>
              </a:lnSpc>
              <a:spcBef>
                <a:spcPct val="20000"/>
              </a:spcBef>
              <a:buFont typeface="Times New Roman" pitchFamily="18" charset="0"/>
              <a:buAutoNum type="arabicPeriod"/>
              <a:tabLst>
                <a:tab pos="2228850" algn="l"/>
                <a:tab pos="6862763" algn="l"/>
              </a:tabLst>
            </a:pPr>
            <a:endParaRPr lang="en-US" sz="2000" kern="0" dirty="0">
              <a:latin typeface="+mn-lt"/>
              <a:cs typeface="+mn-cs"/>
            </a:endParaRPr>
          </a:p>
          <a:p>
            <a:pPr marL="227013" lvl="0" indent="-227013" defTabSz="1371600">
              <a:lnSpc>
                <a:spcPct val="80000"/>
              </a:lnSpc>
              <a:spcBef>
                <a:spcPct val="20000"/>
              </a:spcBef>
              <a:tabLst>
                <a:tab pos="2228850" algn="l"/>
                <a:tab pos="6862763" algn="l"/>
              </a:tabLst>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701842" y="1600200"/>
            <a:ext cx="7772400" cy="4114800"/>
          </a:xfrm>
        </p:spPr>
        <p:txBody>
          <a:bodyPr/>
          <a:lstStyle/>
          <a:p>
            <a:r>
              <a:rPr lang="en-US" dirty="0"/>
              <a:t>Chair’s opening remarks</a:t>
            </a:r>
            <a:endParaRPr lang="en-US" sz="1600" dirty="0"/>
          </a:p>
          <a:p>
            <a:pPr lvl="1"/>
            <a:endParaRPr lang="en-US" sz="1600" dirty="0"/>
          </a:p>
          <a:p>
            <a:pPr lvl="1"/>
            <a:r>
              <a:rPr lang="en-US" sz="1600" dirty="0"/>
              <a:t>Request meeting observers to record their attendance</a:t>
            </a:r>
          </a:p>
          <a:p>
            <a:pPr lvl="1"/>
            <a:r>
              <a:rPr lang="en-US" sz="1600" dirty="0"/>
              <a:t>March 2020 40</a:t>
            </a:r>
            <a:r>
              <a:rPr lang="en-US" sz="1600" baseline="30000" dirty="0"/>
              <a:t>th</a:t>
            </a:r>
            <a:r>
              <a:rPr lang="en-US" sz="1600" dirty="0"/>
              <a:t> Anniversary public visibility project well under way</a:t>
            </a:r>
          </a:p>
          <a:p>
            <a:pPr lvl="2"/>
            <a:r>
              <a:rPr lang="en-US" sz="1200" dirty="0"/>
              <a:t>seeking memorabilia</a:t>
            </a:r>
            <a:endParaRPr lang="en-US" sz="1600" dirty="0"/>
          </a:p>
          <a:p>
            <a:pPr lvl="1"/>
            <a:r>
              <a:rPr lang="en-US" sz="1600" dirty="0"/>
              <a:t>802 Chair’s Open Office Hours, Thursday 9:00-10:00, Nikolich</a:t>
            </a:r>
          </a:p>
          <a:p>
            <a:pPr lvl="1"/>
            <a:r>
              <a:rPr lang="en-US" sz="1600" dirty="0"/>
              <a:t>Thursday 10-noon slot reserved for 802 EC discussion topics </a:t>
            </a:r>
          </a:p>
          <a:p>
            <a:pPr lvl="1"/>
            <a:r>
              <a:rPr lang="en-US" sz="1600" dirty="0"/>
              <a:t>Interim EC meeting scheduled for 04 June 2019 1-3PM ET</a:t>
            </a:r>
          </a:p>
          <a:p>
            <a:pPr lvl="1"/>
            <a:r>
              <a:rPr lang="en-US" sz="1600" dirty="0"/>
              <a:t>Temporary 802.1 WG Chair and Vice-Chair status</a:t>
            </a:r>
          </a:p>
          <a:p>
            <a:pPr lvl="2"/>
            <a:r>
              <a:rPr lang="en-US" sz="1200" dirty="0"/>
              <a:t>Glenn Parsons resumed 802.1 WG Chair responsibilities 06NOV2019.  John Messenger and Jessy </a:t>
            </a:r>
            <a:r>
              <a:rPr lang="en-US" sz="1200" dirty="0" err="1"/>
              <a:t>Rouyer</a:t>
            </a:r>
            <a:r>
              <a:rPr lang="en-US" sz="1200" dirty="0"/>
              <a:t> </a:t>
            </a:r>
            <a:r>
              <a:rPr lang="en-US" sz="1200" dirty="0" err="1"/>
              <a:t>returne</a:t>
            </a:r>
            <a:r>
              <a:rPr lang="en-US" sz="1200" dirty="0"/>
              <a:t> to the 802.1 vice chair and secretary roles. Thank you to John and Jessy for serving in Glenn’s absence.</a:t>
            </a:r>
          </a:p>
          <a:p>
            <a:pPr lvl="1"/>
            <a:r>
              <a:rPr lang="en-US" sz="1600" dirty="0"/>
              <a:t>Temporary 802.15 WG Chair status</a:t>
            </a:r>
          </a:p>
          <a:p>
            <a:pPr lvl="2"/>
            <a:r>
              <a:rPr lang="en-US" sz="1200" dirty="0"/>
              <a:t>Pat Kinney appointed to serve as temporary 802.15 WG Chair while Bob </a:t>
            </a:r>
            <a:r>
              <a:rPr lang="en-US" sz="1200" dirty="0" err="1"/>
              <a:t>Heile</a:t>
            </a:r>
            <a:r>
              <a:rPr lang="en-US" sz="1200" dirty="0"/>
              <a:t> is unavailable</a:t>
            </a:r>
          </a:p>
          <a:p>
            <a:pPr lvl="1"/>
            <a:r>
              <a:rPr lang="en-US" sz="1600" dirty="0"/>
              <a:t>Temporary 802 Wireless Chairs Standing Committee Chair status</a:t>
            </a:r>
          </a:p>
          <a:p>
            <a:pPr lvl="2"/>
            <a:r>
              <a:rPr lang="en-US" sz="1200" dirty="0"/>
              <a:t>Dorothy Stanley appointed to serve as temporary 802 Wireless Chair Standing Committee Chair while Bob </a:t>
            </a:r>
            <a:r>
              <a:rPr lang="en-US" sz="1200" dirty="0" err="1"/>
              <a:t>Heile</a:t>
            </a:r>
            <a:r>
              <a:rPr lang="en-US" sz="1200" dirty="0"/>
              <a:t> is unavailable</a:t>
            </a:r>
            <a:br>
              <a:rPr lang="en-US" sz="1200" dirty="0"/>
            </a:br>
            <a:br>
              <a:rPr lang="en-US" sz="1200" dirty="0"/>
            </a:br>
            <a:endParaRPr lang="en-US" sz="20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5</a:t>
            </a:fld>
            <a:endParaRPr lang="en-US"/>
          </a:p>
        </p:txBody>
      </p:sp>
    </p:spTree>
    <p:extLst>
      <p:ext uri="{BB962C8B-B14F-4D97-AF65-F5344CB8AC3E}">
        <p14:creationId xmlns:p14="http://schemas.microsoft.com/office/powerpoint/2010/main" val="3542983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838200" y="2057400"/>
            <a:ext cx="7772400" cy="4114800"/>
          </a:xfrm>
        </p:spPr>
        <p:txBody>
          <a:bodyPr/>
          <a:lstStyle/>
          <a:p>
            <a:r>
              <a:rPr lang="en-US" sz="2200" dirty="0"/>
              <a:t>Results of IEEE 2019 elections for 2020 positions</a:t>
            </a:r>
          </a:p>
          <a:p>
            <a:pPr marL="0" indent="0">
              <a:buNone/>
            </a:pPr>
            <a:endParaRPr lang="en-US" sz="2200" dirty="0"/>
          </a:p>
          <a:p>
            <a:pPr lvl="1"/>
            <a:r>
              <a:rPr lang="en-US" sz="1800" dirty="0"/>
              <a:t>2020/21 SA Member at Large winner: Andrew Myles</a:t>
            </a:r>
            <a:br>
              <a:rPr lang="en-US" sz="1800" dirty="0"/>
            </a:br>
            <a:endParaRPr lang="en-US" sz="1800" dirty="0"/>
          </a:p>
          <a:p>
            <a:pPr lvl="1"/>
            <a:r>
              <a:rPr lang="en-US" sz="1800" dirty="0"/>
              <a:t>2020 SA President Elect winner: James Matthews</a:t>
            </a:r>
            <a:br>
              <a:rPr lang="en-US" sz="1800" dirty="0"/>
            </a:br>
            <a:endParaRPr lang="en-US" sz="1800" dirty="0"/>
          </a:p>
          <a:p>
            <a:pPr lvl="1"/>
            <a:r>
              <a:rPr lang="en-US" sz="1800" dirty="0"/>
              <a:t>2020 President Elect winner: Kathy Land</a:t>
            </a:r>
            <a:br>
              <a:rPr lang="en-US" sz="1800" dirty="0"/>
            </a:br>
            <a:r>
              <a:rPr lang="en-US" sz="1800" dirty="0"/>
              <a:t> </a:t>
            </a:r>
          </a:p>
          <a:p>
            <a:pPr lvl="1"/>
            <a:r>
              <a:rPr lang="en-US" sz="1800" dirty="0"/>
              <a:t>2020 Technical Activities VP Elect winner: Roger Fuji</a:t>
            </a:r>
            <a:br>
              <a:rPr lang="en-US" sz="1600" dirty="0"/>
            </a:br>
            <a:br>
              <a:rPr lang="en-US" sz="1600" dirty="0"/>
            </a:br>
            <a:endParaRPr lang="en-US" sz="24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6</a:t>
            </a:fld>
            <a:endParaRPr lang="en-US"/>
          </a:p>
        </p:txBody>
      </p:sp>
    </p:spTree>
    <p:extLst>
      <p:ext uri="{BB962C8B-B14F-4D97-AF65-F5344CB8AC3E}">
        <p14:creationId xmlns:p14="http://schemas.microsoft.com/office/powerpoint/2010/main" val="1075305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
        <p:nvSpPr>
          <p:cNvPr id="8" name="Content Placeholder 7">
            <a:extLst>
              <a:ext uri="{FF2B5EF4-FFF2-40B4-BE49-F238E27FC236}">
                <a16:creationId xmlns:a16="http://schemas.microsoft.com/office/drawing/2014/main" id="{440019AE-B68C-4103-B93F-A40E3748B063}"/>
              </a:ext>
            </a:extLst>
          </p:cNvPr>
          <p:cNvSpPr>
            <a:spLocks noGrp="1"/>
          </p:cNvSpPr>
          <p:nvPr>
            <p:ph idx="1"/>
          </p:nvPr>
        </p:nvSpPr>
        <p:spPr/>
        <p:txBody>
          <a:bodyPr/>
          <a:lstStyle/>
          <a:p>
            <a:r>
              <a:rPr lang="en-US" sz="2000" dirty="0"/>
              <a:t>Technical Activities Committee on Standards: a high level view</a:t>
            </a:r>
            <a:endParaRPr lang="en-US" dirty="0"/>
          </a:p>
        </p:txBody>
      </p:sp>
      <p:sp>
        <p:nvSpPr>
          <p:cNvPr id="21" name="Oval 20">
            <a:extLst>
              <a:ext uri="{FF2B5EF4-FFF2-40B4-BE49-F238E27FC236}">
                <a16:creationId xmlns:a16="http://schemas.microsoft.com/office/drawing/2014/main" id="{AFAC2972-E9B8-4D66-84A1-AD13DF854252}"/>
              </a:ext>
            </a:extLst>
          </p:cNvPr>
          <p:cNvSpPr/>
          <p:nvPr/>
        </p:nvSpPr>
        <p:spPr>
          <a:xfrm>
            <a:off x="1254760" y="2514600"/>
            <a:ext cx="1474270" cy="1443790"/>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Research</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(sci/tech/</a:t>
            </a:r>
            <a:b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standards development)</a:t>
            </a: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IEEE TA</a:t>
            </a:r>
          </a:p>
        </p:txBody>
      </p:sp>
      <p:sp>
        <p:nvSpPr>
          <p:cNvPr id="22" name="Oval 21">
            <a:extLst>
              <a:ext uri="{FF2B5EF4-FFF2-40B4-BE49-F238E27FC236}">
                <a16:creationId xmlns:a16="http://schemas.microsoft.com/office/drawing/2014/main" id="{A5CE3BEA-D87F-4014-B12A-B4AC258EA525}"/>
              </a:ext>
            </a:extLst>
          </p:cNvPr>
          <p:cNvSpPr/>
          <p:nvPr/>
        </p:nvSpPr>
        <p:spPr>
          <a:xfrm>
            <a:off x="4379717" y="3603273"/>
            <a:ext cx="1474270" cy="1443790"/>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Industry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(prod</a:t>
            </a:r>
            <a:r>
              <a:rPr lang="en-US" sz="1100" kern="0" dirty="0">
                <a:solidFill>
                  <a:srgbClr val="000000"/>
                </a:solidFill>
                <a:latin typeface="Arial"/>
                <a:cs typeface="+mn-cs"/>
                <a:sym typeface="Arial"/>
              </a:rPr>
              <a:t> &amp; </a:t>
            </a: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svc)</a:t>
            </a:r>
            <a:endParaRPr kumimoji="0" lang="en-US" sz="1400"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3" name="Oval 22">
            <a:extLst>
              <a:ext uri="{FF2B5EF4-FFF2-40B4-BE49-F238E27FC236}">
                <a16:creationId xmlns:a16="http://schemas.microsoft.com/office/drawing/2014/main" id="{B669D10C-7F24-4279-9F07-EBB043D52B38}"/>
              </a:ext>
            </a:extLst>
          </p:cNvPr>
          <p:cNvSpPr/>
          <p:nvPr/>
        </p:nvSpPr>
        <p:spPr>
          <a:xfrm>
            <a:off x="6616899" y="3492316"/>
            <a:ext cx="1646990" cy="1665704"/>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Products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and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Services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for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Humanity</a:t>
            </a:r>
          </a:p>
        </p:txBody>
      </p:sp>
      <p:sp>
        <p:nvSpPr>
          <p:cNvPr id="24" name="Oval 23">
            <a:extLst>
              <a:ext uri="{FF2B5EF4-FFF2-40B4-BE49-F238E27FC236}">
                <a16:creationId xmlns:a16="http://schemas.microsoft.com/office/drawing/2014/main" id="{0CA12372-5CF3-4D65-B054-5366F6C8E77F}"/>
              </a:ext>
            </a:extLst>
          </p:cNvPr>
          <p:cNvSpPr/>
          <p:nvPr/>
        </p:nvSpPr>
        <p:spPr>
          <a:xfrm>
            <a:off x="1267059" y="4835625"/>
            <a:ext cx="1474270" cy="1443790"/>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err="1">
                <a:ln>
                  <a:noFill/>
                </a:ln>
                <a:solidFill>
                  <a:srgbClr val="000000"/>
                </a:solidFill>
                <a:effectLst/>
                <a:uLnTx/>
                <a:uFillTx/>
                <a:latin typeface="Arial"/>
                <a:ea typeface="+mn-ea"/>
                <a:cs typeface="+mn-cs"/>
                <a:sym typeface="Arial"/>
              </a:rPr>
              <a:t>TechnicalStandards</a:t>
            </a: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oversight</a:t>
            </a: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IEEE SA</a:t>
            </a:r>
          </a:p>
        </p:txBody>
      </p:sp>
      <p:cxnSp>
        <p:nvCxnSpPr>
          <p:cNvPr id="25" name="Straight Arrow Connector 24">
            <a:extLst>
              <a:ext uri="{FF2B5EF4-FFF2-40B4-BE49-F238E27FC236}">
                <a16:creationId xmlns:a16="http://schemas.microsoft.com/office/drawing/2014/main" id="{4E6A58CC-94B5-465F-846A-0841C5084D3D}"/>
              </a:ext>
            </a:extLst>
          </p:cNvPr>
          <p:cNvCxnSpPr>
            <a:cxnSpLocks/>
            <a:stCxn id="21" idx="6"/>
            <a:endCxn id="22" idx="1"/>
          </p:cNvCxnSpPr>
          <p:nvPr/>
        </p:nvCxnSpPr>
        <p:spPr>
          <a:xfrm>
            <a:off x="2729030" y="3236495"/>
            <a:ext cx="1866589" cy="578216"/>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cxnSp>
        <p:nvCxnSpPr>
          <p:cNvPr id="26" name="Straight Arrow Connector 25">
            <a:extLst>
              <a:ext uri="{FF2B5EF4-FFF2-40B4-BE49-F238E27FC236}">
                <a16:creationId xmlns:a16="http://schemas.microsoft.com/office/drawing/2014/main" id="{9EE5E816-FBF5-45AE-A012-0C82E2577236}"/>
              </a:ext>
            </a:extLst>
          </p:cNvPr>
          <p:cNvCxnSpPr>
            <a:cxnSpLocks/>
            <a:stCxn id="22" idx="6"/>
            <a:endCxn id="23" idx="2"/>
          </p:cNvCxnSpPr>
          <p:nvPr/>
        </p:nvCxnSpPr>
        <p:spPr>
          <a:xfrm>
            <a:off x="5853987" y="4325168"/>
            <a:ext cx="762912" cy="0"/>
          </a:xfrm>
          <a:prstGeom prst="straightConnector1">
            <a:avLst/>
          </a:prstGeom>
          <a:noFill/>
          <a:ln w="9525" cap="flat" cmpd="sng" algn="ctr">
            <a:solidFill>
              <a:srgbClr val="4472C4">
                <a:shade val="95000"/>
                <a:satMod val="105000"/>
              </a:srgbClr>
            </a:solidFill>
            <a:prstDash val="solid"/>
            <a:tailEnd type="triangle" w="lg" len="lg"/>
          </a:ln>
          <a:effectLst/>
        </p:spPr>
      </p:cxnSp>
      <p:cxnSp>
        <p:nvCxnSpPr>
          <p:cNvPr id="27" name="Straight Arrow Connector 26">
            <a:extLst>
              <a:ext uri="{FF2B5EF4-FFF2-40B4-BE49-F238E27FC236}">
                <a16:creationId xmlns:a16="http://schemas.microsoft.com/office/drawing/2014/main" id="{0D12899F-8B54-4F24-BE78-A4E80814D57A}"/>
              </a:ext>
            </a:extLst>
          </p:cNvPr>
          <p:cNvCxnSpPr>
            <a:cxnSpLocks/>
            <a:stCxn id="21" idx="4"/>
            <a:endCxn id="24" idx="0"/>
          </p:cNvCxnSpPr>
          <p:nvPr/>
        </p:nvCxnSpPr>
        <p:spPr>
          <a:xfrm>
            <a:off x="1991895" y="3958390"/>
            <a:ext cx="12299" cy="877235"/>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cxnSp>
        <p:nvCxnSpPr>
          <p:cNvPr id="28" name="Straight Arrow Connector 27">
            <a:extLst>
              <a:ext uri="{FF2B5EF4-FFF2-40B4-BE49-F238E27FC236}">
                <a16:creationId xmlns:a16="http://schemas.microsoft.com/office/drawing/2014/main" id="{96D591EE-3FF3-456A-B9A6-7D7933AC1353}"/>
              </a:ext>
            </a:extLst>
          </p:cNvPr>
          <p:cNvCxnSpPr>
            <a:cxnSpLocks/>
            <a:stCxn id="24" idx="6"/>
            <a:endCxn id="22" idx="3"/>
          </p:cNvCxnSpPr>
          <p:nvPr/>
        </p:nvCxnSpPr>
        <p:spPr>
          <a:xfrm flipV="1">
            <a:off x="2741329" y="4835625"/>
            <a:ext cx="1854290" cy="721895"/>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sp>
        <p:nvSpPr>
          <p:cNvPr id="29" name="Oval 28">
            <a:extLst>
              <a:ext uri="{FF2B5EF4-FFF2-40B4-BE49-F238E27FC236}">
                <a16:creationId xmlns:a16="http://schemas.microsoft.com/office/drawing/2014/main" id="{D2F722F6-B852-482F-80F6-2CC36D9A64E9}"/>
              </a:ext>
            </a:extLst>
          </p:cNvPr>
          <p:cNvSpPr/>
          <p:nvPr/>
        </p:nvSpPr>
        <p:spPr>
          <a:xfrm>
            <a:off x="2856899" y="4108062"/>
            <a:ext cx="749032" cy="641150"/>
          </a:xfrm>
          <a:prstGeom prst="ellipse">
            <a:avLst/>
          </a:prstGeom>
          <a:pattFill prst="pct30">
            <a:fgClr>
              <a:schemeClr val="bg1">
                <a:lumMod val="75000"/>
              </a:schemeClr>
            </a:fgClr>
            <a:bgClr>
              <a:schemeClr val="bg1"/>
            </a:bgClr>
          </a:patt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000000"/>
                </a:solidFill>
                <a:effectLst/>
                <a:uLnTx/>
                <a:uFillTx/>
                <a:latin typeface="Arial"/>
                <a:ea typeface="+mn-ea"/>
                <a:cs typeface="+mn-cs"/>
                <a:sym typeface="Arial"/>
              </a:rPr>
              <a:t>IEEE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000000"/>
                </a:solidFill>
                <a:effectLst/>
                <a:uLnTx/>
                <a:uFillTx/>
                <a:latin typeface="Arial"/>
                <a:ea typeface="+mn-ea"/>
                <a:cs typeface="+mn-cs"/>
                <a:sym typeface="Arial"/>
              </a:rPr>
              <a:t>TAB</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err="1">
                <a:ln>
                  <a:noFill/>
                </a:ln>
                <a:solidFill>
                  <a:srgbClr val="000000"/>
                </a:solidFill>
                <a:effectLst/>
                <a:uLnTx/>
                <a:uFillTx/>
                <a:latin typeface="Arial"/>
                <a:ea typeface="+mn-ea"/>
                <a:cs typeface="+mn-cs"/>
                <a:sym typeface="Arial"/>
              </a:rPr>
              <a:t>CoS</a:t>
            </a:r>
            <a:endParaRPr kumimoji="0" lang="en-US" sz="1050" b="0" i="0" u="none" strike="noStrike" kern="0" cap="none" spc="0" normalizeH="0" baseline="0" noProof="0" dirty="0">
              <a:ln>
                <a:noFill/>
              </a:ln>
              <a:solidFill>
                <a:srgbClr val="000000"/>
              </a:solidFill>
              <a:effectLst/>
              <a:uLnTx/>
              <a:uFillTx/>
              <a:latin typeface="Arial"/>
              <a:ea typeface="+mn-ea"/>
              <a:cs typeface="+mn-cs"/>
              <a:sym typeface="Arial"/>
            </a:endParaRPr>
          </a:p>
        </p:txBody>
      </p:sp>
      <p:cxnSp>
        <p:nvCxnSpPr>
          <p:cNvPr id="30" name="Straight Arrow Connector 29">
            <a:extLst>
              <a:ext uri="{FF2B5EF4-FFF2-40B4-BE49-F238E27FC236}">
                <a16:creationId xmlns:a16="http://schemas.microsoft.com/office/drawing/2014/main" id="{564F2CAD-9E17-4DE8-A1DF-ADE6C7A1E46D}"/>
              </a:ext>
            </a:extLst>
          </p:cNvPr>
          <p:cNvCxnSpPr>
            <a:cxnSpLocks/>
            <a:stCxn id="21" idx="5"/>
            <a:endCxn id="29" idx="1"/>
          </p:cNvCxnSpPr>
          <p:nvPr/>
        </p:nvCxnSpPr>
        <p:spPr>
          <a:xfrm>
            <a:off x="2513128" y="3746952"/>
            <a:ext cx="453464" cy="455004"/>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cxnSp>
        <p:nvCxnSpPr>
          <p:cNvPr id="31" name="Straight Arrow Connector 30">
            <a:extLst>
              <a:ext uri="{FF2B5EF4-FFF2-40B4-BE49-F238E27FC236}">
                <a16:creationId xmlns:a16="http://schemas.microsoft.com/office/drawing/2014/main" id="{CC8B7CD9-DB44-4867-B807-519C481B9838}"/>
              </a:ext>
            </a:extLst>
          </p:cNvPr>
          <p:cNvCxnSpPr>
            <a:cxnSpLocks/>
            <a:stCxn id="29" idx="3"/>
            <a:endCxn id="24" idx="7"/>
          </p:cNvCxnSpPr>
          <p:nvPr/>
        </p:nvCxnSpPr>
        <p:spPr>
          <a:xfrm flipH="1">
            <a:off x="2525427" y="4655318"/>
            <a:ext cx="441165" cy="391745"/>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sp>
        <p:nvSpPr>
          <p:cNvPr id="32" name="TextBox 31">
            <a:extLst>
              <a:ext uri="{FF2B5EF4-FFF2-40B4-BE49-F238E27FC236}">
                <a16:creationId xmlns:a16="http://schemas.microsoft.com/office/drawing/2014/main" id="{80731D2C-BAE3-4D20-A687-7A7C59599518}"/>
              </a:ext>
            </a:extLst>
          </p:cNvPr>
          <p:cNvSpPr txBox="1"/>
          <p:nvPr/>
        </p:nvSpPr>
        <p:spPr>
          <a:xfrm>
            <a:off x="125306" y="3440343"/>
            <a:ext cx="1202652" cy="1954381"/>
          </a:xfrm>
          <a:prstGeom prst="rect">
            <a:avLst/>
          </a:prstGeom>
          <a:noFill/>
          <a:ln w="3175">
            <a:solidFill>
              <a:srgbClr val="0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err="1">
                <a:ln>
                  <a:noFill/>
                </a:ln>
                <a:solidFill>
                  <a:srgbClr val="000000"/>
                </a:solidFill>
                <a:effectLst/>
                <a:uLnTx/>
                <a:uFillTx/>
                <a:latin typeface="Arial"/>
                <a:cs typeface="Arial"/>
                <a:sym typeface="Arial"/>
              </a:rPr>
              <a:t>Stds</a:t>
            </a:r>
            <a:r>
              <a:rPr kumimoji="0" lang="en-US" sz="1100" b="0" i="0" u="none" strike="noStrike" kern="0" cap="none" spc="0" normalizeH="0" baseline="0" noProof="0" dirty="0">
                <a:ln>
                  <a:noFill/>
                </a:ln>
                <a:solidFill>
                  <a:srgbClr val="000000"/>
                </a:solidFill>
                <a:effectLst/>
                <a:uLnTx/>
                <a:uFillTx/>
                <a:latin typeface="Arial"/>
                <a:cs typeface="Arial"/>
                <a:sym typeface="Arial"/>
              </a:rPr>
              <a:t> Classes</a:t>
            </a:r>
            <a:br>
              <a:rPr kumimoji="0" lang="en-US" sz="1100" b="0" i="0" u="none" strike="noStrike" kern="0" cap="none" spc="0" normalizeH="0" baseline="0" noProof="0" dirty="0">
                <a:ln>
                  <a:noFill/>
                </a:ln>
                <a:solidFill>
                  <a:srgbClr val="000000"/>
                </a:solidFill>
                <a:effectLst/>
                <a:uLnTx/>
                <a:uFillTx/>
                <a:latin typeface="Arial"/>
                <a:cs typeface="Arial"/>
                <a:sym typeface="Arial"/>
              </a:rPr>
            </a:br>
            <a:endParaRPr kumimoji="0" lang="en-US" sz="1100" b="0" i="0" u="none" strike="noStrike" kern="0" cap="none" spc="0" normalizeH="0" baseline="0" noProof="0" dirty="0">
              <a:ln>
                <a:noFill/>
              </a:ln>
              <a:solidFill>
                <a:srgbClr val="000000"/>
              </a:solidFill>
              <a:effectLst/>
              <a:uLnTx/>
              <a:uFillTx/>
              <a:latin typeface="Arial"/>
              <a:cs typeface="Arial"/>
              <a:sym typeface="Arial"/>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cs typeface="Arial"/>
                <a:sym typeface="Arial"/>
              </a:rPr>
              <a:t>Interoperability</a:t>
            </a:r>
          </a:p>
          <a:p>
            <a:pPr marL="0" marR="0" lvl="0" indent="0"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Process</a:t>
            </a:r>
          </a:p>
          <a:p>
            <a:pPr marL="0" marR="0" lvl="0" indent="0"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Safety</a:t>
            </a:r>
          </a:p>
          <a:p>
            <a:pPr marL="0" marR="0" lvl="0" indent="0"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Measurement</a:t>
            </a:r>
          </a:p>
          <a:p>
            <a:pPr marL="0" marR="0" lvl="0" indent="0"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Definitions/Units</a:t>
            </a:r>
          </a:p>
        </p:txBody>
      </p:sp>
    </p:spTree>
    <p:extLst>
      <p:ext uri="{BB962C8B-B14F-4D97-AF65-F5344CB8AC3E}">
        <p14:creationId xmlns:p14="http://schemas.microsoft.com/office/powerpoint/2010/main" val="1992779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838200" y="2057400"/>
            <a:ext cx="7772400" cy="4114800"/>
          </a:xfrm>
        </p:spPr>
        <p:txBody>
          <a:bodyPr/>
          <a:lstStyle/>
          <a:p>
            <a:pPr>
              <a:buFont typeface="Arial" panose="020B0604020202020204" pitchFamily="34" charset="0"/>
              <a:buChar char="•"/>
            </a:pPr>
            <a:r>
              <a:rPr lang="en-US" sz="2200" dirty="0"/>
              <a:t>Technical Activities Committee on Standards (</a:t>
            </a:r>
            <a:r>
              <a:rPr lang="en-US" sz="2200" dirty="0" err="1"/>
              <a:t>CoS</a:t>
            </a:r>
            <a:r>
              <a:rPr lang="en-US" sz="2200" dirty="0"/>
              <a:t>) Overview</a:t>
            </a:r>
          </a:p>
          <a:p>
            <a:pPr>
              <a:buFont typeface="Arial" panose="020B0604020202020204" pitchFamily="34" charset="0"/>
              <a:buChar char="•"/>
            </a:pPr>
            <a:endParaRPr lang="en-US" sz="2200" dirty="0"/>
          </a:p>
          <a:p>
            <a:pPr indent="-336550" eaLnBrk="1" fontAlgn="auto" hangingPunct="1">
              <a:lnSpc>
                <a:spcPct val="90000"/>
              </a:lnSpc>
              <a:spcBef>
                <a:spcPts val="0"/>
              </a:spcBef>
              <a:spcAft>
                <a:spcPts val="0"/>
              </a:spcAft>
              <a:buClr>
                <a:srgbClr val="0066A1"/>
              </a:buClr>
              <a:buSzPct val="100000"/>
              <a:buFont typeface="Arial" panose="020B0604020202020204" pitchFamily="34" charset="0"/>
              <a:buChar char="•"/>
            </a:pPr>
            <a:r>
              <a:rPr lang="en-US" sz="1800" dirty="0">
                <a:solidFill>
                  <a:srgbClr val="000000"/>
                </a:solidFill>
                <a:latin typeface="Calibri"/>
                <a:cs typeface="Calibri"/>
                <a:sym typeface="Calibri"/>
              </a:rPr>
              <a:t>Mission: to promote standards activities across Technical Activities (TA)</a:t>
            </a:r>
          </a:p>
          <a:p>
            <a:pPr marL="596900" lvl="1" indent="-336550" eaLnBrk="1" fontAlgn="auto" hangingPunct="1">
              <a:lnSpc>
                <a:spcPct val="90000"/>
              </a:lnSpc>
              <a:spcBef>
                <a:spcPts val="0"/>
              </a:spcBef>
              <a:spcAft>
                <a:spcPts val="0"/>
              </a:spcAft>
              <a:buClr>
                <a:srgbClr val="0066A1"/>
              </a:buClr>
              <a:buSzPct val="100000"/>
              <a:buFont typeface="Arial" panose="020B0604020202020204" pitchFamily="34" charset="0"/>
              <a:buChar char="•"/>
            </a:pPr>
            <a:r>
              <a:rPr lang="en-US" sz="1400" dirty="0">
                <a:solidFill>
                  <a:srgbClr val="000000"/>
                </a:solidFill>
                <a:latin typeface="Calibri"/>
                <a:cs typeface="Calibri"/>
                <a:sym typeface="Calibri"/>
              </a:rPr>
              <a:t>A few Societies have mature, active standards development communities</a:t>
            </a:r>
          </a:p>
          <a:p>
            <a:pPr marL="596900" lvl="1" indent="-336550" eaLnBrk="1" fontAlgn="auto" hangingPunct="1">
              <a:lnSpc>
                <a:spcPct val="90000"/>
              </a:lnSpc>
              <a:spcBef>
                <a:spcPts val="0"/>
              </a:spcBef>
              <a:spcAft>
                <a:spcPts val="0"/>
              </a:spcAft>
              <a:buClr>
                <a:srgbClr val="0066A1"/>
              </a:buClr>
              <a:buSzPct val="100000"/>
              <a:buFont typeface="Arial" panose="020B0604020202020204" pitchFamily="34" charset="0"/>
              <a:buChar char="•"/>
            </a:pPr>
            <a:r>
              <a:rPr lang="en-US" sz="1400" dirty="0">
                <a:solidFill>
                  <a:srgbClr val="000000"/>
                </a:solidFill>
                <a:latin typeface="Calibri"/>
                <a:cs typeface="Calibri"/>
                <a:sym typeface="Calibri"/>
              </a:rPr>
              <a:t>However many do not, there is significant untapped potential</a:t>
            </a:r>
          </a:p>
          <a:p>
            <a:pPr marL="596900" lvl="1" indent="-336550" eaLnBrk="1" fontAlgn="auto" hangingPunct="1">
              <a:lnSpc>
                <a:spcPct val="90000"/>
              </a:lnSpc>
              <a:spcBef>
                <a:spcPts val="0"/>
              </a:spcBef>
              <a:spcAft>
                <a:spcPts val="0"/>
              </a:spcAft>
              <a:buClr>
                <a:srgbClr val="0066A1"/>
              </a:buClr>
              <a:buSzPct val="100000"/>
              <a:buFont typeface="Arial" panose="020B0604020202020204" pitchFamily="34" charset="0"/>
              <a:buChar char="•"/>
            </a:pPr>
            <a:r>
              <a:rPr lang="en-US" sz="1400" dirty="0">
                <a:solidFill>
                  <a:srgbClr val="000000"/>
                </a:solidFill>
                <a:latin typeface="Calibri"/>
                <a:cs typeface="Calibri"/>
                <a:sym typeface="Calibri"/>
              </a:rPr>
              <a:t>Educate and motivate all Societies and Councils to consider investing in standards related activities</a:t>
            </a:r>
          </a:p>
          <a:p>
            <a:pPr marL="596900" lvl="1" indent="-336550" eaLnBrk="1" fontAlgn="auto" hangingPunct="1">
              <a:lnSpc>
                <a:spcPct val="90000"/>
              </a:lnSpc>
              <a:spcBef>
                <a:spcPts val="0"/>
              </a:spcBef>
              <a:spcAft>
                <a:spcPts val="0"/>
              </a:spcAft>
              <a:buClr>
                <a:srgbClr val="0066A1"/>
              </a:buClr>
              <a:buSzPct val="100000"/>
              <a:buFont typeface="Arial" panose="020B0604020202020204" pitchFamily="34" charset="0"/>
              <a:buChar char="•"/>
            </a:pPr>
            <a:r>
              <a:rPr lang="en-US" sz="1400" dirty="0">
                <a:solidFill>
                  <a:srgbClr val="000000"/>
                </a:solidFill>
                <a:latin typeface="Calibri"/>
                <a:cs typeface="Calibri"/>
                <a:sym typeface="Calibri"/>
              </a:rPr>
              <a:t>Why? Standards activities provide a proven path to advancing technology implementation, will attract industry and may have substantial impact to humanity</a:t>
            </a:r>
          </a:p>
          <a:p>
            <a:pPr marL="939800" lvl="2" indent="-336550" eaLnBrk="1" fontAlgn="auto" hangingPunct="1">
              <a:lnSpc>
                <a:spcPct val="90000"/>
              </a:lnSpc>
              <a:spcBef>
                <a:spcPts val="0"/>
              </a:spcBef>
              <a:spcAft>
                <a:spcPts val="0"/>
              </a:spcAft>
              <a:buClr>
                <a:srgbClr val="0066A1"/>
              </a:buClr>
              <a:buSzPct val="100000"/>
              <a:buFont typeface="Arial" panose="020B0604020202020204" pitchFamily="34" charset="0"/>
              <a:buChar char="•"/>
            </a:pPr>
            <a:r>
              <a:rPr lang="en-US" sz="1200" dirty="0">
                <a:solidFill>
                  <a:srgbClr val="000000"/>
                </a:solidFill>
                <a:latin typeface="Calibri"/>
                <a:cs typeface="Calibri"/>
                <a:sym typeface="Calibri"/>
              </a:rPr>
              <a:t>Existence proof: IEEE 802 LAN/MAN  and Power Engineering families of standards.</a:t>
            </a:r>
            <a:endParaRPr lang="en-US" sz="1800" dirty="0">
              <a:solidFill>
                <a:srgbClr val="000000"/>
              </a:solidFill>
              <a:latin typeface="Calibri"/>
              <a:cs typeface="Calibri"/>
              <a:sym typeface="Calibri"/>
            </a:endParaRPr>
          </a:p>
          <a:p>
            <a:pPr lvl="0" indent="-336550" eaLnBrk="1" fontAlgn="auto" hangingPunct="1">
              <a:lnSpc>
                <a:spcPct val="90000"/>
              </a:lnSpc>
              <a:spcBef>
                <a:spcPts val="0"/>
              </a:spcBef>
              <a:spcAft>
                <a:spcPts val="0"/>
              </a:spcAft>
              <a:buClr>
                <a:srgbClr val="0066A1"/>
              </a:buClr>
              <a:buSzPct val="100000"/>
              <a:buFont typeface="Arial" panose="020B0604020202020204" pitchFamily="34" charset="0"/>
              <a:buChar char="•"/>
            </a:pPr>
            <a:r>
              <a:rPr lang="en-US" sz="1800" dirty="0">
                <a:solidFill>
                  <a:srgbClr val="000000"/>
                </a:solidFill>
                <a:latin typeface="Calibri"/>
                <a:cs typeface="Calibri"/>
                <a:sym typeface="Calibri"/>
              </a:rPr>
              <a:t>Objective: to maintain the strategic alignment between IEEE Organizational Units Technical Activities and Standards Activities</a:t>
            </a:r>
            <a:endParaRPr lang="en-US" sz="1500" dirty="0">
              <a:solidFill>
                <a:srgbClr val="000000"/>
              </a:solidFill>
              <a:latin typeface="Calibri"/>
              <a:cs typeface="Calibri"/>
              <a:sym typeface="Calibri"/>
            </a:endParaRPr>
          </a:p>
          <a:p>
            <a:pPr marL="596900" lvl="1" indent="-336550" eaLnBrk="1" fontAlgn="auto" hangingPunct="1">
              <a:lnSpc>
                <a:spcPct val="90000"/>
              </a:lnSpc>
              <a:spcBef>
                <a:spcPts val="0"/>
              </a:spcBef>
              <a:spcAft>
                <a:spcPts val="0"/>
              </a:spcAft>
              <a:buClr>
                <a:srgbClr val="0066A1"/>
              </a:buClr>
              <a:buSzPct val="100000"/>
              <a:buFont typeface="Arial" panose="020B0604020202020204" pitchFamily="34" charset="0"/>
              <a:buChar char="•"/>
            </a:pPr>
            <a:r>
              <a:rPr lang="en-US" sz="1400" dirty="0">
                <a:solidFill>
                  <a:srgbClr val="000000"/>
                </a:solidFill>
                <a:latin typeface="Calibri"/>
                <a:ea typeface="Calibri"/>
                <a:cs typeface="Calibri"/>
                <a:sym typeface="Calibri"/>
              </a:rPr>
              <a:t>TA provides access to volunteers with technical expertise and global scope</a:t>
            </a:r>
          </a:p>
          <a:p>
            <a:pPr marL="596900" lvl="1" indent="-336550" eaLnBrk="1" fontAlgn="auto" hangingPunct="1">
              <a:lnSpc>
                <a:spcPct val="90000"/>
              </a:lnSpc>
              <a:spcBef>
                <a:spcPts val="0"/>
              </a:spcBef>
              <a:spcAft>
                <a:spcPts val="0"/>
              </a:spcAft>
              <a:buClr>
                <a:srgbClr val="0066A1"/>
              </a:buClr>
              <a:buSzPct val="100000"/>
              <a:buFont typeface="Arial" panose="020B0604020202020204" pitchFamily="34" charset="0"/>
              <a:buChar char="•"/>
            </a:pPr>
            <a:r>
              <a:rPr lang="en-US" sz="1400" dirty="0">
                <a:solidFill>
                  <a:srgbClr val="000000"/>
                </a:solidFill>
                <a:latin typeface="Calibri"/>
                <a:cs typeface="Calibri"/>
                <a:sym typeface="Calibri"/>
              </a:rPr>
              <a:t>SA provides standards activity process, policy and oversight</a:t>
            </a:r>
          </a:p>
          <a:p>
            <a:pPr marL="596900" lvl="1" indent="-336550" eaLnBrk="1" fontAlgn="auto" hangingPunct="1">
              <a:lnSpc>
                <a:spcPct val="90000"/>
              </a:lnSpc>
              <a:spcBef>
                <a:spcPts val="0"/>
              </a:spcBef>
              <a:spcAft>
                <a:spcPts val="0"/>
              </a:spcAft>
              <a:buClr>
                <a:srgbClr val="0066A1"/>
              </a:buClr>
              <a:buSzPct val="100000"/>
              <a:buFont typeface="Arial" panose="020B0604020202020204" pitchFamily="34" charset="0"/>
              <a:buChar char="•"/>
            </a:pPr>
            <a:r>
              <a:rPr lang="en-US" sz="1400" dirty="0">
                <a:solidFill>
                  <a:srgbClr val="000000"/>
                </a:solidFill>
                <a:latin typeface="Calibri"/>
                <a:ea typeface="Calibri"/>
                <a:cs typeface="Calibri"/>
                <a:sym typeface="Calibri"/>
              </a:rPr>
              <a:t>Better coordination between TA and SA will improve the yield of high quality, market relevant standards activities</a:t>
            </a:r>
          </a:p>
          <a:p>
            <a:pPr marL="196850" indent="-336550" eaLnBrk="1" fontAlgn="auto" hangingPunct="1">
              <a:lnSpc>
                <a:spcPct val="90000"/>
              </a:lnSpc>
              <a:spcBef>
                <a:spcPts val="0"/>
              </a:spcBef>
              <a:spcAft>
                <a:spcPts val="0"/>
              </a:spcAft>
              <a:buClr>
                <a:srgbClr val="0066A1"/>
              </a:buClr>
              <a:buSzPct val="100000"/>
              <a:buFont typeface="Arial" panose="020B0604020202020204" pitchFamily="34" charset="0"/>
              <a:buChar char="•"/>
            </a:pPr>
            <a:r>
              <a:rPr lang="en-US" sz="1800" dirty="0">
                <a:solidFill>
                  <a:srgbClr val="000000"/>
                </a:solidFill>
                <a:latin typeface="Calibri"/>
                <a:cs typeface="Calibri"/>
                <a:sym typeface="Calibri"/>
              </a:rPr>
              <a:t>Looking for volunteers to serve as Corresponding Members</a:t>
            </a:r>
          </a:p>
          <a:p>
            <a:pPr marL="596900" lvl="1" indent="-336550" eaLnBrk="1" fontAlgn="auto" hangingPunct="1">
              <a:lnSpc>
                <a:spcPct val="90000"/>
              </a:lnSpc>
              <a:spcBef>
                <a:spcPts val="0"/>
              </a:spcBef>
              <a:spcAft>
                <a:spcPts val="0"/>
              </a:spcAft>
              <a:buClr>
                <a:srgbClr val="0066A1"/>
              </a:buClr>
              <a:buSzPct val="100000"/>
              <a:buFont typeface="Arial" panose="020B0604020202020204" pitchFamily="34" charset="0"/>
              <a:buChar char="•"/>
            </a:pPr>
            <a:r>
              <a:rPr lang="en-US" sz="1600" dirty="0">
                <a:solidFill>
                  <a:srgbClr val="000000"/>
                </a:solidFill>
                <a:latin typeface="Calibri"/>
                <a:cs typeface="Calibri"/>
                <a:sym typeface="Calibri"/>
              </a:rPr>
              <a:t>Please send interested individuals to see Paul Nikolich, 2020/2021 </a:t>
            </a:r>
            <a:r>
              <a:rPr lang="en-US" sz="1600" dirty="0" err="1">
                <a:solidFill>
                  <a:srgbClr val="000000"/>
                </a:solidFill>
                <a:latin typeface="Calibri"/>
                <a:cs typeface="Calibri"/>
                <a:sym typeface="Calibri"/>
              </a:rPr>
              <a:t>CoS</a:t>
            </a:r>
            <a:r>
              <a:rPr lang="en-US" sz="1600" dirty="0">
                <a:solidFill>
                  <a:srgbClr val="000000"/>
                </a:solidFill>
                <a:latin typeface="Calibri"/>
                <a:cs typeface="Calibri"/>
                <a:sym typeface="Calibri"/>
              </a:rPr>
              <a:t> Chair</a:t>
            </a:r>
            <a:br>
              <a:rPr lang="en-US" sz="1600" dirty="0"/>
            </a:br>
            <a:br>
              <a:rPr lang="en-US" sz="1600" dirty="0"/>
            </a:br>
            <a:endParaRPr lang="en-US" sz="2400" dirty="0"/>
          </a:p>
          <a:p>
            <a:pPr lvl="1">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Tree>
    <p:extLst>
      <p:ext uri="{BB962C8B-B14F-4D97-AF65-F5344CB8AC3E}">
        <p14:creationId xmlns:p14="http://schemas.microsoft.com/office/powerpoint/2010/main" val="435103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19100" y="1143000"/>
            <a:ext cx="8153400" cy="5105400"/>
          </a:xfrm>
        </p:spPr>
        <p:txBody>
          <a:bodyPr/>
          <a:lstStyle/>
          <a:p>
            <a:r>
              <a:rPr lang="en-US" sz="2000" dirty="0"/>
              <a:t>SA Standards Board</a:t>
            </a:r>
          </a:p>
          <a:p>
            <a:pPr lvl="1"/>
            <a:r>
              <a:rPr lang="en-US" sz="1400" dirty="0"/>
              <a:t>Oversight of the 802.11ax project continues</a:t>
            </a:r>
          </a:p>
          <a:p>
            <a:pPr lvl="1"/>
            <a:r>
              <a:rPr lang="en-US" sz="1400" dirty="0"/>
              <a:t>Ad-hoc committee continues work on updating 5.2.1.3 Dominance SASB Bylaw text (chaired by Andrew Myles) </a:t>
            </a:r>
          </a:p>
          <a:p>
            <a:pPr lvl="1"/>
            <a:r>
              <a:rPr lang="en-US" sz="1400" dirty="0"/>
              <a:t>SASB disbanded the Vehicular Technology Society/Land Transportation Standards Committee (VT/LT) and will move IEEE Std 1616 and IEEE Std 1616a to the Vehicular Technology Society/Intelligent Transportation Systems Standards Committee (VT/ITS)</a:t>
            </a:r>
          </a:p>
          <a:p>
            <a:r>
              <a:rPr lang="en-US" sz="2000" dirty="0"/>
              <a:t>Computer Society Standards Activity Board 2019</a:t>
            </a:r>
          </a:p>
          <a:p>
            <a:pPr lvl="1"/>
            <a:r>
              <a:rPr lang="en-US" sz="1400" dirty="0"/>
              <a:t>Computer Society is IEEE 802 LMSC’s sponsor</a:t>
            </a:r>
          </a:p>
          <a:p>
            <a:pPr lvl="1"/>
            <a:r>
              <a:rPr lang="en-US" sz="1400" dirty="0"/>
              <a:t>2019 CS VP Standards and SAB Chair is Riccardo </a:t>
            </a:r>
            <a:r>
              <a:rPr lang="en-US" sz="1400" dirty="0" err="1"/>
              <a:t>Mariani</a:t>
            </a:r>
            <a:r>
              <a:rPr lang="en-US" sz="1400" dirty="0"/>
              <a:t>/Intel.</a:t>
            </a:r>
          </a:p>
          <a:p>
            <a:r>
              <a:rPr lang="en-US" sz="2000" dirty="0"/>
              <a:t>SA </a:t>
            </a:r>
            <a:r>
              <a:rPr lang="en-US" sz="2000" dirty="0" err="1"/>
              <a:t>BoG</a:t>
            </a:r>
            <a:r>
              <a:rPr lang="en-US" sz="2000" dirty="0"/>
              <a:t>:</a:t>
            </a:r>
          </a:p>
          <a:p>
            <a:pPr lvl="1"/>
            <a:r>
              <a:rPr lang="en-US" sz="1400" dirty="0"/>
              <a:t>Registration Authority Committee reports to the SA </a:t>
            </a:r>
            <a:r>
              <a:rPr lang="en-US" sz="1400" dirty="0" err="1"/>
              <a:t>BoG</a:t>
            </a:r>
            <a:endParaRPr lang="en-US" sz="1400" dirty="0"/>
          </a:p>
          <a:p>
            <a:pPr lvl="1"/>
            <a:r>
              <a:rPr lang="en-US" sz="1400" dirty="0"/>
              <a:t>Nothing to report</a:t>
            </a:r>
            <a:endParaRPr lang="en-US" sz="1100" dirty="0"/>
          </a:p>
          <a:p>
            <a:pPr lvl="1"/>
            <a:endParaRPr lang="en-US" sz="1100" dirty="0"/>
          </a:p>
          <a:p>
            <a:r>
              <a:rPr lang="en-US" sz="2000" dirty="0"/>
              <a:t>IEEE </a:t>
            </a:r>
            <a:r>
              <a:rPr lang="en-US" sz="2000" dirty="0" err="1"/>
              <a:t>BoD</a:t>
            </a:r>
            <a:r>
              <a:rPr lang="en-US" sz="2000" dirty="0"/>
              <a:t> and Technical Activities</a:t>
            </a:r>
          </a:p>
          <a:p>
            <a:pPr lvl="1"/>
            <a:r>
              <a:rPr lang="en-US" sz="1400" dirty="0">
                <a:solidFill>
                  <a:schemeClr val="tx1">
                    <a:lumMod val="95000"/>
                    <a:lumOff val="5000"/>
                  </a:schemeClr>
                </a:solidFill>
              </a:rPr>
              <a:t>IEEE Treasurer continues work on improving operational and financial transparency.</a:t>
            </a:r>
          </a:p>
          <a:p>
            <a:pPr lvl="1"/>
            <a:r>
              <a:rPr lang="en-US" sz="1400" dirty="0">
                <a:solidFill>
                  <a:schemeClr val="tx1">
                    <a:lumMod val="95000"/>
                    <a:lumOff val="5000"/>
                  </a:schemeClr>
                </a:solidFill>
              </a:rPr>
              <a:t>2019 TA Committee on Standards (</a:t>
            </a:r>
            <a:r>
              <a:rPr lang="en-US" sz="1400" dirty="0" err="1">
                <a:solidFill>
                  <a:schemeClr val="tx1">
                    <a:lumMod val="95000"/>
                    <a:lumOff val="5000"/>
                  </a:schemeClr>
                </a:solidFill>
              </a:rPr>
              <a:t>CoS</a:t>
            </a:r>
            <a:r>
              <a:rPr lang="en-US" sz="1400" dirty="0">
                <a:solidFill>
                  <a:schemeClr val="tx1">
                    <a:lumMod val="95000"/>
                    <a:lumOff val="5000"/>
                  </a:schemeClr>
                </a:solidFill>
              </a:rPr>
              <a:t>) and SA have approved and funded 15 seed projects that promise to lead to more mature standard related activities</a:t>
            </a:r>
            <a:endParaRPr lang="en-US" sz="18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9</a:t>
            </a:fld>
            <a:endParaRPr lang="en-US"/>
          </a:p>
        </p:txBody>
      </p:sp>
      <p:sp>
        <p:nvSpPr>
          <p:cNvPr id="6" name="Rectangle 7"/>
          <p:cNvSpPr txBox="1">
            <a:spLocks noChangeArrowheads="1"/>
          </p:cNvSpPr>
          <p:nvPr/>
        </p:nvSpPr>
        <p:spPr>
          <a:xfrm>
            <a:off x="609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Boards updates</a:t>
            </a:r>
          </a:p>
        </p:txBody>
      </p:sp>
    </p:spTree>
    <p:extLst>
      <p:ext uri="{BB962C8B-B14F-4D97-AF65-F5344CB8AC3E}">
        <p14:creationId xmlns:p14="http://schemas.microsoft.com/office/powerpoint/2010/main" val="1917892431"/>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270220</TotalTime>
  <Words>2164</Words>
  <Application>Microsoft Office PowerPoint</Application>
  <PresentationFormat>On-screen Show (4:3)</PresentationFormat>
  <Paragraphs>415</Paragraphs>
  <Slides>28</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Times New Roman</vt:lpstr>
      <vt:lpstr>Default Design</vt:lpstr>
      <vt:lpstr>November 2019 IEEE 802 LMSC  123rd Plenary Session  </vt:lpstr>
      <vt:lpstr>PowerPoint Presentation</vt:lpstr>
      <vt:lpstr>4.00 IEEE Staff</vt:lpstr>
      <vt:lpstr>4.01 Meeting Fee Waivers</vt:lpstr>
      <vt:lpstr>5.01 Chair’s Announcements</vt:lpstr>
      <vt:lpstr>5.01 Chair’s Announcements</vt:lpstr>
      <vt:lpstr>5.01 Chair’s Announcements</vt:lpstr>
      <vt:lpstr>5.01 Chair’s Announcements</vt:lpstr>
      <vt:lpstr>PowerPoint Presentation</vt:lpstr>
      <vt:lpstr>5.02 IEEE Boards Updates</vt:lpstr>
      <vt:lpstr>5.03 SA Standards Board Actions</vt:lpstr>
      <vt:lpstr>5.03 SA Standards Board Actions</vt:lpstr>
      <vt:lpstr>5.04  LMSC Email Ballot Recap</vt:lpstr>
      <vt:lpstr>5.05 EC Affiliation Update</vt:lpstr>
      <vt:lpstr>5.05 EC Affiliation Update</vt:lpstr>
      <vt:lpstr>5.06 Cross-802 Topics</vt:lpstr>
      <vt:lpstr>5.07 Drafts to SA Ballot</vt:lpstr>
      <vt:lpstr>5.08 Drafts to RevCom</vt:lpstr>
      <vt:lpstr>5.09 Draft Documents  for EC to consider</vt:lpstr>
      <vt:lpstr>5.10 Draft PARs to NesCom</vt:lpstr>
      <vt:lpstr>5.11 Pre-PAR activity</vt:lpstr>
      <vt:lpstr>5.11 Pre-PAR activity</vt:lpstr>
      <vt:lpstr>5.15 EC election/appointments and WG elections March 2020</vt:lpstr>
      <vt:lpstr>STDs due for 10 yr maintenance by DEC 2019</vt:lpstr>
      <vt:lpstr>5.12 EC Action Item recap</vt:lpstr>
      <vt:lpstr>5.13 802/SA Task Force </vt:lpstr>
      <vt:lpstr>10.00 EC meetings for the week</vt:lpstr>
      <vt:lpstr>End of Opening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 Nikolich</cp:lastModifiedBy>
  <cp:revision>3949</cp:revision>
  <cp:lastPrinted>2019-07-14T10:18:07Z</cp:lastPrinted>
  <dcterms:created xsi:type="dcterms:W3CDTF">2002-03-10T15:43:16Z</dcterms:created>
  <dcterms:modified xsi:type="dcterms:W3CDTF">2019-11-06T22:16:26Z</dcterms:modified>
</cp:coreProperties>
</file>