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handoutMasterIdLst>
    <p:handoutMasterId r:id="rId30"/>
  </p:handoutMasterIdLst>
  <p:sldIdLst>
    <p:sldId id="361" r:id="rId2"/>
    <p:sldId id="256" r:id="rId3"/>
    <p:sldId id="619" r:id="rId4"/>
    <p:sldId id="634" r:id="rId5"/>
    <p:sldId id="672" r:id="rId6"/>
    <p:sldId id="676" r:id="rId7"/>
    <p:sldId id="677" r:id="rId8"/>
    <p:sldId id="678" r:id="rId9"/>
    <p:sldId id="649" r:id="rId10"/>
    <p:sldId id="675" r:id="rId11"/>
    <p:sldId id="381" r:id="rId12"/>
    <p:sldId id="292" r:id="rId13"/>
    <p:sldId id="366" r:id="rId14"/>
    <p:sldId id="670" r:id="rId15"/>
    <p:sldId id="671" r:id="rId16"/>
    <p:sldId id="628" r:id="rId17"/>
    <p:sldId id="293" r:id="rId18"/>
    <p:sldId id="294" r:id="rId19"/>
    <p:sldId id="650" r:id="rId20"/>
    <p:sldId id="310" r:id="rId21"/>
    <p:sldId id="641" r:id="rId22"/>
    <p:sldId id="673" r:id="rId23"/>
    <p:sldId id="663" r:id="rId24"/>
    <p:sldId id="661" r:id="rId25"/>
    <p:sldId id="668" r:id="rId26"/>
    <p:sldId id="607" r:id="rId27"/>
    <p:sldId id="359" r:id="rId28"/>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kern="1200">
        <a:solidFill>
          <a:schemeClr val="tx1"/>
        </a:solidFill>
        <a:latin typeface="Times New Roman" pitchFamily="18" charset="0"/>
        <a:ea typeface="+mn-ea"/>
        <a:cs typeface="Arial" pitchFamily="34" charset="0"/>
      </a:defRPr>
    </a:lvl5pPr>
    <a:lvl6pPr marL="2286000" algn="l" defTabSz="914400" rtl="0" eaLnBrk="1" latinLnBrk="0" hangingPunct="1">
      <a:defRPr kern="1200">
        <a:solidFill>
          <a:schemeClr val="tx1"/>
        </a:solidFill>
        <a:latin typeface="Times New Roman" pitchFamily="18" charset="0"/>
        <a:ea typeface="+mn-ea"/>
        <a:cs typeface="Arial" pitchFamily="34" charset="0"/>
      </a:defRPr>
    </a:lvl6pPr>
    <a:lvl7pPr marL="2743200" algn="l" defTabSz="914400" rtl="0" eaLnBrk="1" latinLnBrk="0" hangingPunct="1">
      <a:defRPr kern="1200">
        <a:solidFill>
          <a:schemeClr val="tx1"/>
        </a:solidFill>
        <a:latin typeface="Times New Roman" pitchFamily="18" charset="0"/>
        <a:ea typeface="+mn-ea"/>
        <a:cs typeface="Arial" pitchFamily="34" charset="0"/>
      </a:defRPr>
    </a:lvl7pPr>
    <a:lvl8pPr marL="3200400" algn="l" defTabSz="914400" rtl="0" eaLnBrk="1" latinLnBrk="0" hangingPunct="1">
      <a:defRPr kern="1200">
        <a:solidFill>
          <a:schemeClr val="tx1"/>
        </a:solidFill>
        <a:latin typeface="Times New Roman" pitchFamily="18" charset="0"/>
        <a:ea typeface="+mn-ea"/>
        <a:cs typeface="Arial" pitchFamily="34" charset="0"/>
      </a:defRPr>
    </a:lvl8pPr>
    <a:lvl9pPr marL="3657600" algn="l" defTabSz="914400" rtl="0" eaLnBrk="1" latinLnBrk="0" hangingPunct="1">
      <a:defRPr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1152">
          <p15:clr>
            <a:srgbClr val="A4A3A4"/>
          </p15:clr>
        </p15:guide>
        <p15:guide id="2" pos="2928">
          <p15:clr>
            <a:srgbClr val="A4A3A4"/>
          </p15:clr>
        </p15:guide>
      </p15:sldGuideLst>
    </p:ext>
    <p:ext uri="{2D200454-40CA-4A62-9FC3-DE9A4176ACB9}">
      <p15:notesGuideLst xmlns:p15="http://schemas.microsoft.com/office/powerpoint/2012/main">
        <p15:guide id="1" orient="horz" pos="3025" userDrawn="1">
          <p15:clr>
            <a:srgbClr val="A4A3A4"/>
          </p15:clr>
        </p15:guide>
        <p15:guide id="2" pos="230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264" autoAdjust="0"/>
    <p:restoredTop sz="95437" autoAdjust="0"/>
  </p:normalViewPr>
  <p:slideViewPr>
    <p:cSldViewPr>
      <p:cViewPr varScale="1">
        <p:scale>
          <a:sx n="97" d="100"/>
          <a:sy n="97" d="100"/>
        </p:scale>
        <p:origin x="1236" y="72"/>
      </p:cViewPr>
      <p:guideLst>
        <p:guide orient="horz" pos="1152"/>
        <p:guide pos="2928"/>
      </p:guideLst>
    </p:cSldViewPr>
  </p:slideViewPr>
  <p:outlineViewPr>
    <p:cViewPr>
      <p:scale>
        <a:sx n="33" d="100"/>
        <a:sy n="33" d="100"/>
      </p:scale>
      <p:origin x="0" y="0"/>
    </p:cViewPr>
  </p:outlineViewPr>
  <p:notesTextViewPr>
    <p:cViewPr>
      <p:scale>
        <a:sx n="50" d="100"/>
        <a:sy n="50" d="100"/>
      </p:scale>
      <p:origin x="0" y="0"/>
    </p:cViewPr>
  </p:notesTextViewPr>
  <p:sorterViewPr>
    <p:cViewPr>
      <p:scale>
        <a:sx n="100" d="100"/>
        <a:sy n="100" d="100"/>
      </p:scale>
      <p:origin x="0" y="0"/>
    </p:cViewPr>
  </p:sorterViewPr>
  <p:notesViewPr>
    <p:cSldViewPr>
      <p:cViewPr varScale="1">
        <p:scale>
          <a:sx n="54" d="100"/>
          <a:sy n="54" d="100"/>
        </p:scale>
        <p:origin x="-1386" y="-108"/>
      </p:cViewPr>
      <p:guideLst>
        <p:guide orient="horz" pos="3025"/>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5" y="6"/>
            <a:ext cx="3171022" cy="478094"/>
          </a:xfrm>
          <a:prstGeom prst="rect">
            <a:avLst/>
          </a:prstGeom>
          <a:noFill/>
          <a:ln w="9525">
            <a:noFill/>
            <a:miter lim="800000"/>
            <a:headEnd/>
            <a:tailEnd/>
          </a:ln>
          <a:effectLst/>
        </p:spPr>
        <p:txBody>
          <a:bodyPr vert="horz" wrap="square" lIns="95638" tIns="47818" rIns="95638" bIns="47818" numCol="1" anchor="t" anchorCtr="0" compatLnSpc="1">
            <a:prstTxWarp prst="textNoShape">
              <a:avLst/>
            </a:prstTxWarp>
          </a:bodyPr>
          <a:lstStyle>
            <a:lvl1pPr defTabSz="956661">
              <a:lnSpc>
                <a:spcPct val="100000"/>
              </a:lnSpc>
              <a:spcBef>
                <a:spcPct val="0"/>
              </a:spcBef>
              <a:defRPr sz="1200">
                <a:cs typeface="+mn-cs"/>
              </a:defRPr>
            </a:lvl1pPr>
          </a:lstStyle>
          <a:p>
            <a:pPr>
              <a:defRPr/>
            </a:pPr>
            <a:endParaRPr lang="en-US"/>
          </a:p>
        </p:txBody>
      </p:sp>
      <p:sp>
        <p:nvSpPr>
          <p:cNvPr id="43011" name="Rectangle 3"/>
          <p:cNvSpPr>
            <a:spLocks noGrp="1" noChangeArrowheads="1"/>
          </p:cNvSpPr>
          <p:nvPr>
            <p:ph type="dt" sz="quarter" idx="1"/>
          </p:nvPr>
        </p:nvSpPr>
        <p:spPr bwMode="auto">
          <a:xfrm>
            <a:off x="4144183" y="6"/>
            <a:ext cx="3171022" cy="478094"/>
          </a:xfrm>
          <a:prstGeom prst="rect">
            <a:avLst/>
          </a:prstGeom>
          <a:noFill/>
          <a:ln w="9525">
            <a:noFill/>
            <a:miter lim="800000"/>
            <a:headEnd/>
            <a:tailEnd/>
          </a:ln>
          <a:effectLst/>
        </p:spPr>
        <p:txBody>
          <a:bodyPr vert="horz" wrap="square" lIns="95638" tIns="47818" rIns="95638" bIns="47818" numCol="1" anchor="t" anchorCtr="0" compatLnSpc="1">
            <a:prstTxWarp prst="textNoShape">
              <a:avLst/>
            </a:prstTxWarp>
          </a:bodyPr>
          <a:lstStyle>
            <a:lvl1pPr algn="r" defTabSz="956661">
              <a:lnSpc>
                <a:spcPct val="100000"/>
              </a:lnSpc>
              <a:spcBef>
                <a:spcPct val="0"/>
              </a:spcBef>
              <a:defRPr sz="1200">
                <a:cs typeface="+mn-cs"/>
              </a:defRPr>
            </a:lvl1pPr>
          </a:lstStyle>
          <a:p>
            <a:pPr>
              <a:defRPr/>
            </a:pPr>
            <a:endParaRPr lang="en-US"/>
          </a:p>
        </p:txBody>
      </p:sp>
      <p:sp>
        <p:nvSpPr>
          <p:cNvPr id="43012" name="Rectangle 4"/>
          <p:cNvSpPr>
            <a:spLocks noGrp="1" noChangeArrowheads="1"/>
          </p:cNvSpPr>
          <p:nvPr>
            <p:ph type="ftr" sz="quarter" idx="2"/>
          </p:nvPr>
        </p:nvSpPr>
        <p:spPr bwMode="auto">
          <a:xfrm>
            <a:off x="5" y="9123111"/>
            <a:ext cx="3171022" cy="478094"/>
          </a:xfrm>
          <a:prstGeom prst="rect">
            <a:avLst/>
          </a:prstGeom>
          <a:noFill/>
          <a:ln w="9525">
            <a:noFill/>
            <a:miter lim="800000"/>
            <a:headEnd/>
            <a:tailEnd/>
          </a:ln>
          <a:effectLst/>
        </p:spPr>
        <p:txBody>
          <a:bodyPr vert="horz" wrap="square" lIns="95638" tIns="47818" rIns="95638" bIns="47818" numCol="1" anchor="b" anchorCtr="0" compatLnSpc="1">
            <a:prstTxWarp prst="textNoShape">
              <a:avLst/>
            </a:prstTxWarp>
          </a:bodyPr>
          <a:lstStyle>
            <a:lvl1pPr defTabSz="956661">
              <a:lnSpc>
                <a:spcPct val="100000"/>
              </a:lnSpc>
              <a:spcBef>
                <a:spcPct val="0"/>
              </a:spcBef>
              <a:defRPr sz="1200">
                <a:cs typeface="+mn-cs"/>
              </a:defRPr>
            </a:lvl1pPr>
          </a:lstStyle>
          <a:p>
            <a:pPr>
              <a:defRPr/>
            </a:pPr>
            <a:endParaRPr lang="en-US"/>
          </a:p>
        </p:txBody>
      </p:sp>
      <p:sp>
        <p:nvSpPr>
          <p:cNvPr id="43013" name="Rectangle 5"/>
          <p:cNvSpPr>
            <a:spLocks noGrp="1" noChangeArrowheads="1"/>
          </p:cNvSpPr>
          <p:nvPr>
            <p:ph type="sldNum" sz="quarter" idx="3"/>
          </p:nvPr>
        </p:nvSpPr>
        <p:spPr bwMode="auto">
          <a:xfrm>
            <a:off x="4144183" y="9123111"/>
            <a:ext cx="3171022" cy="478094"/>
          </a:xfrm>
          <a:prstGeom prst="rect">
            <a:avLst/>
          </a:prstGeom>
          <a:noFill/>
          <a:ln w="9525">
            <a:noFill/>
            <a:miter lim="800000"/>
            <a:headEnd/>
            <a:tailEnd/>
          </a:ln>
          <a:effectLst/>
        </p:spPr>
        <p:txBody>
          <a:bodyPr vert="horz" wrap="square" lIns="95638" tIns="47818" rIns="95638" bIns="47818" numCol="1" anchor="b" anchorCtr="0" compatLnSpc="1">
            <a:prstTxWarp prst="textNoShape">
              <a:avLst/>
            </a:prstTxWarp>
          </a:bodyPr>
          <a:lstStyle>
            <a:lvl1pPr algn="r" defTabSz="956661">
              <a:lnSpc>
                <a:spcPct val="100000"/>
              </a:lnSpc>
              <a:spcBef>
                <a:spcPct val="0"/>
              </a:spcBef>
              <a:defRPr sz="1200">
                <a:cs typeface="+mn-cs"/>
              </a:defRPr>
            </a:lvl1pPr>
          </a:lstStyle>
          <a:p>
            <a:pPr>
              <a:defRPr/>
            </a:pPr>
            <a:fld id="{9F042E5D-BF76-408E-AF8C-1E201793EC83}" type="slidenum">
              <a:rPr lang="en-US"/>
              <a:pPr>
                <a:defRPr/>
              </a:pPr>
              <a:t>‹#›</a:t>
            </a:fld>
            <a:endParaRPr lang="en-US"/>
          </a:p>
        </p:txBody>
      </p:sp>
    </p:spTree>
    <p:extLst>
      <p:ext uri="{BB962C8B-B14F-4D97-AF65-F5344CB8AC3E}">
        <p14:creationId xmlns:p14="http://schemas.microsoft.com/office/powerpoint/2010/main" val="27992520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5" y="6"/>
            <a:ext cx="3171022" cy="478094"/>
          </a:xfrm>
          <a:prstGeom prst="rect">
            <a:avLst/>
          </a:prstGeom>
          <a:noFill/>
          <a:ln w="9525">
            <a:noFill/>
            <a:miter lim="800000"/>
            <a:headEnd/>
            <a:tailEnd/>
          </a:ln>
          <a:effectLst/>
        </p:spPr>
        <p:txBody>
          <a:bodyPr vert="horz" wrap="square" lIns="95638" tIns="47818" rIns="95638" bIns="47818" numCol="1" anchor="t" anchorCtr="0" compatLnSpc="1">
            <a:prstTxWarp prst="textNoShape">
              <a:avLst/>
            </a:prstTxWarp>
          </a:bodyPr>
          <a:lstStyle>
            <a:lvl1pPr defTabSz="956661">
              <a:lnSpc>
                <a:spcPct val="100000"/>
              </a:lnSpc>
              <a:spcBef>
                <a:spcPct val="0"/>
              </a:spcBef>
              <a:defRPr sz="1200">
                <a:cs typeface="+mn-cs"/>
              </a:defRPr>
            </a:lvl1pPr>
          </a:lstStyle>
          <a:p>
            <a:pPr>
              <a:defRPr/>
            </a:pPr>
            <a:endParaRPr lang="en-US"/>
          </a:p>
        </p:txBody>
      </p:sp>
      <p:sp>
        <p:nvSpPr>
          <p:cNvPr id="4099" name="Rectangle 3"/>
          <p:cNvSpPr>
            <a:spLocks noGrp="1" noChangeArrowheads="1"/>
          </p:cNvSpPr>
          <p:nvPr>
            <p:ph type="dt" idx="1"/>
          </p:nvPr>
        </p:nvSpPr>
        <p:spPr bwMode="auto">
          <a:xfrm>
            <a:off x="4144183" y="6"/>
            <a:ext cx="3171022" cy="478094"/>
          </a:xfrm>
          <a:prstGeom prst="rect">
            <a:avLst/>
          </a:prstGeom>
          <a:noFill/>
          <a:ln w="9525">
            <a:noFill/>
            <a:miter lim="800000"/>
            <a:headEnd/>
            <a:tailEnd/>
          </a:ln>
          <a:effectLst/>
        </p:spPr>
        <p:txBody>
          <a:bodyPr vert="horz" wrap="square" lIns="95638" tIns="47818" rIns="95638" bIns="47818" numCol="1" anchor="t" anchorCtr="0" compatLnSpc="1">
            <a:prstTxWarp prst="textNoShape">
              <a:avLst/>
            </a:prstTxWarp>
          </a:bodyPr>
          <a:lstStyle>
            <a:lvl1pPr algn="r" defTabSz="956661">
              <a:lnSpc>
                <a:spcPct val="100000"/>
              </a:lnSpc>
              <a:spcBef>
                <a:spcPct val="0"/>
              </a:spcBef>
              <a:defRPr sz="1200">
                <a:cs typeface="+mn-cs"/>
              </a:defRPr>
            </a:lvl1pPr>
          </a:lstStyle>
          <a:p>
            <a:pPr>
              <a:defRPr/>
            </a:pPr>
            <a:endParaRPr lang="en-US"/>
          </a:p>
        </p:txBody>
      </p:sp>
      <p:sp>
        <p:nvSpPr>
          <p:cNvPr id="45060" name="Rectangle 4"/>
          <p:cNvSpPr>
            <a:spLocks noGrp="1" noRot="1" noChangeAspect="1" noChangeArrowheads="1" noTextEdit="1"/>
          </p:cNvSpPr>
          <p:nvPr>
            <p:ph type="sldImg" idx="2"/>
          </p:nvPr>
        </p:nvSpPr>
        <p:spPr bwMode="auto">
          <a:xfrm>
            <a:off x="1257300" y="723900"/>
            <a:ext cx="4802188" cy="36004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74816" y="4561558"/>
            <a:ext cx="5365582" cy="4315956"/>
          </a:xfrm>
          <a:prstGeom prst="rect">
            <a:avLst/>
          </a:prstGeom>
          <a:noFill/>
          <a:ln w="9525">
            <a:noFill/>
            <a:miter lim="800000"/>
            <a:headEnd/>
            <a:tailEnd/>
          </a:ln>
          <a:effectLst/>
        </p:spPr>
        <p:txBody>
          <a:bodyPr vert="horz" wrap="square" lIns="95638" tIns="47818" rIns="95638" bIns="4781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5" y="9123111"/>
            <a:ext cx="3171022" cy="478094"/>
          </a:xfrm>
          <a:prstGeom prst="rect">
            <a:avLst/>
          </a:prstGeom>
          <a:noFill/>
          <a:ln w="9525">
            <a:noFill/>
            <a:miter lim="800000"/>
            <a:headEnd/>
            <a:tailEnd/>
          </a:ln>
          <a:effectLst/>
        </p:spPr>
        <p:txBody>
          <a:bodyPr vert="horz" wrap="square" lIns="95638" tIns="47818" rIns="95638" bIns="47818" numCol="1" anchor="b" anchorCtr="0" compatLnSpc="1">
            <a:prstTxWarp prst="textNoShape">
              <a:avLst/>
            </a:prstTxWarp>
          </a:bodyPr>
          <a:lstStyle>
            <a:lvl1pPr defTabSz="956661">
              <a:lnSpc>
                <a:spcPct val="100000"/>
              </a:lnSpc>
              <a:spcBef>
                <a:spcPct val="0"/>
              </a:spcBef>
              <a:defRPr sz="1200">
                <a:cs typeface="+mn-cs"/>
              </a:defRPr>
            </a:lvl1pPr>
          </a:lstStyle>
          <a:p>
            <a:pPr>
              <a:defRPr/>
            </a:pPr>
            <a:endParaRPr lang="en-US"/>
          </a:p>
        </p:txBody>
      </p:sp>
      <p:sp>
        <p:nvSpPr>
          <p:cNvPr id="4103" name="Rectangle 7"/>
          <p:cNvSpPr>
            <a:spLocks noGrp="1" noChangeArrowheads="1"/>
          </p:cNvSpPr>
          <p:nvPr>
            <p:ph type="sldNum" sz="quarter" idx="5"/>
          </p:nvPr>
        </p:nvSpPr>
        <p:spPr bwMode="auto">
          <a:xfrm>
            <a:off x="4144183" y="9123111"/>
            <a:ext cx="3171022" cy="478094"/>
          </a:xfrm>
          <a:prstGeom prst="rect">
            <a:avLst/>
          </a:prstGeom>
          <a:noFill/>
          <a:ln w="9525">
            <a:noFill/>
            <a:miter lim="800000"/>
            <a:headEnd/>
            <a:tailEnd/>
          </a:ln>
          <a:effectLst/>
        </p:spPr>
        <p:txBody>
          <a:bodyPr vert="horz" wrap="square" lIns="95638" tIns="47818" rIns="95638" bIns="47818" numCol="1" anchor="b" anchorCtr="0" compatLnSpc="1">
            <a:prstTxWarp prst="textNoShape">
              <a:avLst/>
            </a:prstTxWarp>
          </a:bodyPr>
          <a:lstStyle>
            <a:lvl1pPr algn="r" defTabSz="956661">
              <a:lnSpc>
                <a:spcPct val="100000"/>
              </a:lnSpc>
              <a:spcBef>
                <a:spcPct val="0"/>
              </a:spcBef>
              <a:defRPr sz="1200">
                <a:cs typeface="+mn-cs"/>
              </a:defRPr>
            </a:lvl1pPr>
          </a:lstStyle>
          <a:p>
            <a:pPr>
              <a:defRPr/>
            </a:pPr>
            <a:fld id="{3F4789A0-AAA0-4A8A-9A40-13BCD6237604}" type="slidenum">
              <a:rPr lang="en-US"/>
              <a:pPr>
                <a:defRPr/>
              </a:pPr>
              <a:t>‹#›</a:t>
            </a:fld>
            <a:endParaRPr lang="en-US"/>
          </a:p>
        </p:txBody>
      </p:sp>
    </p:spTree>
    <p:extLst>
      <p:ext uri="{BB962C8B-B14F-4D97-AF65-F5344CB8AC3E}">
        <p14:creationId xmlns:p14="http://schemas.microsoft.com/office/powerpoint/2010/main" val="21419515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4789A0-AAA0-4A8A-9A40-13BCD6237604}" type="slidenum">
              <a:rPr lang="en-US" smtClean="0"/>
              <a:pPr>
                <a:defRPr/>
              </a:pPr>
              <a:t>1</a:t>
            </a:fld>
            <a:endParaRPr lang="en-US"/>
          </a:p>
        </p:txBody>
      </p:sp>
    </p:spTree>
    <p:extLst>
      <p:ext uri="{BB962C8B-B14F-4D97-AF65-F5344CB8AC3E}">
        <p14:creationId xmlns:p14="http://schemas.microsoft.com/office/powerpoint/2010/main" val="24220287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 name="Rectangle 10">
            <a:extLst>
              <a:ext uri="{FF2B5EF4-FFF2-40B4-BE49-F238E27FC236}">
                <a16:creationId xmlns:a16="http://schemas.microsoft.com/office/drawing/2014/main" id="{EA296BD7-6EE5-43EE-A099-5F017838EF77}"/>
              </a:ext>
            </a:extLst>
          </p:cNvPr>
          <p:cNvSpPr>
            <a:spLocks noGrp="1" noChangeArrowheads="1"/>
          </p:cNvSpPr>
          <p:nvPr>
            <p:ph type="sldNum"/>
          </p:nvPr>
        </p:nvSpPr>
        <p:spPr>
          <a:ln/>
        </p:spPr>
        <p:txBody>
          <a:bodyPr/>
          <a:lstStyle/>
          <a:p>
            <a:fld id="{3942C625-B77E-47BF-AD97-29330B9E5BBB}" type="slidenum">
              <a:rPr lang="en-US" altLang="en-US"/>
              <a:pPr/>
              <a:t>2</a:t>
            </a:fld>
            <a:endParaRPr lang="en-US" altLang="en-US"/>
          </a:p>
        </p:txBody>
      </p:sp>
      <p:sp>
        <p:nvSpPr>
          <p:cNvPr id="5121" name="Text Box 1">
            <a:extLst>
              <a:ext uri="{FF2B5EF4-FFF2-40B4-BE49-F238E27FC236}">
                <a16:creationId xmlns:a16="http://schemas.microsoft.com/office/drawing/2014/main" id="{DC499BC0-9C46-4077-B8FD-8D5E2904F1F4}"/>
              </a:ext>
            </a:extLst>
          </p:cNvPr>
          <p:cNvSpPr txBox="1">
            <a:spLocks noChangeArrowheads="1"/>
          </p:cNvSpPr>
          <p:nvPr/>
        </p:nvSpPr>
        <p:spPr bwMode="auto">
          <a:xfrm>
            <a:off x="4590223" y="9868448"/>
            <a:ext cx="3515139" cy="51481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9pPr>
          </a:lstStyle>
          <a:p>
            <a:pPr algn="r">
              <a:lnSpc>
                <a:spcPct val="93000"/>
              </a:lnSpc>
              <a:buClrTx/>
              <a:buFontTx/>
              <a:buNone/>
            </a:pPr>
            <a:fld id="{F5627BD5-3A0A-4B35-BA03-A4E140939D8A}" type="slidenum">
              <a:rPr lang="en-US" altLang="en-US" sz="1500">
                <a:solidFill>
                  <a:srgbClr val="000000"/>
                </a:solidFill>
                <a:cs typeface="DejaVu Sans" charset="0"/>
              </a:rPr>
              <a:pPr algn="r">
                <a:lnSpc>
                  <a:spcPct val="93000"/>
                </a:lnSpc>
                <a:buClrTx/>
                <a:buFontTx/>
                <a:buNone/>
              </a:pPr>
              <a:t>2</a:t>
            </a:fld>
            <a:endParaRPr lang="en-US" altLang="en-US" sz="1500">
              <a:solidFill>
                <a:srgbClr val="000000"/>
              </a:solidFill>
              <a:cs typeface="DejaVu Sans" charset="0"/>
            </a:endParaRPr>
          </a:p>
        </p:txBody>
      </p:sp>
      <p:sp>
        <p:nvSpPr>
          <p:cNvPr id="5122" name="Text Box 2">
            <a:extLst>
              <a:ext uri="{FF2B5EF4-FFF2-40B4-BE49-F238E27FC236}">
                <a16:creationId xmlns:a16="http://schemas.microsoft.com/office/drawing/2014/main" id="{AFDB94C0-60EA-4B26-9321-3C474D627D62}"/>
              </a:ext>
            </a:extLst>
          </p:cNvPr>
          <p:cNvSpPr txBox="1">
            <a:spLocks noChangeArrowheads="1"/>
          </p:cNvSpPr>
          <p:nvPr/>
        </p:nvSpPr>
        <p:spPr bwMode="auto">
          <a:xfrm>
            <a:off x="5885622" y="100013"/>
            <a:ext cx="667578" cy="21806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9pPr>
          </a:lstStyle>
          <a:p>
            <a:pPr algn="r">
              <a:buClrTx/>
              <a:buFontTx/>
              <a:buNone/>
            </a:pPr>
            <a:r>
              <a:rPr lang="en-US" altLang="en-US" sz="1500" b="1">
                <a:solidFill>
                  <a:srgbClr val="000000"/>
                </a:solidFill>
                <a:ea typeface="MS Gothic" panose="020B0609070205080204" pitchFamily="49" charset="-128"/>
              </a:rPr>
              <a:t>doc.: ec-16-0149-00-00EC</a:t>
            </a:r>
          </a:p>
        </p:txBody>
      </p:sp>
      <p:sp>
        <p:nvSpPr>
          <p:cNvPr id="5123" name="Text Box 3">
            <a:extLst>
              <a:ext uri="{FF2B5EF4-FFF2-40B4-BE49-F238E27FC236}">
                <a16:creationId xmlns:a16="http://schemas.microsoft.com/office/drawing/2014/main" id="{C17560F9-17E8-48E5-B2BE-8A12AACCF7F8}"/>
              </a:ext>
            </a:extLst>
          </p:cNvPr>
          <p:cNvSpPr txBox="1">
            <a:spLocks noChangeArrowheads="1"/>
          </p:cNvSpPr>
          <p:nvPr/>
        </p:nvSpPr>
        <p:spPr bwMode="auto">
          <a:xfrm>
            <a:off x="682487" y="100013"/>
            <a:ext cx="861391" cy="21806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9pPr>
          </a:lstStyle>
          <a:p>
            <a:pPr>
              <a:buClrTx/>
              <a:buFontTx/>
              <a:buNone/>
            </a:pPr>
            <a:r>
              <a:rPr lang="en-US" altLang="en-US" sz="1500" b="1">
                <a:solidFill>
                  <a:srgbClr val="000000"/>
                </a:solidFill>
                <a:ea typeface="MS Gothic" panose="020B0609070205080204" pitchFamily="49" charset="-128"/>
              </a:rPr>
              <a:t>November 2016</a:t>
            </a:r>
          </a:p>
        </p:txBody>
      </p:sp>
      <p:sp>
        <p:nvSpPr>
          <p:cNvPr id="5124" name="Text Box 4">
            <a:extLst>
              <a:ext uri="{FF2B5EF4-FFF2-40B4-BE49-F238E27FC236}">
                <a16:creationId xmlns:a16="http://schemas.microsoft.com/office/drawing/2014/main" id="{B349A5F5-C856-45FD-8858-EA0E35FC874B}"/>
              </a:ext>
            </a:extLst>
          </p:cNvPr>
          <p:cNvSpPr txBox="1">
            <a:spLocks noChangeArrowheads="1"/>
          </p:cNvSpPr>
          <p:nvPr/>
        </p:nvSpPr>
        <p:spPr bwMode="auto">
          <a:xfrm>
            <a:off x="5590762" y="9279849"/>
            <a:ext cx="962439" cy="18690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9pPr>
          </a:lstStyle>
          <a:p>
            <a:pPr algn="r">
              <a:buClrTx/>
              <a:buFontTx/>
              <a:buNone/>
            </a:pPr>
            <a:r>
              <a:rPr lang="en-US" altLang="en-US">
                <a:solidFill>
                  <a:srgbClr val="000000"/>
                </a:solidFill>
                <a:ea typeface="MS Gothic" panose="020B0609070205080204" pitchFamily="49" charset="-128"/>
              </a:rPr>
              <a:t>Dorothy Stanley, HP Enterprise</a:t>
            </a:r>
          </a:p>
        </p:txBody>
      </p:sp>
      <p:sp>
        <p:nvSpPr>
          <p:cNvPr id="5125" name="Text Box 5">
            <a:extLst>
              <a:ext uri="{FF2B5EF4-FFF2-40B4-BE49-F238E27FC236}">
                <a16:creationId xmlns:a16="http://schemas.microsoft.com/office/drawing/2014/main" id="{EE5B6D00-31C0-4E2B-9119-A395CBF53814}"/>
              </a:ext>
            </a:extLst>
          </p:cNvPr>
          <p:cNvSpPr txBox="1">
            <a:spLocks noChangeArrowheads="1"/>
          </p:cNvSpPr>
          <p:nvPr/>
        </p:nvSpPr>
        <p:spPr bwMode="auto">
          <a:xfrm>
            <a:off x="3362740" y="9279849"/>
            <a:ext cx="533400" cy="3754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9pPr>
          </a:lstStyle>
          <a:p>
            <a:pPr algn="r">
              <a:buClrTx/>
              <a:buFontTx/>
              <a:buNone/>
            </a:pPr>
            <a:r>
              <a:rPr lang="en-US" altLang="en-US">
                <a:solidFill>
                  <a:srgbClr val="000000"/>
                </a:solidFill>
                <a:ea typeface="MS Gothic" panose="020B0609070205080204" pitchFamily="49" charset="-128"/>
              </a:rPr>
              <a:t>Page </a:t>
            </a:r>
            <a:fld id="{6681778C-C7BD-4A51-9D14-3AE72DB5068C}" type="slidenum">
              <a:rPr lang="en-US" altLang="en-US">
                <a:solidFill>
                  <a:srgbClr val="000000"/>
                </a:solidFill>
                <a:ea typeface="MS Gothic" panose="020B0609070205080204" pitchFamily="49" charset="-128"/>
              </a:rPr>
              <a:pPr algn="r">
                <a:buClrTx/>
                <a:buFontTx/>
                <a:buNone/>
              </a:pPr>
              <a:t>2</a:t>
            </a:fld>
            <a:endParaRPr lang="en-US" altLang="en-US">
              <a:solidFill>
                <a:srgbClr val="000000"/>
              </a:solidFill>
              <a:ea typeface="MS Gothic" panose="020B0609070205080204" pitchFamily="49" charset="-128"/>
            </a:endParaRPr>
          </a:p>
        </p:txBody>
      </p:sp>
      <p:sp>
        <p:nvSpPr>
          <p:cNvPr id="5126" name="Rectangle 6">
            <a:extLst>
              <a:ext uri="{FF2B5EF4-FFF2-40B4-BE49-F238E27FC236}">
                <a16:creationId xmlns:a16="http://schemas.microsoft.com/office/drawing/2014/main" id="{5644A22C-C525-477B-8128-6CC80870C826}"/>
              </a:ext>
            </a:extLst>
          </p:cNvPr>
          <p:cNvSpPr txBox="1">
            <a:spLocks noGrp="1" noRot="1" noChangeAspect="1" noChangeArrowheads="1"/>
          </p:cNvSpPr>
          <p:nvPr>
            <p:ph type="sldImg"/>
          </p:nvPr>
        </p:nvSpPr>
        <p:spPr bwMode="auto">
          <a:xfrm>
            <a:off x="1228725" y="723900"/>
            <a:ext cx="4778375" cy="35829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7" name="Text Box 7">
            <a:extLst>
              <a:ext uri="{FF2B5EF4-FFF2-40B4-BE49-F238E27FC236}">
                <a16:creationId xmlns:a16="http://schemas.microsoft.com/office/drawing/2014/main" id="{2C1EB19B-E2FF-469A-8C28-49EB4B7DE5D1}"/>
              </a:ext>
            </a:extLst>
          </p:cNvPr>
          <p:cNvSpPr txBox="1">
            <a:spLocks noChangeArrowheads="1"/>
          </p:cNvSpPr>
          <p:nvPr/>
        </p:nvSpPr>
        <p:spPr bwMode="auto">
          <a:xfrm>
            <a:off x="964095" y="4553029"/>
            <a:ext cx="5307496" cy="4410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4851" tIns="47425" rIns="94851" bIns="47425" anchor="ctr"/>
          <a:lstStyle/>
          <a:p>
            <a:endParaRPr lang="en-US"/>
          </a:p>
        </p:txBody>
      </p:sp>
    </p:spTree>
    <p:extLst>
      <p:ext uri="{BB962C8B-B14F-4D97-AF65-F5344CB8AC3E}">
        <p14:creationId xmlns:p14="http://schemas.microsoft.com/office/powerpoint/2010/main" val="547966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F4789A0-AAA0-4A8A-9A40-13BCD6237604}" type="slidenum">
              <a:rPr lang="en-US" smtClean="0"/>
              <a:pPr>
                <a:defRPr/>
              </a:pPr>
              <a:t>16</a:t>
            </a:fld>
            <a:endParaRPr lang="en-US"/>
          </a:p>
        </p:txBody>
      </p:sp>
    </p:spTree>
    <p:extLst>
      <p:ext uri="{BB962C8B-B14F-4D97-AF65-F5344CB8AC3E}">
        <p14:creationId xmlns:p14="http://schemas.microsoft.com/office/powerpoint/2010/main" val="4167843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3F4789A0-AAA0-4A8A-9A40-13BCD6237604}" type="slidenum">
              <a:rPr lang="en-US" smtClean="0"/>
              <a:pPr>
                <a:defRPr/>
              </a:pPr>
              <a:t>22</a:t>
            </a:fld>
            <a:endParaRPr lang="en-US"/>
          </a:p>
        </p:txBody>
      </p:sp>
    </p:spTree>
    <p:extLst>
      <p:ext uri="{BB962C8B-B14F-4D97-AF65-F5344CB8AC3E}">
        <p14:creationId xmlns:p14="http://schemas.microsoft.com/office/powerpoint/2010/main" val="20739869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E021F72-5A2D-4EBF-9D13-D35A5BD6752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21FD272-7419-4152-A918-3B2CE6CB50B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8916C83-32D5-4183-8BB8-F71204289A3C}"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Table Placeholder 2"/>
          <p:cNvSpPr>
            <a:spLocks noGrp="1"/>
          </p:cNvSpPr>
          <p:nvPr>
            <p:ph type="tbl" idx="1"/>
          </p:nvPr>
        </p:nvSpPr>
        <p:spPr>
          <a:xfrm>
            <a:off x="685800" y="1981200"/>
            <a:ext cx="7772400" cy="4114800"/>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CCB76B9-85C7-4C18-BFB5-33B122916F6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8910AE4-85DC-4894-8AA6-C2187499416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5FAFA7F-DAC6-4AD4-9B8D-4F97BD8402E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F756E78-B411-4A49-8A56-75D9C3D57CC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38CEB37-5104-4A8D-B584-F10BB83859B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67EF0D1-CDA8-4A2C-97F1-BCCEC62488B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5F5AC62-79C9-439A-9F92-7BF53B4E81E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3102C4A-262E-4FC3-8014-622FD9074A7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FCBBC5D-32F8-4359-BF9B-38DBA3AD3F0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spcBef>
                <a:spcPct val="0"/>
              </a:spcBef>
              <a:defRPr sz="1400">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lnSpc>
                <a:spcPct val="100000"/>
              </a:lnSpc>
              <a:spcBef>
                <a:spcPct val="0"/>
              </a:spcBef>
              <a:defRPr sz="1400">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defRPr sz="1400">
                <a:cs typeface="+mn-cs"/>
              </a:defRPr>
            </a:lvl1pPr>
          </a:lstStyle>
          <a:p>
            <a:pPr>
              <a:defRPr/>
            </a:pPr>
            <a:fld id="{9D398DEB-576E-470D-A31C-B5D1605DDD3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5"/>
          <p:cNvSpPr>
            <a:spLocks noGrp="1"/>
          </p:cNvSpPr>
          <p:nvPr>
            <p:ph type="sldNum" sz="quarter" idx="12"/>
          </p:nvPr>
        </p:nvSpPr>
        <p:spPr/>
        <p:txBody>
          <a:bodyPr/>
          <a:lstStyle/>
          <a:p>
            <a:pPr>
              <a:defRPr/>
            </a:pPr>
            <a:fld id="{B120C4F2-6A6A-43CE-B303-91A81F3DB43A}" type="slidenum">
              <a:rPr lang="en-US" smtClean="0"/>
              <a:pPr>
                <a:defRPr/>
              </a:pPr>
              <a:t>1</a:t>
            </a:fld>
            <a:endParaRPr lang="en-US"/>
          </a:p>
        </p:txBody>
      </p:sp>
      <p:pic>
        <p:nvPicPr>
          <p:cNvPr id="2051" name="Picture 5"/>
          <p:cNvPicPr>
            <a:picLocks noChangeAspect="1" noChangeArrowheads="1"/>
          </p:cNvPicPr>
          <p:nvPr/>
        </p:nvPicPr>
        <p:blipFill>
          <a:blip r:embed="rId3" cstate="print">
            <a:lum bright="-48000" contrast="66000"/>
            <a:grayscl/>
          </a:blip>
          <a:srcRect/>
          <a:stretch>
            <a:fillRect/>
          </a:stretch>
        </p:blipFill>
        <p:spPr bwMode="auto">
          <a:xfrm>
            <a:off x="304800" y="838200"/>
            <a:ext cx="4070350" cy="5562600"/>
          </a:xfrm>
          <a:prstGeom prst="rect">
            <a:avLst/>
          </a:prstGeom>
          <a:noFill/>
          <a:ln w="9525" algn="ctr">
            <a:noFill/>
            <a:miter lim="800000"/>
            <a:headEnd/>
            <a:tailEnd/>
          </a:ln>
        </p:spPr>
      </p:pic>
      <p:sp>
        <p:nvSpPr>
          <p:cNvPr id="2052" name="Rectangle 2"/>
          <p:cNvSpPr>
            <a:spLocks noGrp="1" noChangeArrowheads="1"/>
          </p:cNvSpPr>
          <p:nvPr>
            <p:ph type="title"/>
          </p:nvPr>
        </p:nvSpPr>
        <p:spPr>
          <a:xfrm>
            <a:off x="4191000" y="838200"/>
            <a:ext cx="4953000" cy="3962400"/>
          </a:xfrm>
        </p:spPr>
        <p:txBody>
          <a:bodyPr/>
          <a:lstStyle/>
          <a:p>
            <a:pPr eaLnBrk="1" hangingPunct="1"/>
            <a:r>
              <a:rPr lang="en-US" sz="4000" dirty="0"/>
              <a:t>November 2019</a:t>
            </a:r>
            <a:br>
              <a:rPr lang="en-US" sz="4000" dirty="0"/>
            </a:br>
            <a:r>
              <a:rPr lang="en-US" sz="4000" dirty="0"/>
              <a:t>IEEE 802 LMSC</a:t>
            </a:r>
            <a:br>
              <a:rPr lang="en-US" sz="4000" dirty="0"/>
            </a:br>
            <a:br>
              <a:rPr lang="en-US" sz="4000" dirty="0"/>
            </a:br>
            <a:r>
              <a:rPr lang="en-US" sz="4000" dirty="0"/>
              <a:t>123</a:t>
            </a:r>
            <a:r>
              <a:rPr lang="en-US" sz="4000" baseline="30000" dirty="0"/>
              <a:t>rd</a:t>
            </a:r>
            <a:r>
              <a:rPr lang="en-US" sz="4000" dirty="0"/>
              <a:t> Plenary Session</a:t>
            </a:r>
            <a:br>
              <a:rPr lang="en-US" sz="4000" dirty="0"/>
            </a:br>
            <a:br>
              <a:rPr lang="en-US" sz="4000" dirty="0"/>
            </a:br>
            <a:endParaRPr lang="en-US" sz="4000" dirty="0"/>
          </a:p>
        </p:txBody>
      </p:sp>
      <p:sp>
        <p:nvSpPr>
          <p:cNvPr id="2" name="TextBox 1"/>
          <p:cNvSpPr txBox="1"/>
          <p:nvPr/>
        </p:nvSpPr>
        <p:spPr>
          <a:xfrm>
            <a:off x="4038600" y="6488668"/>
            <a:ext cx="5283133" cy="369332"/>
          </a:xfrm>
          <a:prstGeom prst="rect">
            <a:avLst/>
          </a:prstGeom>
          <a:noFill/>
        </p:spPr>
        <p:txBody>
          <a:bodyPr wrap="square" rtlCol="0">
            <a:spAutoFit/>
          </a:bodyPr>
          <a:lstStyle/>
          <a:p>
            <a:r>
              <a:rPr lang="en-US" dirty="0"/>
              <a:t>DCN ec-19-0178-00-EC</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4AA5CF-5776-4C11-AE3D-84B2DE8FA8EA}"/>
              </a:ext>
            </a:extLst>
          </p:cNvPr>
          <p:cNvSpPr>
            <a:spLocks noGrp="1"/>
          </p:cNvSpPr>
          <p:nvPr>
            <p:ph type="title"/>
          </p:nvPr>
        </p:nvSpPr>
        <p:spPr/>
        <p:txBody>
          <a:bodyPr/>
          <a:lstStyle/>
          <a:p>
            <a:r>
              <a:rPr lang="en-US" sz="4000" dirty="0"/>
              <a:t>5.02 IEEE Boards Updates</a:t>
            </a:r>
          </a:p>
        </p:txBody>
      </p:sp>
      <p:sp>
        <p:nvSpPr>
          <p:cNvPr id="3" name="Content Placeholder 2">
            <a:extLst>
              <a:ext uri="{FF2B5EF4-FFF2-40B4-BE49-F238E27FC236}">
                <a16:creationId xmlns:a16="http://schemas.microsoft.com/office/drawing/2014/main" id="{4C8AA58F-5101-4806-8E0B-CFC9DA535FA1}"/>
              </a:ext>
            </a:extLst>
          </p:cNvPr>
          <p:cNvSpPr>
            <a:spLocks noGrp="1"/>
          </p:cNvSpPr>
          <p:nvPr>
            <p:ph idx="1"/>
          </p:nvPr>
        </p:nvSpPr>
        <p:spPr>
          <a:xfrm>
            <a:off x="684007" y="1524000"/>
            <a:ext cx="7772400" cy="4114800"/>
          </a:xfrm>
        </p:spPr>
        <p:txBody>
          <a:bodyPr/>
          <a:lstStyle/>
          <a:p>
            <a:r>
              <a:rPr lang="en-US" sz="1600" dirty="0"/>
              <a:t>Current 802 members on various IEEE boards and subcommittees</a:t>
            </a:r>
          </a:p>
          <a:p>
            <a:pPr lvl="1"/>
            <a:r>
              <a:rPr lang="en-US" sz="1600" dirty="0"/>
              <a:t>IEEE </a:t>
            </a:r>
            <a:r>
              <a:rPr lang="en-US" sz="1600" dirty="0" err="1"/>
              <a:t>BoD</a:t>
            </a:r>
            <a:r>
              <a:rPr lang="en-US" sz="1600" dirty="0"/>
              <a:t>: none</a:t>
            </a:r>
          </a:p>
          <a:p>
            <a:pPr lvl="1"/>
            <a:r>
              <a:rPr lang="en-US" sz="1600" dirty="0"/>
              <a:t>Standards Association </a:t>
            </a:r>
          </a:p>
          <a:p>
            <a:pPr lvl="2"/>
            <a:r>
              <a:rPr lang="en-US" sz="1600" dirty="0" err="1"/>
              <a:t>BoG</a:t>
            </a:r>
            <a:r>
              <a:rPr lang="en-US" sz="1600" dirty="0"/>
              <a:t>: none; </a:t>
            </a:r>
          </a:p>
          <a:p>
            <a:pPr lvl="2"/>
            <a:r>
              <a:rPr lang="en-US" sz="1600" dirty="0" err="1"/>
              <a:t>BoG</a:t>
            </a:r>
            <a:r>
              <a:rPr lang="en-US" sz="1600" dirty="0"/>
              <a:t> RAC: Grow, Thompson, Marks, </a:t>
            </a:r>
            <a:r>
              <a:rPr lang="en-US" sz="1600" dirty="0" err="1"/>
              <a:t>Montemurro</a:t>
            </a:r>
            <a:r>
              <a:rPr lang="en-US" sz="1600" dirty="0"/>
              <a:t>, Garner, Parsons</a:t>
            </a:r>
          </a:p>
          <a:p>
            <a:pPr lvl="2"/>
            <a:r>
              <a:rPr lang="en-US" sz="1600" dirty="0" err="1"/>
              <a:t>Stds</a:t>
            </a:r>
            <a:r>
              <a:rPr lang="en-US" sz="1600" dirty="0"/>
              <a:t> Board: Law, Levy, Stanley, Myles, </a:t>
            </a:r>
            <a:r>
              <a:rPr lang="en-US" sz="1600" dirty="0" err="1"/>
              <a:t>Hiertz</a:t>
            </a:r>
            <a:r>
              <a:rPr lang="en-US" sz="1600" dirty="0"/>
              <a:t>, Liu, Zhou</a:t>
            </a:r>
          </a:p>
          <a:p>
            <a:pPr lvl="2"/>
            <a:r>
              <a:rPr lang="en-US" sz="1600" dirty="0"/>
              <a:t>SASB Sub committees: </a:t>
            </a:r>
            <a:r>
              <a:rPr lang="en-US" sz="1600" dirty="0" err="1"/>
              <a:t>Hiertz</a:t>
            </a:r>
            <a:r>
              <a:rPr lang="en-US" sz="1600" dirty="0"/>
              <a:t>, Myles, </a:t>
            </a:r>
            <a:r>
              <a:rPr lang="en-US" sz="1600" dirty="0" err="1"/>
              <a:t>Berkema</a:t>
            </a:r>
            <a:r>
              <a:rPr lang="en-US" sz="1600" dirty="0"/>
              <a:t>, Law, Liu, Zhou, Stanley, Levy, </a:t>
            </a:r>
            <a:r>
              <a:rPr lang="en-US" sz="1600" dirty="0" err="1"/>
              <a:t>Rosdahl</a:t>
            </a:r>
            <a:endParaRPr lang="en-US" sz="1600" dirty="0"/>
          </a:p>
          <a:p>
            <a:pPr lvl="1"/>
            <a:r>
              <a:rPr lang="en-US" sz="1600" dirty="0"/>
              <a:t>Technical Activities </a:t>
            </a:r>
          </a:p>
          <a:p>
            <a:pPr lvl="2"/>
            <a:r>
              <a:rPr lang="en-US" sz="1600" dirty="0"/>
              <a:t>TAB rep to SASB: Stephen Dukes</a:t>
            </a:r>
          </a:p>
          <a:p>
            <a:pPr lvl="2"/>
            <a:r>
              <a:rPr lang="en-US" sz="1600" dirty="0"/>
              <a:t>TAB Committee on Standards chair: Nikolich</a:t>
            </a:r>
          </a:p>
          <a:p>
            <a:pPr lvl="2"/>
            <a:r>
              <a:rPr lang="en-US" sz="1600" dirty="0"/>
              <a:t>TAB/SASB rep to Publications: </a:t>
            </a:r>
            <a:r>
              <a:rPr lang="en-US" sz="1600" dirty="0" err="1"/>
              <a:t>Rosdahl</a:t>
            </a:r>
            <a:endParaRPr lang="en-US" sz="1600" dirty="0"/>
          </a:p>
          <a:p>
            <a:pPr lvl="2"/>
            <a:r>
              <a:rPr lang="en-US" sz="1600" dirty="0"/>
              <a:t>Computer Society VP Standards: </a:t>
            </a:r>
            <a:r>
              <a:rPr lang="en-US" sz="1600" dirty="0" err="1"/>
              <a:t>Mariani</a:t>
            </a:r>
            <a:endParaRPr lang="en-US" sz="1600" dirty="0"/>
          </a:p>
          <a:p>
            <a:pPr lvl="1"/>
            <a:r>
              <a:rPr lang="en-US" sz="1600" dirty="0"/>
              <a:t>Educational Activities</a:t>
            </a:r>
          </a:p>
          <a:p>
            <a:pPr lvl="2"/>
            <a:r>
              <a:rPr lang="en-US" sz="1600" dirty="0"/>
              <a:t>Standards Education Committee.: Edward Au</a:t>
            </a:r>
          </a:p>
          <a:p>
            <a:pPr lvl="1"/>
            <a:r>
              <a:rPr lang="en-US" sz="1600" dirty="0"/>
              <a:t>Member/Geographic Activities</a:t>
            </a:r>
          </a:p>
          <a:p>
            <a:pPr lvl="2"/>
            <a:r>
              <a:rPr lang="en-US" sz="1600" dirty="0"/>
              <a:t>IEEE Region 8 Standards Coordinator: David Law</a:t>
            </a:r>
          </a:p>
        </p:txBody>
      </p:sp>
      <p:sp>
        <p:nvSpPr>
          <p:cNvPr id="4" name="Slide Number Placeholder 3">
            <a:extLst>
              <a:ext uri="{FF2B5EF4-FFF2-40B4-BE49-F238E27FC236}">
                <a16:creationId xmlns:a16="http://schemas.microsoft.com/office/drawing/2014/main" id="{B17A0DD9-FB7C-4EC7-A1E6-47F31C477360}"/>
              </a:ext>
            </a:extLst>
          </p:cNvPr>
          <p:cNvSpPr>
            <a:spLocks noGrp="1"/>
          </p:cNvSpPr>
          <p:nvPr>
            <p:ph type="sldNum" sz="quarter" idx="12"/>
          </p:nvPr>
        </p:nvSpPr>
        <p:spPr/>
        <p:txBody>
          <a:bodyPr/>
          <a:lstStyle/>
          <a:p>
            <a:pPr>
              <a:defRPr/>
            </a:pPr>
            <a:fld id="{C8910AE4-85DC-4894-8AA6-C2187499416B}" type="slidenum">
              <a:rPr lang="en-US" smtClean="0"/>
              <a:pPr>
                <a:defRPr/>
              </a:pPr>
              <a:t>10</a:t>
            </a:fld>
            <a:endParaRPr lang="en-US"/>
          </a:p>
        </p:txBody>
      </p:sp>
    </p:spTree>
    <p:extLst>
      <p:ext uri="{BB962C8B-B14F-4D97-AF65-F5344CB8AC3E}">
        <p14:creationId xmlns:p14="http://schemas.microsoft.com/office/powerpoint/2010/main" val="27395016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4"/>
          <p:cNvSpPr>
            <a:spLocks noGrp="1"/>
          </p:cNvSpPr>
          <p:nvPr>
            <p:ph type="sldNum" sz="quarter" idx="12"/>
          </p:nvPr>
        </p:nvSpPr>
        <p:spPr/>
        <p:txBody>
          <a:bodyPr/>
          <a:lstStyle/>
          <a:p>
            <a:pPr>
              <a:defRPr/>
            </a:pPr>
            <a:fld id="{3A1B5D0C-A3CA-4015-90F1-B87437697A9D}" type="slidenum">
              <a:rPr lang="en-US" smtClean="0"/>
              <a:pPr>
                <a:defRPr/>
              </a:pPr>
              <a:t>11</a:t>
            </a:fld>
            <a:endParaRPr lang="en-US"/>
          </a:p>
        </p:txBody>
      </p:sp>
      <p:sp>
        <p:nvSpPr>
          <p:cNvPr id="6147" name="Text Box 2"/>
          <p:cNvSpPr txBox="1">
            <a:spLocks noChangeArrowheads="1"/>
          </p:cNvSpPr>
          <p:nvPr/>
        </p:nvSpPr>
        <p:spPr bwMode="auto">
          <a:xfrm>
            <a:off x="304800" y="1295400"/>
            <a:ext cx="8610600" cy="4278094"/>
          </a:xfrm>
          <a:prstGeom prst="rect">
            <a:avLst/>
          </a:prstGeom>
          <a:noFill/>
          <a:ln w="9525">
            <a:noFill/>
            <a:miter lim="800000"/>
            <a:headEnd/>
            <a:tailEnd/>
          </a:ln>
        </p:spPr>
        <p:txBody>
          <a:bodyPr>
            <a:spAutoFit/>
          </a:bodyPr>
          <a:lstStyle/>
          <a:p>
            <a:r>
              <a:rPr lang="en-US" sz="2400" b="1" u="sng" dirty="0"/>
              <a:t>Project Authorization Approvals JUL/SEP/NOV 2019</a:t>
            </a:r>
            <a:endParaRPr lang="en-US" sz="2400" b="1" dirty="0"/>
          </a:p>
          <a:p>
            <a:pPr>
              <a:lnSpc>
                <a:spcPct val="80000"/>
              </a:lnSpc>
              <a:spcBef>
                <a:spcPct val="20000"/>
              </a:spcBef>
            </a:pPr>
            <a:endParaRPr lang="en-US" b="1" dirty="0"/>
          </a:p>
          <a:p>
            <a:pPr lvl="0"/>
            <a:r>
              <a:rPr lang="en-US" b="1" dirty="0"/>
              <a:t>New Projects: 	</a:t>
            </a:r>
            <a:r>
              <a:rPr lang="en-US" dirty="0" err="1"/>
              <a:t>tbd</a:t>
            </a:r>
            <a:r>
              <a:rPr lang="en-US" dirty="0"/>
              <a:t>.,</a:t>
            </a:r>
          </a:p>
          <a:p>
            <a:pPr lvl="0"/>
            <a:endParaRPr lang="en-US" b="1" dirty="0"/>
          </a:p>
          <a:p>
            <a:pPr lvl="0"/>
            <a:r>
              <a:rPr lang="en-US" b="1" dirty="0"/>
              <a:t>Modified PAR: 	</a:t>
            </a:r>
            <a:r>
              <a:rPr lang="en-US" dirty="0"/>
              <a:t>none.,</a:t>
            </a:r>
          </a:p>
          <a:p>
            <a:pPr lvl="0"/>
            <a:endParaRPr lang="en-US" b="1" dirty="0"/>
          </a:p>
          <a:p>
            <a:r>
              <a:rPr lang="en-US" b="1" dirty="0"/>
              <a:t>Revisions:</a:t>
            </a:r>
            <a:r>
              <a:rPr lang="en-US" dirty="0"/>
              <a:t>	none.,</a:t>
            </a:r>
          </a:p>
          <a:p>
            <a:pPr>
              <a:lnSpc>
                <a:spcPct val="80000"/>
              </a:lnSpc>
              <a:spcBef>
                <a:spcPct val="20000"/>
              </a:spcBef>
            </a:pPr>
            <a:endParaRPr lang="en-US" dirty="0"/>
          </a:p>
          <a:p>
            <a:pPr>
              <a:lnSpc>
                <a:spcPct val="80000"/>
              </a:lnSpc>
              <a:spcBef>
                <a:spcPct val="20000"/>
              </a:spcBef>
            </a:pPr>
            <a:r>
              <a:rPr lang="en-US" b="1" dirty="0"/>
              <a:t>Corrigendum:	</a:t>
            </a:r>
            <a:r>
              <a:rPr lang="en-US" dirty="0"/>
              <a:t>none.,</a:t>
            </a:r>
          </a:p>
          <a:p>
            <a:pPr>
              <a:lnSpc>
                <a:spcPct val="80000"/>
              </a:lnSpc>
              <a:spcBef>
                <a:spcPct val="20000"/>
              </a:spcBef>
            </a:pPr>
            <a:endParaRPr lang="en-US" b="1" dirty="0"/>
          </a:p>
          <a:p>
            <a:pPr>
              <a:lnSpc>
                <a:spcPct val="80000"/>
              </a:lnSpc>
              <a:spcBef>
                <a:spcPct val="20000"/>
              </a:spcBef>
            </a:pPr>
            <a:r>
              <a:rPr lang="en-US" b="1" dirty="0"/>
              <a:t>Withdrawals: 	</a:t>
            </a:r>
            <a:r>
              <a:rPr lang="en-US" dirty="0"/>
              <a:t>none.,</a:t>
            </a:r>
          </a:p>
          <a:p>
            <a:pPr>
              <a:lnSpc>
                <a:spcPct val="80000"/>
              </a:lnSpc>
              <a:spcBef>
                <a:spcPct val="20000"/>
              </a:spcBef>
            </a:pPr>
            <a:endParaRPr lang="en-US" dirty="0"/>
          </a:p>
          <a:p>
            <a:pPr lvl="0"/>
            <a:r>
              <a:rPr lang="en-US" b="1" dirty="0"/>
              <a:t>Extensions:</a:t>
            </a:r>
            <a:r>
              <a:rPr lang="en-US" dirty="0"/>
              <a:t>	none.,</a:t>
            </a:r>
            <a:br>
              <a:rPr lang="en-US" dirty="0"/>
            </a:br>
            <a:endParaRPr lang="en-US" sz="1400" dirty="0"/>
          </a:p>
          <a:p>
            <a:pPr lvl="0"/>
            <a:r>
              <a:rPr lang="en-US" b="1" dirty="0">
                <a:solidFill>
                  <a:srgbClr val="000000"/>
                </a:solidFill>
              </a:rPr>
              <a:t>Other:		</a:t>
            </a:r>
            <a:r>
              <a:rPr lang="en-US" dirty="0"/>
              <a:t> none</a:t>
            </a:r>
            <a:r>
              <a:rPr lang="en-US" dirty="0">
                <a:solidFill>
                  <a:srgbClr val="000000"/>
                </a:solidFill>
              </a:rPr>
              <a:t>.</a:t>
            </a:r>
            <a:r>
              <a:rPr lang="en-US" dirty="0"/>
              <a:t>,</a:t>
            </a:r>
            <a:endParaRPr lang="en-US" sz="1400" dirty="0"/>
          </a:p>
        </p:txBody>
      </p:sp>
      <p:sp>
        <p:nvSpPr>
          <p:cNvPr id="6148" name="Rectangle 3"/>
          <p:cNvSpPr>
            <a:spLocks noGrp="1" noChangeArrowheads="1"/>
          </p:cNvSpPr>
          <p:nvPr>
            <p:ph type="title"/>
          </p:nvPr>
        </p:nvSpPr>
        <p:spPr>
          <a:xfrm>
            <a:off x="0" y="0"/>
            <a:ext cx="9144000" cy="1143000"/>
          </a:xfrm>
        </p:spPr>
        <p:txBody>
          <a:bodyPr/>
          <a:lstStyle/>
          <a:p>
            <a:pPr eaLnBrk="1" hangingPunct="1"/>
            <a:r>
              <a:rPr lang="en-US" sz="4000" dirty="0"/>
              <a:t>5.03 SA Standards Board Actions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4"/>
          <p:cNvSpPr>
            <a:spLocks noGrp="1"/>
          </p:cNvSpPr>
          <p:nvPr>
            <p:ph type="sldNum" sz="quarter" idx="12"/>
          </p:nvPr>
        </p:nvSpPr>
        <p:spPr/>
        <p:txBody>
          <a:bodyPr/>
          <a:lstStyle/>
          <a:p>
            <a:pPr>
              <a:defRPr/>
            </a:pPr>
            <a:fld id="{889393E2-A56B-4D40-AFAF-67E446266CCF}" type="slidenum">
              <a:rPr lang="en-US" smtClean="0"/>
              <a:pPr>
                <a:defRPr/>
              </a:pPr>
              <a:t>12</a:t>
            </a:fld>
            <a:endParaRPr lang="en-US"/>
          </a:p>
        </p:txBody>
      </p:sp>
      <p:sp>
        <p:nvSpPr>
          <p:cNvPr id="5123" name="Text Box 5"/>
          <p:cNvSpPr txBox="1">
            <a:spLocks noChangeArrowheads="1"/>
          </p:cNvSpPr>
          <p:nvPr/>
        </p:nvSpPr>
        <p:spPr bwMode="auto">
          <a:xfrm>
            <a:off x="381000" y="1122363"/>
            <a:ext cx="8610600" cy="3508653"/>
          </a:xfrm>
          <a:prstGeom prst="rect">
            <a:avLst/>
          </a:prstGeom>
          <a:noFill/>
          <a:ln w="9525">
            <a:noFill/>
            <a:miter lim="800000"/>
            <a:headEnd/>
            <a:tailEnd/>
          </a:ln>
        </p:spPr>
        <p:txBody>
          <a:bodyPr>
            <a:spAutoFit/>
          </a:bodyPr>
          <a:lstStyle/>
          <a:p>
            <a:r>
              <a:rPr lang="en-US" sz="2400" b="1" u="sng" dirty="0"/>
              <a:t>Standards Ratification Actions JUL/SEP/NOV 2019</a:t>
            </a:r>
          </a:p>
          <a:p>
            <a:endParaRPr lang="en-US" b="1" dirty="0"/>
          </a:p>
          <a:p>
            <a:pPr lvl="0"/>
            <a:r>
              <a:rPr lang="en-US" b="1" dirty="0"/>
              <a:t>New Standards: 	</a:t>
            </a:r>
            <a:r>
              <a:rPr lang="en-US" dirty="0"/>
              <a:t> </a:t>
            </a:r>
            <a:r>
              <a:rPr lang="en-US" dirty="0" err="1"/>
              <a:t>tbd</a:t>
            </a:r>
            <a:r>
              <a:rPr lang="en-US" dirty="0"/>
              <a:t>.,</a:t>
            </a:r>
          </a:p>
          <a:p>
            <a:pPr lvl="0"/>
            <a:endParaRPr lang="en-US" dirty="0"/>
          </a:p>
          <a:p>
            <a:pPr>
              <a:lnSpc>
                <a:spcPct val="80000"/>
              </a:lnSpc>
              <a:spcBef>
                <a:spcPct val="20000"/>
              </a:spcBef>
            </a:pPr>
            <a:r>
              <a:rPr lang="en-US" b="1" dirty="0"/>
              <a:t>Revised Standards:</a:t>
            </a:r>
            <a:r>
              <a:rPr lang="en-US" dirty="0"/>
              <a:t> none.,</a:t>
            </a:r>
          </a:p>
          <a:p>
            <a:pPr>
              <a:lnSpc>
                <a:spcPct val="80000"/>
              </a:lnSpc>
              <a:spcBef>
                <a:spcPct val="20000"/>
              </a:spcBef>
            </a:pPr>
            <a:endParaRPr lang="en-US" b="1" dirty="0"/>
          </a:p>
          <a:p>
            <a:pPr>
              <a:lnSpc>
                <a:spcPct val="80000"/>
              </a:lnSpc>
              <a:spcBef>
                <a:spcPct val="20000"/>
              </a:spcBef>
            </a:pPr>
            <a:r>
              <a:rPr lang="en-US" b="1" dirty="0"/>
              <a:t>Corrigendum: 	</a:t>
            </a:r>
            <a:r>
              <a:rPr lang="en-US" dirty="0" err="1"/>
              <a:t>tbd</a:t>
            </a:r>
            <a:r>
              <a:rPr lang="en-US" dirty="0"/>
              <a:t>.,</a:t>
            </a:r>
          </a:p>
          <a:p>
            <a:pPr>
              <a:lnSpc>
                <a:spcPct val="80000"/>
              </a:lnSpc>
              <a:spcBef>
                <a:spcPct val="20000"/>
              </a:spcBef>
            </a:pPr>
            <a:endParaRPr lang="en-US" dirty="0"/>
          </a:p>
          <a:p>
            <a:pPr>
              <a:lnSpc>
                <a:spcPct val="80000"/>
              </a:lnSpc>
              <a:spcBef>
                <a:spcPct val="20000"/>
              </a:spcBef>
            </a:pPr>
            <a:r>
              <a:rPr lang="en-US" b="1" dirty="0"/>
              <a:t>Withdrawals: </a:t>
            </a:r>
            <a:r>
              <a:rPr lang="en-US" dirty="0"/>
              <a:t> 	none.,</a:t>
            </a:r>
          </a:p>
          <a:p>
            <a:pPr>
              <a:lnSpc>
                <a:spcPct val="80000"/>
              </a:lnSpc>
              <a:spcBef>
                <a:spcPct val="20000"/>
              </a:spcBef>
            </a:pPr>
            <a:endParaRPr lang="en-US" dirty="0"/>
          </a:p>
          <a:p>
            <a:pPr>
              <a:lnSpc>
                <a:spcPct val="80000"/>
              </a:lnSpc>
              <a:spcBef>
                <a:spcPct val="20000"/>
              </a:spcBef>
            </a:pPr>
            <a:r>
              <a:rPr lang="en-US" b="1" dirty="0"/>
              <a:t>Other Notes: 	</a:t>
            </a:r>
            <a:r>
              <a:rPr lang="en-US" dirty="0"/>
              <a:t>none.,</a:t>
            </a:r>
          </a:p>
          <a:p>
            <a:pPr>
              <a:lnSpc>
                <a:spcPct val="80000"/>
              </a:lnSpc>
              <a:spcBef>
                <a:spcPct val="20000"/>
              </a:spcBef>
            </a:pPr>
            <a:endParaRPr lang="en-US" dirty="0"/>
          </a:p>
        </p:txBody>
      </p:sp>
      <p:sp>
        <p:nvSpPr>
          <p:cNvPr id="5124" name="Rectangle 7"/>
          <p:cNvSpPr>
            <a:spLocks noGrp="1" noChangeArrowheads="1"/>
          </p:cNvSpPr>
          <p:nvPr>
            <p:ph type="title"/>
          </p:nvPr>
        </p:nvSpPr>
        <p:spPr>
          <a:xfrm>
            <a:off x="0" y="0"/>
            <a:ext cx="9144000" cy="1143000"/>
          </a:xfrm>
        </p:spPr>
        <p:txBody>
          <a:bodyPr/>
          <a:lstStyle/>
          <a:p>
            <a:pPr eaLnBrk="1" hangingPunct="1"/>
            <a:r>
              <a:rPr lang="en-US" sz="4000" dirty="0"/>
              <a:t>5.03 SA Standards Board Actions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2"/>
          </p:nvPr>
        </p:nvSpPr>
        <p:spPr/>
        <p:txBody>
          <a:bodyPr/>
          <a:lstStyle/>
          <a:p>
            <a:pPr>
              <a:defRPr/>
            </a:pPr>
            <a:fld id="{8F6A0207-7A54-48DC-BD5F-14CCF73675DA}" type="slidenum">
              <a:rPr lang="en-US" smtClean="0"/>
              <a:pPr>
                <a:defRPr/>
              </a:pPr>
              <a:t>13</a:t>
            </a:fld>
            <a:endParaRPr lang="en-US"/>
          </a:p>
        </p:txBody>
      </p:sp>
      <p:sp>
        <p:nvSpPr>
          <p:cNvPr id="14339" name="Rectangle 2"/>
          <p:cNvSpPr>
            <a:spLocks noGrp="1" noChangeArrowheads="1"/>
          </p:cNvSpPr>
          <p:nvPr>
            <p:ph type="title"/>
          </p:nvPr>
        </p:nvSpPr>
        <p:spPr/>
        <p:txBody>
          <a:bodyPr/>
          <a:lstStyle/>
          <a:p>
            <a:pPr eaLnBrk="1" hangingPunct="1"/>
            <a:r>
              <a:rPr lang="en-US" sz="4000" dirty="0"/>
              <a:t>5.04</a:t>
            </a:r>
            <a:br>
              <a:rPr lang="en-US" sz="4000" dirty="0"/>
            </a:br>
            <a:r>
              <a:rPr lang="en-US" sz="4000" dirty="0"/>
              <a:t> LMSC Email Ballot Recap</a:t>
            </a:r>
          </a:p>
        </p:txBody>
      </p:sp>
      <p:sp>
        <p:nvSpPr>
          <p:cNvPr id="14340" name="Rectangle 3"/>
          <p:cNvSpPr>
            <a:spLocks noGrp="1" noChangeArrowheads="1"/>
          </p:cNvSpPr>
          <p:nvPr>
            <p:ph type="body" idx="1"/>
          </p:nvPr>
        </p:nvSpPr>
        <p:spPr>
          <a:xfrm>
            <a:off x="381000" y="1981200"/>
            <a:ext cx="8382000" cy="4114800"/>
          </a:xfrm>
        </p:spPr>
        <p:txBody>
          <a:bodyPr/>
          <a:lstStyle/>
          <a:p>
            <a:pPr eaLnBrk="1" hangingPunct="1">
              <a:buFontTx/>
              <a:buNone/>
              <a:tabLst>
                <a:tab pos="1141413" algn="l"/>
              </a:tabLst>
            </a:pPr>
            <a:r>
              <a:rPr lang="en-US" sz="1600" dirty="0"/>
              <a:t>	</a:t>
            </a:r>
            <a:r>
              <a:rPr lang="en-US" sz="1600" u="sng" dirty="0"/>
              <a:t>open date	          topic			yes/no/abs/</a:t>
            </a:r>
            <a:r>
              <a:rPr lang="en-US" sz="1600" u="sng" dirty="0" err="1"/>
              <a:t>dnv</a:t>
            </a:r>
            <a:r>
              <a:rPr lang="en-US" sz="1600" u="sng" dirty="0"/>
              <a:t>*	result</a:t>
            </a:r>
          </a:p>
          <a:p>
            <a:pPr eaLnBrk="1" hangingPunct="1">
              <a:buFont typeface="+mj-lt"/>
              <a:buAutoNum type="arabicParenR"/>
              <a:tabLst>
                <a:tab pos="1141413" algn="l"/>
              </a:tabLst>
            </a:pPr>
            <a:r>
              <a:rPr lang="en-US" sz="1600" dirty="0"/>
              <a:t>02AUG	802 comments to Malaysia, WRC-19 	10/00/00/04	approved</a:t>
            </a:r>
          </a:p>
          <a:p>
            <a:pPr eaLnBrk="1" hangingPunct="1">
              <a:buFont typeface="+mj-lt"/>
              <a:buAutoNum type="arabicParenR"/>
              <a:tabLst>
                <a:tab pos="1141413" algn="l"/>
              </a:tabLst>
            </a:pPr>
            <a:r>
              <a:rPr lang="en-US" sz="1600" dirty="0"/>
              <a:t>03AUG	802 ex </a:t>
            </a:r>
            <a:r>
              <a:rPr lang="en-US" sz="1600" dirty="0" err="1"/>
              <a:t>parte</a:t>
            </a:r>
            <a:r>
              <a:rPr lang="en-US" sz="1600" dirty="0"/>
              <a:t> to FCC on UWB		09/00/00/05	approved</a:t>
            </a:r>
          </a:p>
          <a:p>
            <a:pPr eaLnBrk="1" hangingPunct="1">
              <a:buFont typeface="+mj-lt"/>
              <a:buAutoNum type="arabicParenR"/>
              <a:tabLst>
                <a:tab pos="1141413" algn="l"/>
              </a:tabLst>
            </a:pPr>
            <a:r>
              <a:rPr lang="en-US" sz="1600" dirty="0"/>
              <a:t>19AUG	802 views on SA copyright		02/06/02/04	failed</a:t>
            </a:r>
          </a:p>
          <a:p>
            <a:pPr eaLnBrk="1" hangingPunct="1">
              <a:buFont typeface="+mj-lt"/>
              <a:buAutoNum type="arabicParenR"/>
              <a:tabLst>
                <a:tab pos="1141413" algn="l"/>
              </a:tabLst>
            </a:pPr>
            <a:r>
              <a:rPr lang="en-US" sz="1600" dirty="0"/>
              <a:t>20AUG	802.11be press release		09/00/00/05	approved</a:t>
            </a:r>
          </a:p>
          <a:p>
            <a:pPr eaLnBrk="1" hangingPunct="1">
              <a:buFont typeface="+mj-lt"/>
              <a:buAutoNum type="arabicParenR"/>
              <a:tabLst>
                <a:tab pos="1141413" algn="l"/>
              </a:tabLst>
            </a:pPr>
            <a:r>
              <a:rPr lang="en-US" sz="1600" dirty="0"/>
              <a:t>23AUG	802 comments to S. Africa, WRC-19	10/00/00/04	approved</a:t>
            </a:r>
          </a:p>
          <a:p>
            <a:pPr eaLnBrk="1" hangingPunct="1">
              <a:buFont typeface="+mj-lt"/>
              <a:buAutoNum type="arabicParenR"/>
              <a:tabLst>
                <a:tab pos="1141413" algn="l"/>
              </a:tabLst>
            </a:pPr>
            <a:r>
              <a:rPr lang="en-US" sz="1600" dirty="0"/>
              <a:t>12SEP	802 comments to Australia, Spectrum Sharing	09/00/00/04	approved</a:t>
            </a:r>
          </a:p>
          <a:p>
            <a:pPr eaLnBrk="1" hangingPunct="1">
              <a:buFont typeface="+mj-lt"/>
              <a:buAutoNum type="arabicParenR"/>
              <a:tabLst>
                <a:tab pos="1141413" algn="l"/>
              </a:tabLst>
            </a:pPr>
            <a:r>
              <a:rPr lang="en-US" sz="1600" dirty="0"/>
              <a:t>09OCT	release unused tutorial time 		08/00/00/05	approved</a:t>
            </a:r>
          </a:p>
          <a:p>
            <a:pPr eaLnBrk="1" hangingPunct="1">
              <a:buFont typeface="+mj-lt"/>
              <a:buAutoNum type="arabicParenR"/>
              <a:tabLst>
                <a:tab pos="1141413" algn="l"/>
              </a:tabLst>
            </a:pPr>
            <a:r>
              <a:rPr lang="en-US" sz="1600" dirty="0"/>
              <a:t>10OCT	802 ex </a:t>
            </a:r>
            <a:r>
              <a:rPr lang="en-US" sz="1600" dirty="0" err="1"/>
              <a:t>parte</a:t>
            </a:r>
            <a:r>
              <a:rPr lang="en-US" sz="1600" dirty="0"/>
              <a:t> to FCC on UWB		09/00/00/04	approved</a:t>
            </a:r>
          </a:p>
          <a:p>
            <a:pPr eaLnBrk="1" hangingPunct="1">
              <a:buFont typeface="+mj-lt"/>
              <a:buAutoNum type="arabicParenR"/>
              <a:tabLst>
                <a:tab pos="1141413" algn="l"/>
              </a:tabLst>
            </a:pPr>
            <a:r>
              <a:rPr lang="en-US" sz="1600" dirty="0"/>
              <a:t>24SEP	802.3 liaison to ITU SG15 &amp; IMT2020	no objections</a:t>
            </a:r>
          </a:p>
          <a:p>
            <a:pPr eaLnBrk="1" hangingPunct="1">
              <a:buFont typeface="+mj-lt"/>
              <a:buAutoNum type="arabicParenR"/>
              <a:tabLst>
                <a:tab pos="1141413" algn="l"/>
              </a:tabLst>
            </a:pPr>
            <a:endParaRPr lang="en-US" sz="1600" dirty="0"/>
          </a:p>
          <a:p>
            <a:pPr eaLnBrk="1" hangingPunct="1">
              <a:buFont typeface="+mj-lt"/>
              <a:buAutoNum type="arabicParenR"/>
              <a:tabLst>
                <a:tab pos="1141413" algn="l"/>
              </a:tabLst>
            </a:pPr>
            <a:endParaRPr lang="en-US" sz="1600" dirty="0"/>
          </a:p>
          <a:p>
            <a:pPr eaLnBrk="1" hangingPunct="1">
              <a:buFont typeface="+mj-lt"/>
              <a:buAutoNum type="arabicParenR"/>
              <a:tabLst>
                <a:tab pos="1141413" algn="l"/>
              </a:tabLst>
            </a:pPr>
            <a:endParaRPr lang="en-US" sz="1600" dirty="0"/>
          </a:p>
          <a:p>
            <a:pPr eaLnBrk="1" hangingPunct="1">
              <a:buFont typeface="+mj-lt"/>
              <a:buAutoNum type="arabicParenR"/>
              <a:tabLst>
                <a:tab pos="1141413" algn="l"/>
              </a:tabLst>
            </a:pPr>
            <a:endParaRPr lang="en-US" sz="1600" dirty="0"/>
          </a:p>
          <a:p>
            <a:pPr marL="0" indent="0" eaLnBrk="1" hangingPunct="1">
              <a:buNone/>
              <a:tabLst>
                <a:tab pos="1141413" algn="l"/>
              </a:tabLst>
            </a:pPr>
            <a:r>
              <a:rPr lang="en-US" sz="1600" dirty="0"/>
              <a:t>* 802 chair is counted as DNV unless his vote is required</a:t>
            </a:r>
          </a:p>
          <a:p>
            <a:pPr marL="0" indent="0" eaLnBrk="1" hangingPunct="1">
              <a:buNone/>
            </a:pPr>
            <a:endParaRPr lang="en-US" sz="1600" dirty="0"/>
          </a:p>
          <a:p>
            <a:pPr eaLnBrk="1" hangingPunct="1"/>
            <a:endParaRPr lang="en-US" sz="1600" dirty="0"/>
          </a:p>
          <a:p>
            <a:pPr eaLnBrk="1" hangingPunct="1"/>
            <a:endParaRPr lang="en-US" sz="16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14</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966614359"/>
              </p:ext>
            </p:extLst>
          </p:nvPr>
        </p:nvGraphicFramePr>
        <p:xfrm>
          <a:off x="304800" y="990599"/>
          <a:ext cx="8534401" cy="4701035"/>
        </p:xfrm>
        <a:graphic>
          <a:graphicData uri="http://schemas.openxmlformats.org/drawingml/2006/table">
            <a:tbl>
              <a:tblPr>
                <a:tableStyleId>{5C22544A-7EE6-4342-B048-85BDC9FD1C3A}</a:tableStyleId>
              </a:tblPr>
              <a:tblGrid>
                <a:gridCol w="3229053">
                  <a:extLst>
                    <a:ext uri="{9D8B030D-6E8A-4147-A177-3AD203B41FA5}">
                      <a16:colId xmlns:a16="http://schemas.microsoft.com/office/drawing/2014/main" val="20000"/>
                    </a:ext>
                  </a:extLst>
                </a:gridCol>
                <a:gridCol w="1448423">
                  <a:extLst>
                    <a:ext uri="{9D8B030D-6E8A-4147-A177-3AD203B41FA5}">
                      <a16:colId xmlns:a16="http://schemas.microsoft.com/office/drawing/2014/main" val="20001"/>
                    </a:ext>
                  </a:extLst>
                </a:gridCol>
                <a:gridCol w="3856925">
                  <a:extLst>
                    <a:ext uri="{9D8B030D-6E8A-4147-A177-3AD203B41FA5}">
                      <a16:colId xmlns:a16="http://schemas.microsoft.com/office/drawing/2014/main" val="20002"/>
                    </a:ext>
                  </a:extLst>
                </a:gridCol>
              </a:tblGrid>
              <a:tr h="225755">
                <a:tc gridSpan="3">
                  <a:txBody>
                    <a:bodyPr/>
                    <a:lstStyle/>
                    <a:p>
                      <a:pPr algn="l" fontAlgn="ctr"/>
                      <a:r>
                        <a:rPr lang="en-US" sz="1100" u="none" strike="noStrike" dirty="0">
                          <a:effectLst/>
                          <a:latin typeface="+mj-lt"/>
                        </a:rPr>
                        <a:t>IEEE 802 Executive Committee Members</a:t>
                      </a:r>
                      <a:endParaRPr lang="en-US" sz="1100" b="1" i="0" u="none" strike="noStrike" dirty="0">
                        <a:solidFill>
                          <a:srgbClr val="55AA8F"/>
                        </a:solidFill>
                        <a:effectLst/>
                        <a:latin typeface="+mj-lt"/>
                      </a:endParaRPr>
                    </a:p>
                  </a:txBody>
                  <a:tcPr marL="100584" marR="100584" marT="9080" marB="0" anchor="ct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91185">
                <a:tc>
                  <a:txBody>
                    <a:bodyPr/>
                    <a:lstStyle/>
                    <a:p>
                      <a:pPr algn="ctr" fontAlgn="ctr"/>
                      <a:r>
                        <a:rPr lang="en-US" sz="1000" u="none" strike="noStrike">
                          <a:effectLst/>
                          <a:latin typeface="+mj-lt"/>
                        </a:rPr>
                        <a:t>Position</a:t>
                      </a:r>
                      <a:endParaRPr lang="en-US" sz="1000" b="1" i="0" u="none" strike="noStrike">
                        <a:effectLst/>
                        <a:latin typeface="+mj-lt"/>
                      </a:endParaRPr>
                    </a:p>
                  </a:txBody>
                  <a:tcPr marL="9081" marR="9081" marT="9080" marB="0" anchor="ctr">
                    <a:noFill/>
                  </a:tcPr>
                </a:tc>
                <a:tc>
                  <a:txBody>
                    <a:bodyPr/>
                    <a:lstStyle/>
                    <a:p>
                      <a:pPr algn="ctr" fontAlgn="ctr"/>
                      <a:r>
                        <a:rPr lang="en-US" sz="1000" u="none" strike="noStrike">
                          <a:effectLst/>
                          <a:latin typeface="+mj-lt"/>
                        </a:rPr>
                        <a:t>Name</a:t>
                      </a:r>
                      <a:endParaRPr lang="en-US" sz="1000" b="1" i="0" u="none" strike="noStrike">
                        <a:effectLst/>
                        <a:latin typeface="+mj-lt"/>
                      </a:endParaRPr>
                    </a:p>
                  </a:txBody>
                  <a:tcPr marL="9081" marR="9081" marT="9080" marB="0" anchor="ctr">
                    <a:noFill/>
                  </a:tcPr>
                </a:tc>
                <a:tc>
                  <a:txBody>
                    <a:bodyPr/>
                    <a:lstStyle/>
                    <a:p>
                      <a:pPr algn="ctr" fontAlgn="ctr"/>
                      <a:r>
                        <a:rPr lang="en-US" sz="1000" u="none" strike="noStrike">
                          <a:effectLst/>
                          <a:latin typeface="+mj-lt"/>
                        </a:rPr>
                        <a:t>Affiliation</a:t>
                      </a:r>
                      <a:endParaRPr lang="en-US" sz="1000" b="1" i="0" u="none" strike="noStrike">
                        <a:effectLst/>
                        <a:latin typeface="+mj-lt"/>
                      </a:endParaRPr>
                    </a:p>
                  </a:txBody>
                  <a:tcPr marL="9081" marR="9081" marT="9080" marB="0" anchor="ctr">
                    <a:noFill/>
                  </a:tcPr>
                </a:tc>
                <a:extLst>
                  <a:ext uri="{0D108BD9-81ED-4DB2-BD59-A6C34878D82A}">
                    <a16:rowId xmlns:a16="http://schemas.microsoft.com/office/drawing/2014/main" val="10001"/>
                  </a:ext>
                </a:extLst>
              </a:tr>
              <a:tr h="371620">
                <a:tc>
                  <a:txBody>
                    <a:bodyPr/>
                    <a:lstStyle/>
                    <a:p>
                      <a:pPr algn="l" fontAlgn="ctr"/>
                      <a:r>
                        <a:rPr lang="en-US" sz="1000" u="none" strike="noStrike" dirty="0">
                          <a:effectLst/>
                          <a:latin typeface="+mj-lt"/>
                        </a:rPr>
                        <a:t>Chair</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a:effectLst/>
                          <a:latin typeface="+mj-lt"/>
                        </a:rPr>
                        <a:t>Paul Nikolich</a:t>
                      </a:r>
                      <a:endParaRPr lang="en-US" sz="1000" b="0" i="0" u="none" strike="noStrike">
                        <a:effectLst/>
                        <a:latin typeface="+mj-lt"/>
                      </a:endParaRPr>
                    </a:p>
                  </a:txBody>
                  <a:tcPr marL="9081" marR="9081" marT="9080" marB="0" anchor="ctr">
                    <a:noFill/>
                  </a:tcPr>
                </a:tc>
                <a:tc>
                  <a:txBody>
                    <a:bodyPr/>
                    <a:lstStyle/>
                    <a:p>
                      <a:pPr algn="l" fontAlgn="ctr"/>
                      <a:r>
                        <a:rPr lang="en-US" sz="1000" u="none" strike="noStrike" dirty="0">
                          <a:effectLst/>
                          <a:latin typeface="+mj-lt"/>
                        </a:rPr>
                        <a:t>Self, Intel, Huawei, </a:t>
                      </a:r>
                      <a:r>
                        <a:rPr lang="en-US" sz="1000" u="none" strike="noStrike" dirty="0" err="1">
                          <a:effectLst/>
                          <a:latin typeface="+mj-lt"/>
                        </a:rPr>
                        <a:t>Itron</a:t>
                      </a:r>
                      <a:r>
                        <a:rPr lang="en-US" sz="1000" u="none" strike="noStrike" dirty="0">
                          <a:effectLst/>
                          <a:latin typeface="+mj-lt"/>
                        </a:rPr>
                        <a:t>, </a:t>
                      </a:r>
                      <a:r>
                        <a:rPr lang="en-US" sz="1000" u="none" strike="noStrike" dirty="0" err="1">
                          <a:effectLst/>
                          <a:latin typeface="+mj-lt"/>
                        </a:rPr>
                        <a:t>octoScope</a:t>
                      </a:r>
                      <a:r>
                        <a:rPr lang="en-US" sz="1000" u="none" strike="noStrike" dirty="0">
                          <a:effectLst/>
                          <a:latin typeface="+mj-lt"/>
                        </a:rPr>
                        <a:t>,</a:t>
                      </a:r>
                      <a:r>
                        <a:rPr lang="en-US" sz="1000" u="none" strike="noStrike" baseline="0" dirty="0">
                          <a:effectLst/>
                          <a:latin typeface="+mj-lt"/>
                        </a:rPr>
                        <a:t> </a:t>
                      </a:r>
                      <a:r>
                        <a:rPr lang="en-US" sz="1000" u="none" strike="noStrike" baseline="0" dirty="0" err="1">
                          <a:effectLst/>
                          <a:latin typeface="+mj-lt"/>
                        </a:rPr>
                        <a:t>Wyebot</a:t>
                      </a:r>
                      <a:r>
                        <a:rPr lang="en-US" sz="1000" u="none" strike="noStrike" baseline="0" dirty="0">
                          <a:effectLst/>
                          <a:latin typeface="+mj-lt"/>
                        </a:rPr>
                        <a:t>, UNH </a:t>
                      </a:r>
                      <a:r>
                        <a:rPr lang="en-US" sz="1000" u="none" strike="noStrike" baseline="0" dirty="0" err="1">
                          <a:effectLst/>
                          <a:latin typeface="+mj-lt"/>
                        </a:rPr>
                        <a:t>BCoE</a:t>
                      </a:r>
                      <a:r>
                        <a:rPr lang="en-US" sz="1000" u="none" strike="noStrike" baseline="0" dirty="0">
                          <a:effectLst/>
                          <a:latin typeface="+mj-lt"/>
                        </a:rPr>
                        <a:t>, </a:t>
                      </a:r>
                    </a:p>
                    <a:p>
                      <a:pPr algn="l" fontAlgn="ctr"/>
                      <a:r>
                        <a:rPr lang="en-US" sz="1000" u="none" strike="noStrike" baseline="0" dirty="0">
                          <a:effectLst/>
                          <a:latin typeface="+mj-lt"/>
                        </a:rPr>
                        <a:t>YAS BBV, Origin Wireless</a:t>
                      </a:r>
                      <a:endParaRPr lang="en-US" sz="1000" b="0" i="0" u="none" strike="noStrike" dirty="0">
                        <a:effectLst/>
                        <a:latin typeface="+mj-lt"/>
                      </a:endParaRPr>
                    </a:p>
                  </a:txBody>
                  <a:tcPr marL="9081" marR="9081" marT="9080" marB="0" anchor="ctr">
                    <a:noFill/>
                  </a:tcPr>
                </a:tc>
                <a:extLst>
                  <a:ext uri="{0D108BD9-81ED-4DB2-BD59-A6C34878D82A}">
                    <a16:rowId xmlns:a16="http://schemas.microsoft.com/office/drawing/2014/main" val="10002"/>
                  </a:ext>
                </a:extLst>
              </a:tr>
              <a:tr h="191185">
                <a:tc>
                  <a:txBody>
                    <a:bodyPr/>
                    <a:lstStyle/>
                    <a:p>
                      <a:pPr algn="l" fontAlgn="ctr"/>
                      <a:r>
                        <a:rPr lang="en-US" sz="1000" u="none" strike="noStrike" dirty="0">
                          <a:effectLst/>
                          <a:latin typeface="+mj-lt"/>
                        </a:rPr>
                        <a:t>First Vice Chair</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dirty="0">
                          <a:effectLst/>
                          <a:latin typeface="+mj-lt"/>
                        </a:rPr>
                        <a:t>James P. K. </a:t>
                      </a:r>
                      <a:r>
                        <a:rPr lang="en-US" sz="1000" u="none" strike="noStrike" dirty="0" err="1">
                          <a:effectLst/>
                          <a:latin typeface="+mj-lt"/>
                        </a:rPr>
                        <a:t>Gilb</a:t>
                      </a:r>
                      <a:endParaRPr lang="en-US" sz="1000" b="0" i="0" u="none" strike="noStrike" dirty="0">
                        <a:effectLst/>
                        <a:latin typeface="+mj-lt"/>
                      </a:endParaRPr>
                    </a:p>
                  </a:txBody>
                  <a:tcPr marL="9081" marR="9081" marT="9080" marB="0" anchor="ctr">
                    <a:noFill/>
                  </a:tcPr>
                </a:tc>
                <a:tc>
                  <a:txBody>
                    <a:bodyPr/>
                    <a:lstStyle/>
                    <a:p>
                      <a:pPr algn="l" fontAlgn="ctr"/>
                      <a:r>
                        <a:rPr lang="en-US" sz="1000" b="0" i="0" u="none" strike="noStrike" dirty="0">
                          <a:effectLst/>
                          <a:latin typeface="+mj-lt"/>
                        </a:rPr>
                        <a:t>General Atomics Aeronautical Systems, Inc. </a:t>
                      </a:r>
                    </a:p>
                  </a:txBody>
                  <a:tcPr marL="9081" marR="9081" marT="9080" marB="0" anchor="ctr">
                    <a:noFill/>
                  </a:tcPr>
                </a:tc>
                <a:extLst>
                  <a:ext uri="{0D108BD9-81ED-4DB2-BD59-A6C34878D82A}">
                    <a16:rowId xmlns:a16="http://schemas.microsoft.com/office/drawing/2014/main" val="10003"/>
                  </a:ext>
                </a:extLst>
              </a:tr>
              <a:tr h="191185">
                <a:tc>
                  <a:txBody>
                    <a:bodyPr/>
                    <a:lstStyle/>
                    <a:p>
                      <a:pPr algn="l" fontAlgn="ctr"/>
                      <a:r>
                        <a:rPr lang="en-US" sz="1000" u="none" strike="noStrike" dirty="0">
                          <a:effectLst/>
                          <a:latin typeface="+mj-lt"/>
                        </a:rPr>
                        <a:t>Second Vice Chair</a:t>
                      </a:r>
                    </a:p>
                  </a:txBody>
                  <a:tcPr marL="9081" marR="9081" marT="9080" marB="0" anchor="ct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000" u="none" strike="noStrike" dirty="0">
                          <a:effectLst/>
                          <a:latin typeface="+mj-lt"/>
                        </a:rPr>
                        <a:t>Roger Marks</a:t>
                      </a:r>
                      <a:endParaRPr lang="en-US" sz="1000" b="0" i="0" u="none" strike="noStrike" dirty="0">
                        <a:effectLst/>
                        <a:latin typeface="+mj-lt"/>
                      </a:endParaRPr>
                    </a:p>
                  </a:txBody>
                  <a:tcPr marL="9081" marR="9081" marT="9080" marB="0" anchor="ctr">
                    <a:noFill/>
                  </a:tcPr>
                </a:tc>
                <a:tc>
                  <a:txBody>
                    <a:bodyPr/>
                    <a:lstStyle/>
                    <a:p>
                      <a:pPr algn="l" fontAlgn="ctr"/>
                      <a:r>
                        <a:rPr lang="en-US" sz="1000" b="0" i="0" u="none" strike="noStrike" dirty="0" err="1">
                          <a:effectLst/>
                          <a:latin typeface="+mj-lt"/>
                        </a:rPr>
                        <a:t>EthAirNet</a:t>
                      </a:r>
                      <a:r>
                        <a:rPr lang="en-US" sz="1000" b="0" i="0" u="none" strike="noStrike" dirty="0">
                          <a:effectLst/>
                          <a:latin typeface="+mj-lt"/>
                        </a:rPr>
                        <a:t> Associates, Huawei</a:t>
                      </a:r>
                    </a:p>
                  </a:txBody>
                  <a:tcPr marL="9081" marR="9081" marT="9080" marB="0" anchor="ctr">
                    <a:noFill/>
                  </a:tcPr>
                </a:tc>
                <a:extLst>
                  <a:ext uri="{0D108BD9-81ED-4DB2-BD59-A6C34878D82A}">
                    <a16:rowId xmlns:a16="http://schemas.microsoft.com/office/drawing/2014/main" val="10004"/>
                  </a:ext>
                </a:extLst>
              </a:tr>
              <a:tr h="191185">
                <a:tc>
                  <a:txBody>
                    <a:bodyPr/>
                    <a:lstStyle/>
                    <a:p>
                      <a:pPr algn="l" fontAlgn="ctr"/>
                      <a:r>
                        <a:rPr lang="en-US" sz="1000" u="none" strike="noStrike">
                          <a:effectLst/>
                          <a:latin typeface="+mj-lt"/>
                        </a:rPr>
                        <a:t>Treasurer</a:t>
                      </a:r>
                      <a:endParaRPr lang="en-US" sz="1000" b="0" i="0" u="none" strike="noStrike">
                        <a:effectLst/>
                        <a:latin typeface="+mj-lt"/>
                      </a:endParaRPr>
                    </a:p>
                  </a:txBody>
                  <a:tcPr marL="9081" marR="9081" marT="9080" marB="0" anchor="ctr">
                    <a:noFill/>
                  </a:tcPr>
                </a:tc>
                <a:tc>
                  <a:txBody>
                    <a:bodyPr/>
                    <a:lstStyle/>
                    <a:p>
                      <a:pPr algn="l" fontAlgn="ctr"/>
                      <a:r>
                        <a:rPr lang="en-US" sz="1000" b="0" i="0" u="none" strike="noStrike" dirty="0">
                          <a:effectLst/>
                          <a:latin typeface="+mj-lt"/>
                        </a:rPr>
                        <a:t>George Zimmerman</a:t>
                      </a:r>
                    </a:p>
                  </a:txBody>
                  <a:tcPr marL="9081" marR="9081" marT="9080" marB="0" anchor="ctr">
                    <a:noFill/>
                  </a:tcPr>
                </a:tc>
                <a:tc>
                  <a:txBody>
                    <a:bodyPr/>
                    <a:lstStyle/>
                    <a:p>
                      <a:pPr algn="l" fontAlgn="ctr"/>
                      <a:r>
                        <a:rPr lang="en-US" sz="1000" b="0" i="0" u="none" strike="noStrike" dirty="0">
                          <a:effectLst/>
                          <a:latin typeface="+mj-lt"/>
                        </a:rPr>
                        <a:t>CME Consulting, Analog Devices, </a:t>
                      </a:r>
                      <a:r>
                        <a:rPr lang="en-US" sz="1000" b="0" i="0" u="none" strike="noStrike" dirty="0" err="1">
                          <a:effectLst/>
                          <a:latin typeface="+mj-lt"/>
                        </a:rPr>
                        <a:t>Aquantia</a:t>
                      </a:r>
                      <a:r>
                        <a:rPr lang="en-US" sz="1000" b="0" i="0" u="none" strike="noStrike" dirty="0">
                          <a:effectLst/>
                          <a:latin typeface="+mj-lt"/>
                        </a:rPr>
                        <a:t>, APL Group, BMW, Cisco Systems, CommScope, Sen </a:t>
                      </a:r>
                      <a:r>
                        <a:rPr lang="en-US" sz="1000" b="0" i="0" u="none" strike="noStrike" dirty="0" err="1">
                          <a:effectLst/>
                          <a:latin typeface="+mj-lt"/>
                        </a:rPr>
                        <a:t>Tekse</a:t>
                      </a:r>
                      <a:r>
                        <a:rPr lang="en-US" sz="1000" b="0" i="0" u="none" strike="noStrike" dirty="0">
                          <a:effectLst/>
                          <a:latin typeface="+mj-lt"/>
                        </a:rPr>
                        <a:t> LLC </a:t>
                      </a:r>
                    </a:p>
                  </a:txBody>
                  <a:tcPr marL="9081" marR="9081" marT="9080" marB="0" anchor="ctr">
                    <a:noFill/>
                  </a:tcPr>
                </a:tc>
                <a:extLst>
                  <a:ext uri="{0D108BD9-81ED-4DB2-BD59-A6C34878D82A}">
                    <a16:rowId xmlns:a16="http://schemas.microsoft.com/office/drawing/2014/main" val="10005"/>
                  </a:ext>
                </a:extLst>
              </a:tr>
              <a:tr h="191185">
                <a:tc>
                  <a:txBody>
                    <a:bodyPr/>
                    <a:lstStyle/>
                    <a:p>
                      <a:pPr algn="l" fontAlgn="ctr"/>
                      <a:r>
                        <a:rPr lang="en-US" sz="1000" u="none" strike="noStrike">
                          <a:effectLst/>
                          <a:latin typeface="+mj-lt"/>
                        </a:rPr>
                        <a:t>Recording Secretary</a:t>
                      </a:r>
                      <a:endParaRPr lang="en-US" sz="1000" b="0" i="0" u="none" strike="noStrike">
                        <a:effectLst/>
                        <a:latin typeface="+mj-lt"/>
                      </a:endParaRPr>
                    </a:p>
                  </a:txBody>
                  <a:tcPr marL="9081" marR="9081" marT="9080" marB="0" anchor="ctr">
                    <a:noFill/>
                  </a:tcPr>
                </a:tc>
                <a:tc>
                  <a:txBody>
                    <a:bodyPr/>
                    <a:lstStyle/>
                    <a:p>
                      <a:pPr algn="l" fontAlgn="ctr"/>
                      <a:r>
                        <a:rPr lang="en-US" sz="1000" u="none" strike="noStrike" dirty="0">
                          <a:effectLst/>
                          <a:latin typeface="+mj-lt"/>
                        </a:rPr>
                        <a:t>John </a:t>
                      </a:r>
                      <a:r>
                        <a:rPr lang="en-US" sz="1000" u="none" strike="noStrike" dirty="0" err="1">
                          <a:effectLst/>
                          <a:latin typeface="+mj-lt"/>
                        </a:rPr>
                        <a:t>D'Ambrosia</a:t>
                      </a:r>
                      <a:endParaRPr lang="en-US" sz="1000" b="0" i="0" u="none" strike="noStrike" dirty="0">
                        <a:effectLst/>
                        <a:latin typeface="+mj-lt"/>
                      </a:endParaRPr>
                    </a:p>
                  </a:txBody>
                  <a:tcPr marL="9081" marR="9081" marT="9080" marB="0" anchor="ctr">
                    <a:noFill/>
                  </a:tcPr>
                </a:tc>
                <a:tc>
                  <a:txBody>
                    <a:bodyPr/>
                    <a:lstStyle/>
                    <a:p>
                      <a:pPr algn="l" fontAlgn="ctr"/>
                      <a:r>
                        <a:rPr lang="en-US" sz="1000" b="0" i="0" u="none" strike="noStrike" dirty="0" err="1">
                          <a:effectLst/>
                          <a:latin typeface="+mj-lt"/>
                        </a:rPr>
                        <a:t>Futurewei</a:t>
                      </a:r>
                      <a:r>
                        <a:rPr lang="en-US" sz="1000" b="0" i="0" u="none" strike="noStrike" dirty="0">
                          <a:effectLst/>
                          <a:latin typeface="+mj-lt"/>
                        </a:rPr>
                        <a:t>, a U.S. subsidiary of Huawei</a:t>
                      </a:r>
                    </a:p>
                  </a:txBody>
                  <a:tcPr marL="9081" marR="9081" marT="9080" marB="0" anchor="ctr">
                    <a:noFill/>
                  </a:tcPr>
                </a:tc>
                <a:extLst>
                  <a:ext uri="{0D108BD9-81ED-4DB2-BD59-A6C34878D82A}">
                    <a16:rowId xmlns:a16="http://schemas.microsoft.com/office/drawing/2014/main" val="10006"/>
                  </a:ext>
                </a:extLst>
              </a:tr>
              <a:tr h="191185">
                <a:tc>
                  <a:txBody>
                    <a:bodyPr/>
                    <a:lstStyle/>
                    <a:p>
                      <a:pPr algn="l" fontAlgn="ctr"/>
                      <a:r>
                        <a:rPr lang="en-US" sz="1000" u="none" strike="noStrike">
                          <a:effectLst/>
                          <a:latin typeface="+mj-lt"/>
                        </a:rPr>
                        <a:t>Executive Secretary</a:t>
                      </a:r>
                      <a:endParaRPr lang="en-US" sz="1000" b="0" i="0" u="none" strike="noStrike">
                        <a:effectLst/>
                        <a:latin typeface="+mj-lt"/>
                      </a:endParaRPr>
                    </a:p>
                  </a:txBody>
                  <a:tcPr marL="9081" marR="9081" marT="9080" marB="0" anchor="ctr">
                    <a:noFill/>
                  </a:tcPr>
                </a:tc>
                <a:tc>
                  <a:txBody>
                    <a:bodyPr/>
                    <a:lstStyle/>
                    <a:p>
                      <a:pPr algn="l" fontAlgn="ctr"/>
                      <a:r>
                        <a:rPr lang="en-US" sz="1000" u="none" strike="noStrike" dirty="0">
                          <a:effectLst/>
                          <a:latin typeface="+mj-lt"/>
                        </a:rPr>
                        <a:t>Jon </a:t>
                      </a:r>
                      <a:r>
                        <a:rPr lang="en-US" sz="1000" u="none" strike="noStrike" dirty="0" err="1">
                          <a:effectLst/>
                          <a:latin typeface="+mj-lt"/>
                        </a:rPr>
                        <a:t>Rosdahl</a:t>
                      </a:r>
                      <a:endParaRPr lang="en-US" sz="1000" b="0" i="0" u="none" strike="noStrike" dirty="0">
                        <a:effectLst/>
                        <a:latin typeface="+mj-lt"/>
                      </a:endParaRPr>
                    </a:p>
                  </a:txBody>
                  <a:tcPr marL="9081" marR="9081" marT="9080" marB="0" anchor="ctr">
                    <a:noFill/>
                  </a:tcPr>
                </a:tc>
                <a:tc>
                  <a:txBody>
                    <a:bodyPr/>
                    <a:lstStyle/>
                    <a:p>
                      <a:pPr algn="l" fontAlgn="ctr"/>
                      <a:r>
                        <a:rPr lang="en-US" sz="1000" b="0" i="0" u="none" strike="noStrike" dirty="0">
                          <a:effectLst/>
                          <a:latin typeface="+mj-lt"/>
                        </a:rPr>
                        <a:t>Qualcomm</a:t>
                      </a:r>
                      <a:r>
                        <a:rPr lang="en-US" sz="1000" b="0" i="0" u="none" strike="noStrike" baseline="0" dirty="0">
                          <a:effectLst/>
                          <a:latin typeface="+mj-lt"/>
                        </a:rPr>
                        <a:t> Technologies, Inc.</a:t>
                      </a:r>
                      <a:endParaRPr lang="en-US" sz="1000" b="0" i="0" u="none" strike="noStrike" dirty="0">
                        <a:effectLst/>
                        <a:latin typeface="+mj-lt"/>
                      </a:endParaRPr>
                    </a:p>
                  </a:txBody>
                  <a:tcPr marL="9081" marR="9081" marT="9080" marB="0" anchor="ctr">
                    <a:noFill/>
                  </a:tcPr>
                </a:tc>
                <a:extLst>
                  <a:ext uri="{0D108BD9-81ED-4DB2-BD59-A6C34878D82A}">
                    <a16:rowId xmlns:a16="http://schemas.microsoft.com/office/drawing/2014/main" val="10007"/>
                  </a:ext>
                </a:extLst>
              </a:tr>
              <a:tr h="191185">
                <a:tc>
                  <a:txBody>
                    <a:bodyPr/>
                    <a:lstStyle/>
                    <a:p>
                      <a:pPr algn="l" fontAlgn="ctr"/>
                      <a:r>
                        <a:rPr lang="en-US" sz="1000" u="none" strike="noStrike">
                          <a:effectLst/>
                          <a:latin typeface="+mj-lt"/>
                        </a:rPr>
                        <a:t>P802.1 High Level Interface (HILI)</a:t>
                      </a:r>
                      <a:endParaRPr lang="en-US" sz="1000" b="0" i="0" u="none" strike="noStrike">
                        <a:effectLst/>
                        <a:latin typeface="+mj-lt"/>
                      </a:endParaRPr>
                    </a:p>
                  </a:txBody>
                  <a:tcPr marL="9081" marR="9081" marT="9080" marB="0" anchor="ctr">
                    <a:noFill/>
                  </a:tcPr>
                </a:tc>
                <a:tc>
                  <a:txBody>
                    <a:bodyPr/>
                    <a:lstStyle/>
                    <a:p>
                      <a:pPr algn="l" fontAlgn="ctr"/>
                      <a:r>
                        <a:rPr lang="en-US" sz="1000" b="0" i="0" u="none" strike="noStrike" dirty="0">
                          <a:effectLst/>
                          <a:latin typeface="+mj-lt"/>
                        </a:rPr>
                        <a:t>John Messenger (acting)</a:t>
                      </a:r>
                    </a:p>
                  </a:txBody>
                  <a:tcPr marL="9081" marR="9081" marT="9080" marB="0" anchor="ctr">
                    <a:noFill/>
                  </a:tcPr>
                </a:tc>
                <a:tc>
                  <a:txBody>
                    <a:bodyPr/>
                    <a:lstStyle/>
                    <a:p>
                      <a:pPr algn="l" fontAlgn="ctr"/>
                      <a:r>
                        <a:rPr lang="en-US" sz="1000" b="0" i="0" u="none" strike="noStrike" dirty="0" err="1">
                          <a:effectLst/>
                          <a:latin typeface="+mj-lt"/>
                        </a:rPr>
                        <a:t>Adva</a:t>
                      </a:r>
                      <a:r>
                        <a:rPr lang="en-US" sz="1000" b="0" i="0" u="none" strike="noStrike" dirty="0">
                          <a:effectLst/>
                          <a:latin typeface="+mj-lt"/>
                        </a:rPr>
                        <a:t> Optical</a:t>
                      </a:r>
                    </a:p>
                  </a:txBody>
                  <a:tcPr marL="9081" marR="9081" marT="9080" marB="0" anchor="ctr">
                    <a:noFill/>
                  </a:tcPr>
                </a:tc>
                <a:extLst>
                  <a:ext uri="{0D108BD9-81ED-4DB2-BD59-A6C34878D82A}">
                    <a16:rowId xmlns:a16="http://schemas.microsoft.com/office/drawing/2014/main" val="10008"/>
                  </a:ext>
                </a:extLst>
              </a:tr>
              <a:tr h="191185">
                <a:tc>
                  <a:txBody>
                    <a:bodyPr/>
                    <a:lstStyle/>
                    <a:p>
                      <a:pPr algn="l" fontAlgn="ctr"/>
                      <a:r>
                        <a:rPr lang="en-US" sz="1000" u="none" strike="noStrike" dirty="0">
                          <a:effectLst/>
                          <a:latin typeface="+mj-lt"/>
                        </a:rPr>
                        <a:t>P802.3 Ethernet</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dirty="0">
                          <a:effectLst/>
                          <a:latin typeface="+mj-lt"/>
                        </a:rPr>
                        <a:t>David Law</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dirty="0">
                          <a:effectLst/>
                          <a:latin typeface="+mj-lt"/>
                        </a:rPr>
                        <a:t>Hewlett Packard Enterprise</a:t>
                      </a:r>
                      <a:endParaRPr lang="en-US" sz="1000" b="0" i="0" u="none" strike="noStrike" dirty="0">
                        <a:effectLst/>
                        <a:latin typeface="+mj-lt"/>
                      </a:endParaRPr>
                    </a:p>
                  </a:txBody>
                  <a:tcPr marL="9081" marR="9081" marT="9080" marB="0" anchor="ctr">
                    <a:noFill/>
                  </a:tcPr>
                </a:tc>
                <a:extLst>
                  <a:ext uri="{0D108BD9-81ED-4DB2-BD59-A6C34878D82A}">
                    <a16:rowId xmlns:a16="http://schemas.microsoft.com/office/drawing/2014/main" val="10009"/>
                  </a:ext>
                </a:extLst>
              </a:tr>
              <a:tr h="191185">
                <a:tc>
                  <a:txBody>
                    <a:bodyPr/>
                    <a:lstStyle/>
                    <a:p>
                      <a:pPr algn="l" fontAlgn="ctr"/>
                      <a:r>
                        <a:rPr lang="en-US" sz="1000" u="none" strike="noStrike">
                          <a:effectLst/>
                          <a:latin typeface="+mj-lt"/>
                        </a:rPr>
                        <a:t>P802.11 Wireless Local Area Network (WLAN)</a:t>
                      </a:r>
                      <a:endParaRPr lang="en-US" sz="1000" b="0" i="0" u="none" strike="noStrike">
                        <a:effectLst/>
                        <a:latin typeface="+mj-lt"/>
                      </a:endParaRPr>
                    </a:p>
                  </a:txBody>
                  <a:tcPr marL="9081" marR="9081" marT="9080" marB="0" anchor="ctr">
                    <a:noFill/>
                  </a:tcPr>
                </a:tc>
                <a:tc>
                  <a:txBody>
                    <a:bodyPr/>
                    <a:lstStyle/>
                    <a:p>
                      <a:pPr algn="l" fontAlgn="ctr"/>
                      <a:r>
                        <a:rPr lang="en-US" sz="1000" b="0" i="0" u="none" strike="noStrike" dirty="0">
                          <a:effectLst/>
                          <a:latin typeface="+mj-lt"/>
                        </a:rPr>
                        <a:t>Dorothy Stanley</a:t>
                      </a:r>
                    </a:p>
                  </a:txBody>
                  <a:tcPr marL="9081" marR="9081" marT="9080" marB="0" anchor="ctr">
                    <a:noFill/>
                  </a:tcPr>
                </a:tc>
                <a:tc>
                  <a:txBody>
                    <a:bodyPr/>
                    <a:lstStyle/>
                    <a:p>
                      <a:pPr algn="l" fontAlgn="ctr"/>
                      <a:r>
                        <a:rPr lang="en-US" sz="1000" b="0" i="0" u="none" strike="noStrike" dirty="0">
                          <a:effectLst/>
                          <a:latin typeface="+mj-lt"/>
                        </a:rPr>
                        <a:t>Hewlett Packard Enterprise</a:t>
                      </a:r>
                    </a:p>
                  </a:txBody>
                  <a:tcPr marL="9081" marR="9081" marT="9080" marB="0" anchor="ctr">
                    <a:noFill/>
                  </a:tcPr>
                </a:tc>
                <a:extLst>
                  <a:ext uri="{0D108BD9-81ED-4DB2-BD59-A6C34878D82A}">
                    <a16:rowId xmlns:a16="http://schemas.microsoft.com/office/drawing/2014/main" val="10010"/>
                  </a:ext>
                </a:extLst>
              </a:tr>
              <a:tr h="191185">
                <a:tc>
                  <a:txBody>
                    <a:bodyPr/>
                    <a:lstStyle/>
                    <a:p>
                      <a:pPr algn="l" fontAlgn="ctr"/>
                      <a:r>
                        <a:rPr lang="en-US" sz="1000" u="none" strike="noStrike">
                          <a:effectLst/>
                          <a:latin typeface="+mj-lt"/>
                        </a:rPr>
                        <a:t>P802.15 Wireless Personal Area Network (WPAN)</a:t>
                      </a:r>
                      <a:endParaRPr lang="en-US" sz="1000" b="0" i="0" u="none" strike="noStrike">
                        <a:effectLst/>
                        <a:latin typeface="+mj-lt"/>
                      </a:endParaRPr>
                    </a:p>
                  </a:txBody>
                  <a:tcPr marL="9081" marR="9081" marT="9080" marB="0" anchor="ctr">
                    <a:noFill/>
                  </a:tcPr>
                </a:tc>
                <a:tc>
                  <a:txBody>
                    <a:bodyPr/>
                    <a:lstStyle/>
                    <a:p>
                      <a:pPr algn="l" fontAlgn="ctr"/>
                      <a:r>
                        <a:rPr lang="en-US" sz="1000" u="none" strike="noStrike" dirty="0">
                          <a:effectLst/>
                          <a:latin typeface="+mj-lt"/>
                        </a:rPr>
                        <a:t>Bob </a:t>
                      </a:r>
                      <a:r>
                        <a:rPr lang="en-US" sz="1000" u="none" strike="noStrike" dirty="0" err="1">
                          <a:effectLst/>
                          <a:latin typeface="+mj-lt"/>
                        </a:rPr>
                        <a:t>Heile</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dirty="0">
                          <a:effectLst/>
                          <a:latin typeface="+mj-lt"/>
                        </a:rPr>
                        <a:t>Wireless Communication Consulting, LLC., Wi-SUN</a:t>
                      </a:r>
                      <a:r>
                        <a:rPr lang="en-US" sz="1000" u="none" strike="noStrike" baseline="0" dirty="0">
                          <a:effectLst/>
                          <a:latin typeface="+mj-lt"/>
                        </a:rPr>
                        <a:t> Alliance</a:t>
                      </a:r>
                      <a:endParaRPr lang="en-US" sz="1000" b="0" i="0" u="none" strike="noStrike" dirty="0">
                        <a:effectLst/>
                        <a:latin typeface="+mj-lt"/>
                      </a:endParaRPr>
                    </a:p>
                  </a:txBody>
                  <a:tcPr marL="9081" marR="9081" marT="9080" marB="0" anchor="ctr">
                    <a:noFill/>
                  </a:tcPr>
                </a:tc>
                <a:extLst>
                  <a:ext uri="{0D108BD9-81ED-4DB2-BD59-A6C34878D82A}">
                    <a16:rowId xmlns:a16="http://schemas.microsoft.com/office/drawing/2014/main" val="10011"/>
                  </a:ext>
                </a:extLst>
              </a:tr>
              <a:tr h="191185">
                <a:tc>
                  <a:txBody>
                    <a:bodyPr/>
                    <a:lstStyle/>
                    <a:p>
                      <a:pPr algn="l" fontAlgn="ctr"/>
                      <a:r>
                        <a:rPr lang="en-US" sz="1000" u="none" strike="noStrike" dirty="0">
                          <a:effectLst/>
                          <a:latin typeface="+mj-lt"/>
                        </a:rPr>
                        <a:t>P802.18 Radio Regulatory TAG</a:t>
                      </a:r>
                      <a:endParaRPr lang="en-US" sz="1000" b="0" i="0" u="none" strike="noStrike" dirty="0">
                        <a:effectLst/>
                        <a:latin typeface="+mj-lt"/>
                      </a:endParaRPr>
                    </a:p>
                  </a:txBody>
                  <a:tcPr marL="9081" marR="9081" marT="9080" marB="0" anchor="ctr">
                    <a:noFill/>
                  </a:tcPr>
                </a:tc>
                <a:tc>
                  <a:txBody>
                    <a:bodyPr/>
                    <a:lstStyle/>
                    <a:p>
                      <a:pPr algn="l" fontAlgn="ctr"/>
                      <a:r>
                        <a:rPr lang="en-US" sz="1000" b="0" i="0" u="none" strike="noStrike" dirty="0">
                          <a:effectLst/>
                          <a:latin typeface="+mj-lt"/>
                        </a:rPr>
                        <a:t>Jay Holcomb</a:t>
                      </a:r>
                    </a:p>
                  </a:txBody>
                  <a:tcPr marL="9081" marR="9081" marT="9080" marB="0" anchor="ctr">
                    <a:noFill/>
                  </a:tcPr>
                </a:tc>
                <a:tc>
                  <a:txBody>
                    <a:bodyPr/>
                    <a:lstStyle/>
                    <a:p>
                      <a:pPr algn="l" fontAlgn="ctr"/>
                      <a:r>
                        <a:rPr lang="en-US" sz="1000" b="0" i="0" u="none" strike="noStrike" dirty="0" err="1">
                          <a:effectLst/>
                          <a:latin typeface="+mj-lt"/>
                        </a:rPr>
                        <a:t>Itron</a:t>
                      </a:r>
                      <a:r>
                        <a:rPr lang="en-US" sz="1000" b="0" i="0" u="none" strike="noStrike" dirty="0">
                          <a:effectLst/>
                          <a:latin typeface="+mj-lt"/>
                        </a:rPr>
                        <a:t> Inc.</a:t>
                      </a:r>
                    </a:p>
                  </a:txBody>
                  <a:tcPr marL="9081" marR="9081" marT="9080" marB="0" anchor="ctr">
                    <a:noFill/>
                  </a:tcPr>
                </a:tc>
                <a:extLst>
                  <a:ext uri="{0D108BD9-81ED-4DB2-BD59-A6C34878D82A}">
                    <a16:rowId xmlns:a16="http://schemas.microsoft.com/office/drawing/2014/main" val="10013"/>
                  </a:ext>
                </a:extLst>
              </a:tr>
              <a:tr h="191185">
                <a:tc>
                  <a:txBody>
                    <a:bodyPr/>
                    <a:lstStyle/>
                    <a:p>
                      <a:pPr algn="l" fontAlgn="ctr"/>
                      <a:r>
                        <a:rPr lang="en-US" sz="1000" u="none" strike="noStrike" dirty="0">
                          <a:effectLst/>
                          <a:latin typeface="+mj-lt"/>
                        </a:rPr>
                        <a:t>P802.19 Wireless Coexistence</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a:effectLst/>
                          <a:latin typeface="+mj-lt"/>
                        </a:rPr>
                        <a:t>Steve Shellhammer</a:t>
                      </a:r>
                      <a:endParaRPr lang="en-US" sz="1000" b="0" i="0" u="none" strike="noStrike">
                        <a:effectLst/>
                        <a:latin typeface="+mj-lt"/>
                      </a:endParaRPr>
                    </a:p>
                  </a:txBody>
                  <a:tcPr marL="9081" marR="9081" marT="9080" marB="0" anchor="ctr">
                    <a:noFill/>
                  </a:tcPr>
                </a:tc>
                <a:tc>
                  <a:txBody>
                    <a:bodyPr/>
                    <a:lstStyle/>
                    <a:p>
                      <a:pPr algn="l" fontAlgn="ctr"/>
                      <a:r>
                        <a:rPr lang="en-US" sz="1000" u="none" strike="noStrike" dirty="0">
                          <a:effectLst/>
                          <a:latin typeface="+mj-lt"/>
                        </a:rPr>
                        <a:t>Qualcomm</a:t>
                      </a:r>
                      <a:r>
                        <a:rPr lang="en-US" sz="1000" u="none" strike="noStrike" baseline="0" dirty="0">
                          <a:effectLst/>
                          <a:latin typeface="+mj-lt"/>
                        </a:rPr>
                        <a:t> Technologies, </a:t>
                      </a:r>
                      <a:r>
                        <a:rPr lang="en-US" sz="1000" u="none" strike="noStrike" dirty="0">
                          <a:effectLst/>
                          <a:latin typeface="+mj-lt"/>
                        </a:rPr>
                        <a:t>Inc.</a:t>
                      </a:r>
                      <a:endParaRPr lang="en-US" sz="1000" b="0" i="0" u="none" strike="noStrike" dirty="0">
                        <a:effectLst/>
                        <a:latin typeface="+mj-lt"/>
                      </a:endParaRPr>
                    </a:p>
                  </a:txBody>
                  <a:tcPr marL="9081" marR="9081" marT="9080" marB="0" anchor="ctr">
                    <a:noFill/>
                  </a:tcPr>
                </a:tc>
                <a:extLst>
                  <a:ext uri="{0D108BD9-81ED-4DB2-BD59-A6C34878D82A}">
                    <a16:rowId xmlns:a16="http://schemas.microsoft.com/office/drawing/2014/main" val="10014"/>
                  </a:ext>
                </a:extLst>
              </a:tr>
              <a:tr h="191185">
                <a:tc>
                  <a:txBody>
                    <a:bodyPr/>
                    <a:lstStyle/>
                    <a:p>
                      <a:pPr algn="l" fontAlgn="ctr"/>
                      <a:r>
                        <a:rPr lang="en-US" sz="1000" u="none" strike="noStrike" dirty="0">
                          <a:effectLst/>
                          <a:latin typeface="+mj-lt"/>
                        </a:rPr>
                        <a:t>P802.24 Vertical</a:t>
                      </a:r>
                      <a:r>
                        <a:rPr lang="en-US" sz="1000" u="none" strike="noStrike" baseline="0" dirty="0">
                          <a:effectLst/>
                          <a:latin typeface="+mj-lt"/>
                        </a:rPr>
                        <a:t> Network Applications</a:t>
                      </a:r>
                      <a:r>
                        <a:rPr lang="en-US" sz="1000" u="none" strike="noStrike" dirty="0">
                          <a:effectLst/>
                          <a:latin typeface="+mj-lt"/>
                        </a:rPr>
                        <a:t> TAG</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dirty="0">
                          <a:effectLst/>
                          <a:latin typeface="+mj-lt"/>
                        </a:rPr>
                        <a:t>Tim</a:t>
                      </a:r>
                      <a:r>
                        <a:rPr lang="en-US" sz="1000" u="none" strike="noStrike" baseline="0" dirty="0">
                          <a:effectLst/>
                          <a:latin typeface="+mj-lt"/>
                        </a:rPr>
                        <a:t> </a:t>
                      </a:r>
                      <a:r>
                        <a:rPr lang="en-US" sz="1000" u="none" strike="noStrike" dirty="0">
                          <a:effectLst/>
                          <a:latin typeface="+mj-lt"/>
                        </a:rPr>
                        <a:t>Godfrey</a:t>
                      </a:r>
                      <a:endParaRPr lang="en-US" sz="1000" b="0" i="0" u="none" strike="noStrike" dirty="0">
                        <a:effectLst/>
                        <a:latin typeface="+mj-lt"/>
                      </a:endParaRPr>
                    </a:p>
                  </a:txBody>
                  <a:tcPr marL="9081" marR="9081" marT="9080" marB="0" anchor="ctr">
                    <a:noFill/>
                  </a:tcPr>
                </a:tc>
                <a:tc>
                  <a:txBody>
                    <a:bodyPr/>
                    <a:lstStyle/>
                    <a:p>
                      <a:pPr algn="l" fontAlgn="ctr"/>
                      <a:r>
                        <a:rPr lang="en-US" sz="1000" b="0" i="0" u="none" strike="noStrike" dirty="0">
                          <a:effectLst/>
                          <a:latin typeface="+mj-lt"/>
                        </a:rPr>
                        <a:t>Electric Power Research Institute</a:t>
                      </a:r>
                    </a:p>
                  </a:txBody>
                  <a:tcPr marL="9081" marR="9081" marT="9080" marB="0" anchor="ctr">
                    <a:noFill/>
                  </a:tcPr>
                </a:tc>
                <a:extLst>
                  <a:ext uri="{0D108BD9-81ED-4DB2-BD59-A6C34878D82A}">
                    <a16:rowId xmlns:a16="http://schemas.microsoft.com/office/drawing/2014/main" val="10017"/>
                  </a:ext>
                </a:extLst>
              </a:tr>
              <a:tr h="191185">
                <a:tc>
                  <a:txBody>
                    <a:bodyPr/>
                    <a:lstStyle/>
                    <a:p>
                      <a:pPr algn="l" fontAlgn="ctr"/>
                      <a:r>
                        <a:rPr lang="en-US" sz="1000" u="none" strike="noStrike" dirty="0">
                          <a:effectLst/>
                          <a:latin typeface="+mj-lt"/>
                        </a:rPr>
                        <a:t>Member Emeritus</a:t>
                      </a:r>
                    </a:p>
                    <a:p>
                      <a:pPr algn="l" fontAlgn="ctr"/>
                      <a:r>
                        <a:rPr lang="en-US" sz="1000" u="none" strike="noStrike" dirty="0">
                          <a:effectLst/>
                          <a:latin typeface="+mj-lt"/>
                        </a:rPr>
                        <a:t>Member Emeritus</a:t>
                      </a:r>
                    </a:p>
                  </a:txBody>
                  <a:tcPr marL="9081" marR="9081" marT="9080" marB="0" anchor="ctr">
                    <a:noFill/>
                  </a:tcPr>
                </a:tc>
                <a:tc>
                  <a:txBody>
                    <a:bodyPr/>
                    <a:lstStyle/>
                    <a:p>
                      <a:pPr algn="l" fontAlgn="ctr"/>
                      <a:r>
                        <a:rPr lang="en-US" sz="1000" u="none" strike="noStrike" dirty="0">
                          <a:effectLst/>
                          <a:latin typeface="+mj-lt"/>
                        </a:rPr>
                        <a:t>Geoff Thompson</a:t>
                      </a:r>
                    </a:p>
                    <a:p>
                      <a:pPr algn="l" fontAlgn="ctr"/>
                      <a:r>
                        <a:rPr lang="en-US" sz="1000" b="0" i="0" u="none" strike="noStrike" dirty="0">
                          <a:effectLst/>
                          <a:latin typeface="+mj-lt"/>
                        </a:rPr>
                        <a:t>Clint Chaplin</a:t>
                      </a:r>
                    </a:p>
                  </a:txBody>
                  <a:tcPr marL="9081" marR="9081" marT="9080" marB="0" anchor="ctr">
                    <a:noFill/>
                  </a:tcPr>
                </a:tc>
                <a:tc>
                  <a:txBody>
                    <a:bodyPr/>
                    <a:lstStyle/>
                    <a:p>
                      <a:pPr algn="l" fontAlgn="ctr"/>
                      <a:r>
                        <a:rPr lang="en-US" sz="1000" u="none" strike="noStrike" dirty="0">
                          <a:effectLst/>
                          <a:latin typeface="+mj-lt"/>
                        </a:rPr>
                        <a:t>Self, </a:t>
                      </a:r>
                      <a:r>
                        <a:rPr lang="en-US" sz="1000" u="none" strike="noStrike" dirty="0" err="1">
                          <a:effectLst/>
                          <a:latin typeface="+mj-lt"/>
                        </a:rPr>
                        <a:t>GraCaSI</a:t>
                      </a:r>
                      <a:r>
                        <a:rPr lang="en-US" sz="1000" u="none" strike="noStrike" dirty="0">
                          <a:effectLst/>
                          <a:latin typeface="+mj-lt"/>
                        </a:rPr>
                        <a:t> Standards Advisors</a:t>
                      </a:r>
                    </a:p>
                    <a:p>
                      <a:pPr algn="l" fontAlgn="ctr"/>
                      <a:r>
                        <a:rPr lang="en-US" sz="1000" u="none" strike="noStrike" dirty="0">
                          <a:effectLst/>
                          <a:latin typeface="+mj-lt"/>
                        </a:rPr>
                        <a:t>Self, Samsung America</a:t>
                      </a:r>
                    </a:p>
                  </a:txBody>
                  <a:tcPr marL="9081" marR="9081" marT="9080" marB="0" anchor="ctr">
                    <a:noFill/>
                  </a:tcPr>
                </a:tc>
                <a:extLst>
                  <a:ext uri="{0D108BD9-81ED-4DB2-BD59-A6C34878D82A}">
                    <a16:rowId xmlns:a16="http://schemas.microsoft.com/office/drawing/2014/main" val="10018"/>
                  </a:ext>
                </a:extLst>
              </a:tr>
              <a:tr h="191185">
                <a:tc>
                  <a:txBody>
                    <a:bodyPr/>
                    <a:lstStyle/>
                    <a:p>
                      <a:pPr algn="l" fontAlgn="ctr"/>
                      <a:endParaRPr lang="en-US" sz="1000" u="none" strike="noStrike" dirty="0">
                        <a:effectLst/>
                        <a:latin typeface="+mj-lt"/>
                      </a:endParaRPr>
                    </a:p>
                  </a:txBody>
                  <a:tcPr marL="9081" marR="9081" marT="9080" marB="0" anchor="ctr">
                    <a:noFill/>
                  </a:tcPr>
                </a:tc>
                <a:tc>
                  <a:txBody>
                    <a:bodyPr/>
                    <a:lstStyle/>
                    <a:p>
                      <a:pPr algn="l" fontAlgn="ctr"/>
                      <a:endParaRPr lang="en-US" sz="1000" b="0" i="0" u="none" strike="noStrike" dirty="0">
                        <a:effectLst/>
                        <a:latin typeface="+mj-lt"/>
                      </a:endParaRPr>
                    </a:p>
                  </a:txBody>
                  <a:tcPr marL="9081" marR="9081" marT="9080" marB="0" anchor="ctr">
                    <a:noFill/>
                  </a:tcPr>
                </a:tc>
                <a:tc>
                  <a:txBody>
                    <a:bodyPr/>
                    <a:lstStyle/>
                    <a:p>
                      <a:pPr algn="l" fontAlgn="ctr"/>
                      <a:endParaRPr lang="en-US" sz="1000" u="none" strike="noStrike" dirty="0">
                        <a:effectLst/>
                        <a:latin typeface="+mj-lt"/>
                      </a:endParaRPr>
                    </a:p>
                  </a:txBody>
                  <a:tcPr marL="9081" marR="9081" marT="9080" marB="0" anchor="ctr">
                    <a:noFill/>
                  </a:tcPr>
                </a:tc>
                <a:extLst>
                  <a:ext uri="{0D108BD9-81ED-4DB2-BD59-A6C34878D82A}">
                    <a16:rowId xmlns:a16="http://schemas.microsoft.com/office/drawing/2014/main" val="10019"/>
                  </a:ext>
                </a:extLst>
              </a:tr>
              <a:tr h="191185">
                <a:tc>
                  <a:txBody>
                    <a:bodyPr/>
                    <a:lstStyle/>
                    <a:p>
                      <a:pPr algn="l" fontAlgn="ctr"/>
                      <a:endParaRPr lang="en-US" sz="1000" b="0" i="0" u="none" strike="noStrike" dirty="0">
                        <a:effectLst/>
                        <a:latin typeface="+mj-lt"/>
                      </a:endParaRPr>
                    </a:p>
                  </a:txBody>
                  <a:tcPr marL="9081" marR="9081" marT="9080" marB="0" anchor="ctr">
                    <a:noFill/>
                  </a:tcPr>
                </a:tc>
                <a:tc>
                  <a:txBody>
                    <a:bodyPr/>
                    <a:lstStyle/>
                    <a:p>
                      <a:pPr algn="l" fontAlgn="b"/>
                      <a:endParaRPr lang="en-US" sz="1000" b="0" i="0" u="none" strike="noStrike" dirty="0">
                        <a:effectLst/>
                        <a:latin typeface="+mj-lt"/>
                      </a:endParaRPr>
                    </a:p>
                  </a:txBody>
                  <a:tcPr marL="9081" marR="9081" marT="9080" marB="0" anchor="b">
                    <a:noFill/>
                  </a:tcPr>
                </a:tc>
                <a:tc>
                  <a:txBody>
                    <a:bodyPr/>
                    <a:lstStyle/>
                    <a:p>
                      <a:pPr algn="l" fontAlgn="b"/>
                      <a:endParaRPr lang="en-US" sz="1000" b="0" i="0" u="none" strike="noStrike" dirty="0">
                        <a:effectLst/>
                        <a:latin typeface="+mj-lt"/>
                      </a:endParaRPr>
                    </a:p>
                  </a:txBody>
                  <a:tcPr marL="9081" marR="9081" marT="9080" marB="0" anchor="b">
                    <a:noFill/>
                  </a:tcPr>
                </a:tc>
                <a:extLst>
                  <a:ext uri="{0D108BD9-81ED-4DB2-BD59-A6C34878D82A}">
                    <a16:rowId xmlns:a16="http://schemas.microsoft.com/office/drawing/2014/main" val="10020"/>
                  </a:ext>
                </a:extLst>
              </a:tr>
              <a:tr h="225755">
                <a:tc gridSpan="2">
                  <a:txBody>
                    <a:bodyPr/>
                    <a:lstStyle/>
                    <a:p>
                      <a:pPr algn="l" fontAlgn="ctr"/>
                      <a:r>
                        <a:rPr lang="en-US" sz="1100" u="none" strike="noStrike" dirty="0">
                          <a:effectLst/>
                          <a:latin typeface="+mj-lt"/>
                        </a:rPr>
                        <a:t>Hibernating Working Groups</a:t>
                      </a:r>
                      <a:endParaRPr lang="en-US" sz="1100" b="1" i="0" u="none" strike="noStrike" dirty="0">
                        <a:solidFill>
                          <a:srgbClr val="55AA8F"/>
                        </a:solidFill>
                        <a:effectLst/>
                        <a:latin typeface="+mj-lt"/>
                      </a:endParaRPr>
                    </a:p>
                  </a:txBody>
                  <a:tcPr marL="100584" marR="100584" marT="9080" marB="0" anchor="ctr">
                    <a:noFill/>
                  </a:tcPr>
                </a:tc>
                <a:tc hMerge="1">
                  <a:txBody>
                    <a:bodyPr/>
                    <a:lstStyle/>
                    <a:p>
                      <a:endParaRPr lang="en-US"/>
                    </a:p>
                  </a:txBody>
                  <a:tcPr/>
                </a:tc>
                <a:tc>
                  <a:txBody>
                    <a:bodyPr/>
                    <a:lstStyle/>
                    <a:p>
                      <a:pPr algn="l" fontAlgn="b"/>
                      <a:endParaRPr lang="en-US" sz="1000" b="0" i="0" u="none" strike="noStrike">
                        <a:effectLst/>
                        <a:latin typeface="+mj-lt"/>
                      </a:endParaRPr>
                    </a:p>
                  </a:txBody>
                  <a:tcPr marL="9081" marR="9081" marT="9080" marB="0" anchor="b">
                    <a:noFill/>
                  </a:tcPr>
                </a:tc>
                <a:extLst>
                  <a:ext uri="{0D108BD9-81ED-4DB2-BD59-A6C34878D82A}">
                    <a16:rowId xmlns:a16="http://schemas.microsoft.com/office/drawing/2014/main" val="10021"/>
                  </a:ext>
                </a:extLst>
              </a:tr>
              <a:tr h="191185">
                <a:tc>
                  <a:txBody>
                    <a:bodyPr/>
                    <a:lstStyle/>
                    <a:p>
                      <a:pPr algn="l" fontAlgn="ctr"/>
                      <a:r>
                        <a:rPr lang="en-US" sz="1000" u="none" strike="noStrike" dirty="0">
                          <a:effectLst/>
                          <a:latin typeface="+mj-lt"/>
                        </a:rPr>
                        <a:t>P802.16 Broadband Wireless Access</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dirty="0">
                          <a:effectLst/>
                          <a:latin typeface="+mj-lt"/>
                        </a:rPr>
                        <a:t>Roger Marks</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dirty="0" err="1">
                          <a:effectLst/>
                          <a:latin typeface="+mj-lt"/>
                        </a:rPr>
                        <a:t>EthAirNet</a:t>
                      </a:r>
                      <a:r>
                        <a:rPr lang="en-US" sz="1000" u="none" strike="noStrike" dirty="0">
                          <a:effectLst/>
                          <a:latin typeface="+mj-lt"/>
                        </a:rPr>
                        <a:t> Associates</a:t>
                      </a:r>
                      <a:endParaRPr lang="en-US" sz="1000" b="0" i="0" u="none" strike="noStrike" dirty="0">
                        <a:effectLst/>
                        <a:latin typeface="+mj-lt"/>
                      </a:endParaRPr>
                    </a:p>
                  </a:txBody>
                  <a:tcPr marL="9081" marR="9081" marT="9080" marB="0" anchor="ctr">
                    <a:noFill/>
                  </a:tcPr>
                </a:tc>
                <a:extLst>
                  <a:ext uri="{0D108BD9-81ED-4DB2-BD59-A6C34878D82A}">
                    <a16:rowId xmlns:a16="http://schemas.microsoft.com/office/drawing/2014/main" val="10022"/>
                  </a:ext>
                </a:extLst>
              </a:tr>
              <a:tr h="191185">
                <a:tc>
                  <a:txBody>
                    <a:bodyPr/>
                    <a:lstStyle/>
                    <a:p>
                      <a:pPr algn="l" fontAlgn="ctr"/>
                      <a:r>
                        <a:rPr lang="en-US" sz="1000" u="none" strike="noStrike" dirty="0">
                          <a:effectLst/>
                          <a:latin typeface="+mj-lt"/>
                        </a:rPr>
                        <a:t>P802.21 Media-independent Handover</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a:effectLst/>
                          <a:latin typeface="+mj-lt"/>
                        </a:rPr>
                        <a:t>Subir Das</a:t>
                      </a:r>
                      <a:endParaRPr lang="en-US" sz="1000" b="0" i="0" u="none" strike="noStrike">
                        <a:effectLst/>
                        <a:latin typeface="+mj-lt"/>
                      </a:endParaRPr>
                    </a:p>
                  </a:txBody>
                  <a:tcPr marL="9081" marR="9081" marT="9080" marB="0" anchor="ctr">
                    <a:noFill/>
                  </a:tcPr>
                </a:tc>
                <a:tc>
                  <a:txBody>
                    <a:bodyPr/>
                    <a:lstStyle/>
                    <a:p>
                      <a:pPr algn="l" fontAlgn="ctr"/>
                      <a:r>
                        <a:rPr lang="en-US" sz="1000" b="0" i="0" u="none" strike="noStrike" baseline="0" dirty="0" err="1">
                          <a:effectLst/>
                          <a:latin typeface="+mj-lt"/>
                        </a:rPr>
                        <a:t>Perspecta</a:t>
                      </a:r>
                      <a:r>
                        <a:rPr lang="en-US" sz="1000" b="0" i="0" u="none" strike="noStrike" baseline="0" dirty="0">
                          <a:effectLst/>
                          <a:latin typeface="+mj-lt"/>
                        </a:rPr>
                        <a:t> Labs</a:t>
                      </a:r>
                      <a:endParaRPr lang="en-US" sz="1000" b="0" i="0" u="none" strike="noStrike" dirty="0">
                        <a:effectLst/>
                        <a:latin typeface="+mj-lt"/>
                      </a:endParaRPr>
                    </a:p>
                  </a:txBody>
                  <a:tcPr marL="9081" marR="9081" marT="9080" marB="0" anchor="ctr">
                    <a:noFill/>
                  </a:tcPr>
                </a:tc>
                <a:extLst>
                  <a:ext uri="{0D108BD9-81ED-4DB2-BD59-A6C34878D82A}">
                    <a16:rowId xmlns:a16="http://schemas.microsoft.com/office/drawing/2014/main" val="10023"/>
                  </a:ext>
                </a:extLst>
              </a:tr>
              <a:tr h="191185">
                <a:tc>
                  <a:txBody>
                    <a:bodyPr/>
                    <a:lstStyle/>
                    <a:p>
                      <a:pPr algn="l" fontAlgn="ctr"/>
                      <a:r>
                        <a:rPr lang="en-US" sz="1000" u="none" strike="noStrike" dirty="0">
                          <a:effectLst/>
                          <a:latin typeface="+mj-lt"/>
                        </a:rPr>
                        <a:t>P802.22 Wireless Regional Area Networks</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dirty="0">
                          <a:effectLst/>
                          <a:latin typeface="+mj-lt"/>
                        </a:rPr>
                        <a:t>Apurva </a:t>
                      </a:r>
                      <a:r>
                        <a:rPr lang="en-US" sz="1000" u="none" strike="noStrike" dirty="0" err="1">
                          <a:effectLst/>
                          <a:latin typeface="+mj-lt"/>
                        </a:rPr>
                        <a:t>Mody</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dirty="0">
                          <a:effectLst/>
                          <a:latin typeface="+mj-lt"/>
                        </a:rPr>
                        <a:t>A10 Systems, White Space Alliance</a:t>
                      </a:r>
                      <a:endParaRPr lang="en-US" sz="1000" b="0" i="0" u="none" strike="noStrike" dirty="0">
                        <a:effectLst/>
                        <a:latin typeface="+mj-lt"/>
                      </a:endParaRPr>
                    </a:p>
                  </a:txBody>
                  <a:tcPr marL="9081" marR="9081" marT="9080" marB="0" anchor="ctr">
                    <a:noFill/>
                  </a:tcPr>
                </a:tc>
                <a:extLst>
                  <a:ext uri="{0D108BD9-81ED-4DB2-BD59-A6C34878D82A}">
                    <a16:rowId xmlns:a16="http://schemas.microsoft.com/office/drawing/2014/main" val="66198"/>
                  </a:ext>
                </a:extLst>
              </a:tr>
            </a:tbl>
          </a:graphicData>
        </a:graphic>
      </p:graphicFrame>
      <p:sp>
        <p:nvSpPr>
          <p:cNvPr id="7" name="Title 1"/>
          <p:cNvSpPr>
            <a:spLocks noGrp="1"/>
          </p:cNvSpPr>
          <p:nvPr>
            <p:ph type="title"/>
          </p:nvPr>
        </p:nvSpPr>
        <p:spPr>
          <a:xfrm>
            <a:off x="457200" y="14177"/>
            <a:ext cx="7772400" cy="1143000"/>
          </a:xfrm>
        </p:spPr>
        <p:txBody>
          <a:bodyPr/>
          <a:lstStyle/>
          <a:p>
            <a:r>
              <a:rPr lang="en-US" dirty="0"/>
              <a:t>5.05 EC Affiliation Update</a:t>
            </a:r>
          </a:p>
        </p:txBody>
      </p:sp>
    </p:spTree>
    <p:extLst>
      <p:ext uri="{BB962C8B-B14F-4D97-AF65-F5344CB8AC3E}">
        <p14:creationId xmlns:p14="http://schemas.microsoft.com/office/powerpoint/2010/main" val="36364222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609600"/>
            <a:ext cx="7772400" cy="1143000"/>
          </a:xfrm>
        </p:spPr>
        <p:txBody>
          <a:bodyPr/>
          <a:lstStyle/>
          <a:p>
            <a:r>
              <a:rPr lang="en-US" dirty="0"/>
              <a:t>5.05 EC Affiliation Update</a:t>
            </a:r>
          </a:p>
        </p:txBody>
      </p:sp>
      <p:sp>
        <p:nvSpPr>
          <p:cNvPr id="3075" name="Content Placeholder 2"/>
          <p:cNvSpPr>
            <a:spLocks noGrp="1"/>
          </p:cNvSpPr>
          <p:nvPr>
            <p:ph idx="1"/>
          </p:nvPr>
        </p:nvSpPr>
        <p:spPr/>
        <p:txBody>
          <a:bodyPr/>
          <a:lstStyle/>
          <a:p>
            <a:r>
              <a:rPr lang="en-US" dirty="0"/>
              <a:t>Changes in affiliation among EC members from previous slide?</a:t>
            </a:r>
          </a:p>
          <a:p>
            <a:pPr lvl="1">
              <a:buNone/>
            </a:pPr>
            <a:endParaRPr lang="en-US" dirty="0"/>
          </a:p>
        </p:txBody>
      </p:sp>
      <p:sp>
        <p:nvSpPr>
          <p:cNvPr id="3076" name="Slide Number Placeholder 3"/>
          <p:cNvSpPr>
            <a:spLocks noGrp="1"/>
          </p:cNvSpPr>
          <p:nvPr>
            <p:ph type="sldNum" sz="quarter" idx="12"/>
          </p:nvPr>
        </p:nvSpPr>
        <p:spPr/>
        <p:txBody>
          <a:bodyPr/>
          <a:lstStyle/>
          <a:p>
            <a:pPr>
              <a:defRPr/>
            </a:pPr>
            <a:fld id="{1F8E4A3D-AB95-4B4A-84C7-234C77122C9E}" type="slidenum">
              <a:rPr lang="en-US" smtClean="0"/>
              <a:pPr>
                <a:defRPr/>
              </a:pPr>
              <a:t>15</a:t>
            </a:fld>
            <a:endParaRPr lang="en-US"/>
          </a:p>
        </p:txBody>
      </p:sp>
    </p:spTree>
    <p:extLst>
      <p:ext uri="{BB962C8B-B14F-4D97-AF65-F5344CB8AC3E}">
        <p14:creationId xmlns:p14="http://schemas.microsoft.com/office/powerpoint/2010/main" val="17818272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2"/>
          </p:nvPr>
        </p:nvSpPr>
        <p:spPr/>
        <p:txBody>
          <a:bodyPr/>
          <a:lstStyle/>
          <a:p>
            <a:pPr>
              <a:defRPr/>
            </a:pPr>
            <a:fld id="{8C310F99-1F45-47EC-8886-14AE55002D51}" type="slidenum">
              <a:rPr lang="en-US" smtClean="0"/>
              <a:pPr>
                <a:defRPr/>
              </a:pPr>
              <a:t>16</a:t>
            </a:fld>
            <a:endParaRPr lang="en-US"/>
          </a:p>
        </p:txBody>
      </p:sp>
      <p:sp>
        <p:nvSpPr>
          <p:cNvPr id="16387" name="Rectangle 2"/>
          <p:cNvSpPr>
            <a:spLocks noGrp="1" noChangeArrowheads="1"/>
          </p:cNvSpPr>
          <p:nvPr>
            <p:ph type="title"/>
          </p:nvPr>
        </p:nvSpPr>
        <p:spPr>
          <a:xfrm>
            <a:off x="381000" y="152400"/>
            <a:ext cx="8534400" cy="762000"/>
          </a:xfrm>
        </p:spPr>
        <p:txBody>
          <a:bodyPr/>
          <a:lstStyle/>
          <a:p>
            <a:pPr eaLnBrk="1" hangingPunct="1"/>
            <a:r>
              <a:rPr lang="en-US" dirty="0"/>
              <a:t>5.06 Cross-802 Topics</a:t>
            </a:r>
          </a:p>
        </p:txBody>
      </p:sp>
      <p:graphicFrame>
        <p:nvGraphicFramePr>
          <p:cNvPr id="30998" name="Group 278"/>
          <p:cNvGraphicFramePr>
            <a:graphicFrameLocks noGrp="1"/>
          </p:cNvGraphicFramePr>
          <p:nvPr>
            <p:ph idx="1"/>
            <p:extLst>
              <p:ext uri="{D42A27DB-BD31-4B8C-83A1-F6EECF244321}">
                <p14:modId xmlns:p14="http://schemas.microsoft.com/office/powerpoint/2010/main" val="3917210808"/>
              </p:ext>
            </p:extLst>
          </p:nvPr>
        </p:nvGraphicFramePr>
        <p:xfrm>
          <a:off x="304800" y="990600"/>
          <a:ext cx="7567867" cy="5190744"/>
        </p:xfrm>
        <a:graphic>
          <a:graphicData uri="http://schemas.openxmlformats.org/drawingml/2006/table">
            <a:tbl>
              <a:tblPr/>
              <a:tblGrid>
                <a:gridCol w="5434267">
                  <a:extLst>
                    <a:ext uri="{9D8B030D-6E8A-4147-A177-3AD203B41FA5}">
                      <a16:colId xmlns:a16="http://schemas.microsoft.com/office/drawing/2014/main" val="20000"/>
                    </a:ext>
                  </a:extLst>
                </a:gridCol>
                <a:gridCol w="2133600">
                  <a:extLst>
                    <a:ext uri="{9D8B030D-6E8A-4147-A177-3AD203B41FA5}">
                      <a16:colId xmlns:a16="http://schemas.microsoft.com/office/drawing/2014/main" val="20001"/>
                    </a:ext>
                  </a:extLst>
                </a:gridCol>
              </a:tblGrid>
              <a:tr h="381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Monday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Notes</a:t>
                      </a:r>
                      <a:endParaRPr kumimoji="0" lang="en-US" sz="2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40792">
                <a:tc>
                  <a:txBody>
                    <a:bodyPr/>
                    <a:lstStyle/>
                    <a:p>
                      <a:r>
                        <a:rPr lang="en-US" sz="1400" b="1" baseline="0" dirty="0"/>
                        <a:t>18:30-19:50 Tutorial 1: none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en-US" sz="1400" b="0" dirty="0"/>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40792">
                <a:tc>
                  <a:txBody>
                    <a:bodyPr/>
                    <a:lstStyle/>
                    <a:p>
                      <a:r>
                        <a:rPr kumimoji="0" lang="en-US" sz="1400" b="1" i="0" u="none" strike="noStrike" cap="none" normalizeH="0" baseline="0" dirty="0">
                          <a:ln>
                            <a:noFill/>
                          </a:ln>
                          <a:solidFill>
                            <a:schemeClr val="tx1"/>
                          </a:solidFill>
                          <a:effectLst/>
                          <a:latin typeface="Times New Roman" pitchFamily="18" charset="0"/>
                        </a:rPr>
                        <a:t>19:30-20:50 Tutorial 2: none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en-US" sz="1400" b="0" dirty="0"/>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9319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cap="none" normalizeH="0" baseline="0" dirty="0">
                          <a:ln>
                            <a:noFill/>
                          </a:ln>
                          <a:solidFill>
                            <a:schemeClr val="tx1"/>
                          </a:solidFill>
                          <a:effectLst/>
                          <a:latin typeface="Times New Roman" pitchFamily="18" charset="0"/>
                        </a:rPr>
                        <a:t>21:00-22:30 Tutorial 3: none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89560">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2000" b="1" i="0" u="none" strike="noStrike" kern="1200" cap="none" spc="0" normalizeH="0" baseline="0" noProof="0" dirty="0">
                          <a:ln>
                            <a:noFill/>
                          </a:ln>
                          <a:solidFill>
                            <a:srgbClr val="000000"/>
                          </a:solidFill>
                          <a:effectLst/>
                          <a:uLnTx/>
                          <a:uFillTx/>
                          <a:latin typeface="Times New Roman" pitchFamily="18" charset="0"/>
                        </a:rPr>
                        <a:t>Tuesday</a:t>
                      </a:r>
                      <a:endParaRPr lang="en-US" sz="2000" dirty="0"/>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04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cap="none" normalizeH="0" baseline="0" dirty="0">
                          <a:ln>
                            <a:noFill/>
                          </a:ln>
                          <a:solidFill>
                            <a:schemeClr val="tx1"/>
                          </a:solidFill>
                          <a:effectLst/>
                          <a:latin typeface="Times New Roman" pitchFamily="18" charset="0"/>
                        </a:rPr>
                        <a:t>13:30-15:30 802/JTC1 Standing Committee, Myles</a:t>
                      </a:r>
                      <a:endParaRPr lang="en-US" sz="1400" b="1" baseline="0" dirty="0"/>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505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b="1" strike="noStrike" baseline="0" dirty="0"/>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688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cap="none" normalizeH="0" baseline="0" dirty="0">
                          <a:ln>
                            <a:noFill/>
                          </a:ln>
                          <a:solidFill>
                            <a:schemeClr val="tx1"/>
                          </a:solidFill>
                          <a:effectLst/>
                          <a:latin typeface="Times New Roman" pitchFamily="18" charset="0"/>
                        </a:rPr>
                        <a:t>19:30-21:30 802 Network Enhancements for the Next Decade, Marks</a:t>
                      </a:r>
                      <a:endParaRPr lang="en-US" sz="1400" b="1" baseline="0" dirty="0"/>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90144">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2000" b="1" i="0" u="none" strike="noStrike" kern="1200" cap="none" spc="0" normalizeH="0" baseline="0" noProof="0" dirty="0">
                          <a:ln>
                            <a:noFill/>
                          </a:ln>
                          <a:solidFill>
                            <a:srgbClr val="000000"/>
                          </a:solidFill>
                          <a:effectLst/>
                          <a:uLnTx/>
                          <a:uFillTx/>
                          <a:latin typeface="Times New Roman" pitchFamily="18" charset="0"/>
                          <a:ea typeface="+mn-ea"/>
                          <a:cs typeface="+mn-cs"/>
                        </a:rPr>
                        <a:t>Wednesday</a:t>
                      </a:r>
                      <a:endParaRPr kumimoji="0" lang="en-US" sz="2000" b="1" i="0" u="none" strike="noStrike" cap="none" normalizeH="0" baseline="0" dirty="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13944">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400" b="1" i="0" u="none" strike="noStrike" cap="none" normalizeH="0" baseline="0" dirty="0">
                          <a:ln>
                            <a:noFill/>
                          </a:ln>
                          <a:solidFill>
                            <a:schemeClr val="tx1"/>
                          </a:solidFill>
                          <a:effectLst/>
                          <a:latin typeface="Times New Roman" pitchFamily="18" charset="0"/>
                        </a:rPr>
                        <a:t>08:00-10:00 802 Network Enhancements for the Next Decade, Marks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396240">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2000" b="1" i="0" u="none" strike="noStrike" kern="1200" cap="none" spc="0" normalizeH="0" baseline="0" noProof="0" dirty="0">
                          <a:ln>
                            <a:noFill/>
                          </a:ln>
                          <a:solidFill>
                            <a:srgbClr val="000000"/>
                          </a:solidFill>
                          <a:effectLst/>
                          <a:uLnTx/>
                          <a:uFillTx/>
                          <a:latin typeface="Times New Roman" pitchFamily="18" charset="0"/>
                          <a:ea typeface="+mn-ea"/>
                          <a:cs typeface="+mn-cs"/>
                        </a:rPr>
                        <a:t>Thursday </a:t>
                      </a:r>
                      <a:endParaRPr kumimoji="0" lang="en-US" sz="2000" b="1" i="0" u="none" strike="noStrike" cap="none" normalizeH="0" baseline="0" dirty="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533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07:30-08:00 Next Venue Logistics, </a:t>
                      </a:r>
                      <a:r>
                        <a:rPr kumimoji="0" lang="en-US" sz="1400" b="1" i="0" u="none" strike="noStrike" cap="none" normalizeH="0" baseline="0" dirty="0" err="1">
                          <a:ln>
                            <a:noFill/>
                          </a:ln>
                          <a:solidFill>
                            <a:schemeClr val="tx1"/>
                          </a:solidFill>
                          <a:effectLst/>
                          <a:latin typeface="Times New Roman" pitchFamily="18" charset="0"/>
                        </a:rPr>
                        <a:t>Rosdahl</a:t>
                      </a:r>
                      <a:br>
                        <a:rPr kumimoji="0" lang="en-US" sz="1400" b="1" i="0" u="none" strike="noStrike" cap="none" normalizeH="0" baseline="0" dirty="0">
                          <a:ln>
                            <a:noFill/>
                          </a:ln>
                          <a:solidFill>
                            <a:schemeClr val="tx1"/>
                          </a:solidFill>
                          <a:effectLst/>
                          <a:latin typeface="Times New Roman" pitchFamily="18" charset="0"/>
                        </a:rPr>
                      </a:br>
                      <a:r>
                        <a:rPr kumimoji="0" lang="en-US" sz="1400" b="1" i="0" u="none" strike="noStrike" cap="none" normalizeH="0" baseline="0" dirty="0">
                          <a:ln>
                            <a:noFill/>
                          </a:ln>
                          <a:solidFill>
                            <a:schemeClr val="tx1"/>
                          </a:solidFill>
                          <a:effectLst/>
                          <a:latin typeface="Times New Roman" pitchFamily="18" charset="0"/>
                        </a:rPr>
                        <a:t>08:00-09:00 Future Venues Ad Hoc, </a:t>
                      </a:r>
                      <a:r>
                        <a:rPr kumimoji="0" lang="en-US" sz="1400" b="1" i="0" u="none" strike="noStrike" cap="none" normalizeH="0" baseline="0" dirty="0" err="1">
                          <a:ln>
                            <a:noFill/>
                          </a:ln>
                          <a:solidFill>
                            <a:schemeClr val="tx1"/>
                          </a:solidFill>
                          <a:effectLst/>
                          <a:latin typeface="Times New Roman" pitchFamily="18" charset="0"/>
                        </a:rPr>
                        <a:t>Rosdahl</a:t>
                      </a:r>
                      <a:br>
                        <a:rPr kumimoji="0" lang="en-US" sz="1400" b="1" i="0" u="none" strike="noStrike" cap="none" normalizeH="0" baseline="0" dirty="0">
                          <a:ln>
                            <a:noFill/>
                          </a:ln>
                          <a:solidFill>
                            <a:schemeClr val="tx1"/>
                          </a:solidFill>
                          <a:effectLst/>
                          <a:latin typeface="Times New Roman" pitchFamily="18" charset="0"/>
                        </a:rPr>
                      </a:br>
                      <a:r>
                        <a:rPr kumimoji="0" lang="en-US" sz="1400" b="1" i="0" u="none" strike="noStrike" cap="none" normalizeH="0" baseline="0" dirty="0">
                          <a:ln>
                            <a:noFill/>
                          </a:ln>
                          <a:solidFill>
                            <a:schemeClr val="tx1"/>
                          </a:solidFill>
                          <a:effectLst/>
                          <a:latin typeface="Times New Roman" pitchFamily="18" charset="0"/>
                        </a:rPr>
                        <a:t>09:00-10:00 802 Chair’s Open Office Hours, Nikolich</a:t>
                      </a:r>
                      <a:endParaRPr kumimoji="0" lang="en-US" sz="2000" b="1" i="0" u="none" strike="sngStrike" cap="none" normalizeH="0" baseline="0" dirty="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533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sngStrike" cap="none" normalizeH="0" baseline="0" dirty="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00736060"/>
                  </a:ext>
                </a:extLst>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2"/>
          </p:nvPr>
        </p:nvSpPr>
        <p:spPr/>
        <p:txBody>
          <a:bodyPr/>
          <a:lstStyle/>
          <a:p>
            <a:pPr>
              <a:defRPr/>
            </a:pPr>
            <a:fld id="{E79634C9-9B8D-4F3A-BA54-F468EE4672C2}" type="slidenum">
              <a:rPr lang="en-US" smtClean="0"/>
              <a:pPr>
                <a:defRPr/>
              </a:pPr>
              <a:t>17</a:t>
            </a:fld>
            <a:endParaRPr lang="en-US"/>
          </a:p>
        </p:txBody>
      </p:sp>
      <p:sp>
        <p:nvSpPr>
          <p:cNvPr id="9219" name="Rectangle 2"/>
          <p:cNvSpPr>
            <a:spLocks noGrp="1" noChangeArrowheads="1"/>
          </p:cNvSpPr>
          <p:nvPr>
            <p:ph type="title"/>
          </p:nvPr>
        </p:nvSpPr>
        <p:spPr/>
        <p:txBody>
          <a:bodyPr/>
          <a:lstStyle/>
          <a:p>
            <a:pPr eaLnBrk="1" hangingPunct="1"/>
            <a:r>
              <a:rPr lang="en-US" dirty="0"/>
              <a:t>5.07 Drafts to SA Ballot</a:t>
            </a:r>
          </a:p>
        </p:txBody>
      </p:sp>
      <p:sp>
        <p:nvSpPr>
          <p:cNvPr id="9220" name="Rectangle 3"/>
          <p:cNvSpPr>
            <a:spLocks noGrp="1" noChangeArrowheads="1"/>
          </p:cNvSpPr>
          <p:nvPr>
            <p:ph type="body" idx="1"/>
          </p:nvPr>
        </p:nvSpPr>
        <p:spPr/>
        <p:txBody>
          <a:bodyPr/>
          <a:lstStyle/>
          <a:p>
            <a:pPr eaLnBrk="1" hangingPunct="1">
              <a:buFont typeface="+mj-lt"/>
              <a:buAutoNum type="arabicPeriod"/>
            </a:pPr>
            <a:r>
              <a:rPr lang="en-US" sz="1600" dirty="0"/>
              <a:t>802.01: </a:t>
            </a:r>
            <a:r>
              <a:rPr lang="en-US" sz="1600" dirty="0" err="1"/>
              <a:t>tbd</a:t>
            </a:r>
            <a:endParaRPr lang="en-US" sz="1600" dirty="0"/>
          </a:p>
          <a:p>
            <a:pPr eaLnBrk="1" hangingPunct="1">
              <a:buFont typeface="+mj-lt"/>
              <a:buAutoNum type="arabicPeriod"/>
            </a:pPr>
            <a:r>
              <a:rPr lang="en-US" sz="1600" dirty="0"/>
              <a:t>802.03: P802.3ca 25 Gb/s and 50 Gb/s Ethernet Passive Optical Networks (conditional) and P802.3ch Multi-Gig Automotive Ethernet PHY</a:t>
            </a:r>
          </a:p>
          <a:p>
            <a:pPr eaLnBrk="1" hangingPunct="1">
              <a:buFont typeface="+mj-lt"/>
              <a:buAutoNum type="arabicPeriod"/>
            </a:pPr>
            <a:r>
              <a:rPr lang="en-US" sz="1600" dirty="0"/>
              <a:t>802.11: </a:t>
            </a:r>
            <a:r>
              <a:rPr lang="en-US" sz="1600" dirty="0" err="1"/>
              <a:t>tbd</a:t>
            </a:r>
            <a:r>
              <a:rPr lang="en-US" sz="1600" dirty="0"/>
              <a:t>.,</a:t>
            </a:r>
          </a:p>
          <a:p>
            <a:pPr eaLnBrk="1" hangingPunct="1">
              <a:buFont typeface="+mj-lt"/>
              <a:buAutoNum type="arabicPeriod"/>
            </a:pPr>
            <a:r>
              <a:rPr lang="en-US" sz="1600" dirty="0"/>
              <a:t>802.15: </a:t>
            </a:r>
            <a:r>
              <a:rPr lang="en-US" sz="1600" dirty="0" err="1"/>
              <a:t>tbd</a:t>
            </a:r>
            <a:r>
              <a:rPr lang="en-US" sz="1600" dirty="0"/>
              <a:t>.,</a:t>
            </a:r>
          </a:p>
          <a:p>
            <a:pPr eaLnBrk="1" hangingPunct="1">
              <a:buFont typeface="+mj-lt"/>
              <a:buAutoNum type="arabicPeriod"/>
            </a:pPr>
            <a:r>
              <a:rPr lang="en-US" sz="1600" dirty="0"/>
              <a:t>802.19: </a:t>
            </a:r>
            <a:r>
              <a:rPr lang="en-US" sz="1600" dirty="0" err="1"/>
              <a:t>tbd</a:t>
            </a:r>
            <a:r>
              <a:rPr lang="en-US" sz="1600" dirty="0"/>
              <a:t>.,</a:t>
            </a:r>
          </a:p>
          <a:p>
            <a:pPr eaLnBrk="1" hangingPunct="1">
              <a:buFont typeface="+mj-lt"/>
              <a:buAutoNum type="arabicPeriod"/>
            </a:pPr>
            <a:r>
              <a:rPr lang="en-US" sz="1600" dirty="0"/>
              <a:t>802.24: </a:t>
            </a:r>
            <a:r>
              <a:rPr lang="en-US" sz="1600" dirty="0" err="1"/>
              <a:t>tbd</a:t>
            </a:r>
            <a:r>
              <a:rPr lang="en-US" sz="1600" dirty="0"/>
              <a:t>.,</a:t>
            </a:r>
          </a:p>
          <a:p>
            <a:pPr marL="457200" indent="-457200" eaLnBrk="1" hangingPunct="1">
              <a:buFont typeface="+mj-lt"/>
              <a:buAutoNum type="arabicPeriod"/>
            </a:pPr>
            <a:endParaRPr lang="en-US" sz="1600" dirty="0"/>
          </a:p>
          <a:p>
            <a:pPr marL="457200" indent="-457200" eaLnBrk="1" hangingPunct="1">
              <a:buFont typeface="+mj-lt"/>
              <a:buAutoNum type="arabicPeriod"/>
            </a:pPr>
            <a:endParaRPr lang="en-US" sz="1600" dirty="0"/>
          </a:p>
          <a:p>
            <a:pPr marL="457200" indent="-457200" eaLnBrk="1" hangingPunct="1">
              <a:buFont typeface="+mj-lt"/>
              <a:buAutoNum type="arabicPeriod"/>
            </a:pPr>
            <a:endParaRPr lang="en-US" sz="1600" dirty="0"/>
          </a:p>
          <a:p>
            <a:pPr marL="457200" indent="-457200" eaLnBrk="1" hangingPunct="1">
              <a:buFont typeface="+mj-lt"/>
              <a:buAutoNum type="arabicPeriod"/>
            </a:pPr>
            <a:endParaRPr lang="en-US" sz="16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2"/>
          </p:nvPr>
        </p:nvSpPr>
        <p:spPr/>
        <p:txBody>
          <a:bodyPr/>
          <a:lstStyle/>
          <a:p>
            <a:pPr>
              <a:defRPr/>
            </a:pPr>
            <a:fld id="{5EE14AEC-809A-4985-B262-84775D5738F9}" type="slidenum">
              <a:rPr lang="en-US" smtClean="0"/>
              <a:pPr>
                <a:defRPr/>
              </a:pPr>
              <a:t>18</a:t>
            </a:fld>
            <a:endParaRPr lang="en-US"/>
          </a:p>
        </p:txBody>
      </p:sp>
      <p:sp>
        <p:nvSpPr>
          <p:cNvPr id="10243" name="Rectangle 2"/>
          <p:cNvSpPr>
            <a:spLocks noGrp="1" noChangeArrowheads="1"/>
          </p:cNvSpPr>
          <p:nvPr>
            <p:ph type="title"/>
          </p:nvPr>
        </p:nvSpPr>
        <p:spPr/>
        <p:txBody>
          <a:bodyPr/>
          <a:lstStyle/>
          <a:p>
            <a:pPr eaLnBrk="1" hangingPunct="1"/>
            <a:r>
              <a:rPr lang="en-US" dirty="0"/>
              <a:t>5.08 Drafts to </a:t>
            </a:r>
            <a:r>
              <a:rPr lang="en-US" dirty="0" err="1"/>
              <a:t>RevCom</a:t>
            </a:r>
            <a:endParaRPr lang="en-US" dirty="0"/>
          </a:p>
        </p:txBody>
      </p:sp>
      <p:sp>
        <p:nvSpPr>
          <p:cNvPr id="10244" name="Rectangle 3"/>
          <p:cNvSpPr>
            <a:spLocks noGrp="1" noChangeArrowheads="1"/>
          </p:cNvSpPr>
          <p:nvPr>
            <p:ph type="body" idx="1"/>
          </p:nvPr>
        </p:nvSpPr>
        <p:spPr/>
        <p:txBody>
          <a:bodyPr/>
          <a:lstStyle/>
          <a:p>
            <a:pPr eaLnBrk="1" hangingPunct="1">
              <a:buFont typeface="+mj-lt"/>
              <a:buAutoNum type="arabicPeriod"/>
            </a:pPr>
            <a:r>
              <a:rPr lang="en-US" sz="1600" dirty="0"/>
              <a:t>802.01: </a:t>
            </a:r>
            <a:r>
              <a:rPr lang="en-US" sz="1600" dirty="0" err="1"/>
              <a:t>tbd</a:t>
            </a:r>
            <a:r>
              <a:rPr lang="en-US" sz="1600" dirty="0"/>
              <a:t>.,</a:t>
            </a:r>
          </a:p>
          <a:p>
            <a:pPr eaLnBrk="1" hangingPunct="1">
              <a:buFont typeface="+mj-lt"/>
              <a:buAutoNum type="arabicPeriod"/>
            </a:pPr>
            <a:r>
              <a:rPr lang="en-US" sz="1600" dirty="0"/>
              <a:t>802.03: P802.3cm 400 Gb/s over Multimode Fiber (conditional) and P802.3cq Power over Ethernet over 2 Pairs (Maintenance #13) (conditional)</a:t>
            </a:r>
          </a:p>
          <a:p>
            <a:pPr eaLnBrk="1" hangingPunct="1">
              <a:buFont typeface="+mj-lt"/>
              <a:buAutoNum type="arabicPeriod"/>
            </a:pPr>
            <a:r>
              <a:rPr lang="en-US" sz="1600" dirty="0"/>
              <a:t>802.11: </a:t>
            </a:r>
            <a:r>
              <a:rPr lang="en-US" sz="1600" dirty="0" err="1"/>
              <a:t>tbd</a:t>
            </a:r>
            <a:r>
              <a:rPr lang="en-US" sz="1600" dirty="0"/>
              <a:t>.,</a:t>
            </a:r>
          </a:p>
          <a:p>
            <a:pPr eaLnBrk="1" hangingPunct="1">
              <a:buFont typeface="+mj-lt"/>
              <a:buAutoNum type="arabicPeriod"/>
            </a:pPr>
            <a:r>
              <a:rPr lang="en-US" sz="1600" dirty="0"/>
              <a:t>802.15: </a:t>
            </a:r>
            <a:r>
              <a:rPr lang="en-US" sz="1600" dirty="0" err="1"/>
              <a:t>tbd</a:t>
            </a:r>
            <a:r>
              <a:rPr lang="en-US" sz="1600" dirty="0"/>
              <a:t>.,</a:t>
            </a:r>
          </a:p>
          <a:p>
            <a:pPr eaLnBrk="1" hangingPunct="1">
              <a:buFont typeface="+mj-lt"/>
              <a:buAutoNum type="arabicPeriod"/>
            </a:pPr>
            <a:r>
              <a:rPr lang="en-US" sz="1600" dirty="0"/>
              <a:t>802.19: </a:t>
            </a:r>
            <a:r>
              <a:rPr lang="en-US" sz="1600" dirty="0" err="1"/>
              <a:t>tbd</a:t>
            </a:r>
            <a:r>
              <a:rPr lang="en-US" sz="1600" dirty="0"/>
              <a:t>.,</a:t>
            </a:r>
          </a:p>
          <a:p>
            <a:pPr eaLnBrk="1" hangingPunct="1">
              <a:buFont typeface="+mj-lt"/>
              <a:buAutoNum type="arabicPeriod"/>
            </a:pPr>
            <a:r>
              <a:rPr lang="en-US" sz="1600" dirty="0"/>
              <a:t>802.24: </a:t>
            </a:r>
            <a:r>
              <a:rPr lang="en-US" sz="1600" dirty="0" err="1"/>
              <a:t>tbd</a:t>
            </a:r>
            <a:r>
              <a:rPr lang="en-US" sz="1600" dirty="0"/>
              <a: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19</a:t>
            </a:fld>
            <a:endParaRPr lang="en-US"/>
          </a:p>
        </p:txBody>
      </p:sp>
      <p:sp>
        <p:nvSpPr>
          <p:cNvPr id="8" name="Slide Number Placeholder 5"/>
          <p:cNvSpPr txBox="1">
            <a:spLocks/>
          </p:cNvSpPr>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algn="r" rtl="0" fontAlgn="base">
              <a:lnSpc>
                <a:spcPct val="100000"/>
              </a:lnSpc>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kern="1200">
                <a:solidFill>
                  <a:schemeClr val="tx1"/>
                </a:solidFill>
                <a:latin typeface="Times New Roman" pitchFamily="18" charset="0"/>
                <a:ea typeface="+mn-ea"/>
                <a:cs typeface="Arial" pitchFamily="34" charset="0"/>
              </a:defRPr>
            </a:lvl5pPr>
            <a:lvl6pPr marL="2286000" algn="l" defTabSz="914400" rtl="0" eaLnBrk="1" latinLnBrk="0" hangingPunct="1">
              <a:defRPr kern="1200">
                <a:solidFill>
                  <a:schemeClr val="tx1"/>
                </a:solidFill>
                <a:latin typeface="Times New Roman" pitchFamily="18" charset="0"/>
                <a:ea typeface="+mn-ea"/>
                <a:cs typeface="Arial" pitchFamily="34" charset="0"/>
              </a:defRPr>
            </a:lvl6pPr>
            <a:lvl7pPr marL="2743200" algn="l" defTabSz="914400" rtl="0" eaLnBrk="1" latinLnBrk="0" hangingPunct="1">
              <a:defRPr kern="1200">
                <a:solidFill>
                  <a:schemeClr val="tx1"/>
                </a:solidFill>
                <a:latin typeface="Times New Roman" pitchFamily="18" charset="0"/>
                <a:ea typeface="+mn-ea"/>
                <a:cs typeface="Arial" pitchFamily="34" charset="0"/>
              </a:defRPr>
            </a:lvl7pPr>
            <a:lvl8pPr marL="3200400" algn="l" defTabSz="914400" rtl="0" eaLnBrk="1" latinLnBrk="0" hangingPunct="1">
              <a:defRPr kern="1200">
                <a:solidFill>
                  <a:schemeClr val="tx1"/>
                </a:solidFill>
                <a:latin typeface="Times New Roman" pitchFamily="18" charset="0"/>
                <a:ea typeface="+mn-ea"/>
                <a:cs typeface="Arial" pitchFamily="34" charset="0"/>
              </a:defRPr>
            </a:lvl8pPr>
            <a:lvl9pPr marL="3657600" algn="l" defTabSz="914400" rtl="0" eaLnBrk="1" latinLnBrk="0" hangingPunct="1">
              <a:defRPr kern="1200">
                <a:solidFill>
                  <a:schemeClr val="tx1"/>
                </a:solidFill>
                <a:latin typeface="Times New Roman" pitchFamily="18" charset="0"/>
                <a:ea typeface="+mn-ea"/>
                <a:cs typeface="Arial" pitchFamily="34" charset="0"/>
              </a:defRPr>
            </a:lvl9pPr>
          </a:lstStyle>
          <a:p>
            <a:pPr>
              <a:defRPr/>
            </a:pPr>
            <a:fld id="{E79634C9-9B8D-4F3A-BA54-F468EE4672C2}" type="slidenum">
              <a:rPr lang="en-US" smtClean="0"/>
              <a:pPr>
                <a:defRPr/>
              </a:pPr>
              <a:t>19</a:t>
            </a:fld>
            <a:endParaRPr lang="en-US"/>
          </a:p>
        </p:txBody>
      </p:sp>
      <p:sp>
        <p:nvSpPr>
          <p:cNvPr id="9" name="Rectangle 2"/>
          <p:cNvSpPr>
            <a:spLocks noGrp="1" noChangeArrowheads="1"/>
          </p:cNvSpPr>
          <p:nvPr>
            <p:ph type="title"/>
          </p:nvPr>
        </p:nvSpPr>
        <p:spPr>
          <a:xfrm>
            <a:off x="685800" y="609600"/>
            <a:ext cx="7772400" cy="1143000"/>
          </a:xfrm>
        </p:spPr>
        <p:txBody>
          <a:bodyPr/>
          <a:lstStyle/>
          <a:p>
            <a:pPr eaLnBrk="1" hangingPunct="1"/>
            <a:r>
              <a:rPr lang="en-US" dirty="0"/>
              <a:t>5.09 Draft Documents </a:t>
            </a:r>
            <a:br>
              <a:rPr lang="en-US" dirty="0"/>
            </a:br>
            <a:r>
              <a:rPr lang="en-US" dirty="0"/>
              <a:t>for EC to consider</a:t>
            </a:r>
          </a:p>
        </p:txBody>
      </p:sp>
      <p:sp>
        <p:nvSpPr>
          <p:cNvPr id="10" name="Rectangle 3"/>
          <p:cNvSpPr txBox="1">
            <a:spLocks noChangeArrowheads="1"/>
          </p:cNvSpPr>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eaLnBrk="1" hangingPunct="1">
              <a:buFont typeface="+mj-lt"/>
              <a:buAutoNum type="arabicPeriod"/>
            </a:pPr>
            <a:r>
              <a:rPr lang="en-US" sz="1600" kern="0" dirty="0"/>
              <a:t>802.EC Policy and Procedure updates.,</a:t>
            </a:r>
          </a:p>
          <a:p>
            <a:pPr eaLnBrk="1" hangingPunct="1">
              <a:buFont typeface="+mj-lt"/>
              <a:buAutoNum type="arabicPeriod"/>
            </a:pPr>
            <a:r>
              <a:rPr lang="en-US" sz="1600" kern="0" dirty="0"/>
              <a:t>802.EC: drafts &amp; standards to JTC1/SC6 for adoption and information.,</a:t>
            </a:r>
          </a:p>
          <a:p>
            <a:pPr eaLnBrk="1" hangingPunct="1">
              <a:buFont typeface="+mj-lt"/>
              <a:buAutoNum type="arabicPeriod"/>
            </a:pPr>
            <a:r>
              <a:rPr lang="en-US" sz="1600" kern="0" dirty="0"/>
              <a:t>802.01: liaisons to 802.3, MEF, BBF, ETG, etc.,</a:t>
            </a:r>
          </a:p>
          <a:p>
            <a:pPr eaLnBrk="1" hangingPunct="1">
              <a:buFont typeface="+mj-lt"/>
              <a:buAutoNum type="arabicPeriod"/>
            </a:pPr>
            <a:r>
              <a:rPr lang="en-US" sz="1600" kern="0" dirty="0"/>
              <a:t>802.03: none,</a:t>
            </a:r>
          </a:p>
          <a:p>
            <a:pPr eaLnBrk="1" hangingPunct="1">
              <a:buFont typeface="+mj-lt"/>
              <a:buAutoNum type="arabicPeriod"/>
            </a:pPr>
            <a:r>
              <a:rPr lang="en-US" sz="1600" kern="0" dirty="0"/>
              <a:t>802.11</a:t>
            </a:r>
            <a:r>
              <a:rPr lang="en-US" sz="1600" kern="0"/>
              <a:t>: liaisons.,</a:t>
            </a:r>
            <a:endParaRPr lang="en-US" sz="1600" kern="0" dirty="0"/>
          </a:p>
          <a:p>
            <a:pPr eaLnBrk="1" hangingPunct="1">
              <a:buFont typeface="+mj-lt"/>
              <a:buAutoNum type="arabicPeriod"/>
            </a:pPr>
            <a:r>
              <a:rPr lang="en-US" sz="1600" kern="0" dirty="0"/>
              <a:t>802.15: none.,</a:t>
            </a:r>
          </a:p>
          <a:p>
            <a:pPr eaLnBrk="1" hangingPunct="1">
              <a:buFont typeface="+mj-lt"/>
              <a:buAutoNum type="arabicPeriod"/>
            </a:pPr>
            <a:r>
              <a:rPr lang="en-US" sz="1600" kern="0" dirty="0"/>
              <a:t>802.18: </a:t>
            </a:r>
            <a:r>
              <a:rPr lang="en-US" sz="1600" kern="0" dirty="0" err="1"/>
              <a:t>tbd</a:t>
            </a:r>
            <a:r>
              <a:rPr lang="en-US" sz="1600" kern="0" dirty="0"/>
              <a:t>,</a:t>
            </a:r>
            <a:endParaRPr lang="en-US" sz="1600" dirty="0"/>
          </a:p>
          <a:p>
            <a:pPr eaLnBrk="1" hangingPunct="1">
              <a:buFont typeface="+mj-lt"/>
              <a:buAutoNum type="arabicPeriod"/>
            </a:pPr>
            <a:r>
              <a:rPr lang="en-US" sz="1600" kern="0" dirty="0"/>
              <a:t>802.19: none.,</a:t>
            </a:r>
          </a:p>
          <a:p>
            <a:pPr>
              <a:buFont typeface="+mj-lt"/>
              <a:buAutoNum type="arabicPeriod"/>
            </a:pPr>
            <a:r>
              <a:rPr lang="en-US" sz="1600" kern="0" dirty="0">
                <a:solidFill>
                  <a:schemeClr val="tx2"/>
                </a:solidFill>
              </a:rPr>
              <a:t>802.24: </a:t>
            </a:r>
            <a:r>
              <a:rPr lang="en-US" sz="1600" dirty="0"/>
              <a:t>none.,</a:t>
            </a:r>
          </a:p>
          <a:p>
            <a:pPr>
              <a:buFont typeface="+mj-lt"/>
              <a:buAutoNum type="arabicPeriod"/>
            </a:pPr>
            <a:r>
              <a:rPr lang="en-US" sz="1600" kern="0" dirty="0">
                <a:solidFill>
                  <a:schemeClr val="tx2"/>
                </a:solidFill>
              </a:rPr>
              <a:t>802/JTC1 SC: </a:t>
            </a:r>
            <a:r>
              <a:rPr lang="en-US" sz="1600" kern="0" dirty="0" err="1">
                <a:solidFill>
                  <a:schemeClr val="tx2"/>
                </a:solidFill>
              </a:rPr>
              <a:t>tbd</a:t>
            </a:r>
            <a:r>
              <a:rPr lang="en-US" sz="1600" kern="0" dirty="0">
                <a:solidFill>
                  <a:schemeClr val="tx2"/>
                </a:solidFill>
              </a:rPr>
              <a:t>.,</a:t>
            </a:r>
          </a:p>
          <a:p>
            <a:pPr>
              <a:buFont typeface="+mj-lt"/>
              <a:buAutoNum type="arabicPeriod"/>
            </a:pPr>
            <a:r>
              <a:rPr lang="en-US" sz="1600" kern="0" dirty="0">
                <a:solidFill>
                  <a:schemeClr val="tx2"/>
                </a:solidFill>
              </a:rPr>
              <a:t>802/ITU SC: none.,</a:t>
            </a:r>
          </a:p>
          <a:p>
            <a:pPr>
              <a:buFont typeface="+mj-lt"/>
              <a:buAutoNum type="arabicPeriod"/>
            </a:pPr>
            <a:r>
              <a:rPr lang="en-US" sz="1600" kern="0" dirty="0">
                <a:solidFill>
                  <a:schemeClr val="tx2"/>
                </a:solidFill>
              </a:rPr>
              <a:t>802/IETF SC: none.,</a:t>
            </a:r>
          </a:p>
          <a:p>
            <a:pPr>
              <a:buFont typeface="+mj-lt"/>
              <a:buAutoNum type="arabicPeriod"/>
            </a:pPr>
            <a:r>
              <a:rPr lang="en-US" sz="1600" kern="0" dirty="0">
                <a:solidFill>
                  <a:schemeClr val="tx2"/>
                </a:solidFill>
              </a:rPr>
              <a:t>802/Wireless Chairs SC: </a:t>
            </a:r>
            <a:r>
              <a:rPr lang="en-US" sz="1600" kern="0" dirty="0" err="1">
                <a:solidFill>
                  <a:schemeClr val="tx2"/>
                </a:solidFill>
              </a:rPr>
              <a:t>tbd</a:t>
            </a:r>
            <a:r>
              <a:rPr lang="en-US" sz="1600" kern="0" dirty="0">
                <a:solidFill>
                  <a:schemeClr val="tx2"/>
                </a:solidFill>
              </a:rPr>
              <a:t>.,</a:t>
            </a:r>
          </a:p>
          <a:p>
            <a:pPr marL="457200" indent="-457200" eaLnBrk="1" hangingPunct="1">
              <a:buFont typeface="+mj-lt"/>
              <a:buAutoNum type="arabicPeriod"/>
            </a:pPr>
            <a:endParaRPr lang="en-US" sz="1600" kern="0" dirty="0"/>
          </a:p>
          <a:p>
            <a:pPr marL="457200" indent="-457200" eaLnBrk="1" hangingPunct="1">
              <a:buFont typeface="+mj-lt"/>
              <a:buAutoNum type="arabicPeriod"/>
            </a:pPr>
            <a:endParaRPr lang="en-US" sz="1600" kern="0" dirty="0"/>
          </a:p>
          <a:p>
            <a:pPr marL="457200" indent="-457200" eaLnBrk="1" hangingPunct="1">
              <a:buFont typeface="+mj-lt"/>
              <a:buAutoNum type="arabicPeriod"/>
            </a:pPr>
            <a:endParaRPr lang="en-US" sz="1600" kern="0" dirty="0"/>
          </a:p>
          <a:p>
            <a:pPr marL="457200" indent="-457200" eaLnBrk="1" hangingPunct="1">
              <a:buFont typeface="+mj-lt"/>
              <a:buAutoNum type="arabicPeriod"/>
            </a:pPr>
            <a:endParaRPr lang="en-US" sz="1600" kern="0" dirty="0"/>
          </a:p>
        </p:txBody>
      </p:sp>
    </p:spTree>
    <p:extLst>
      <p:ext uri="{BB962C8B-B14F-4D97-AF65-F5344CB8AC3E}">
        <p14:creationId xmlns:p14="http://schemas.microsoft.com/office/powerpoint/2010/main" val="32026562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Text Box 1">
            <a:extLst>
              <a:ext uri="{FF2B5EF4-FFF2-40B4-BE49-F238E27FC236}">
                <a16:creationId xmlns:a16="http://schemas.microsoft.com/office/drawing/2014/main" id="{14756599-3834-483F-B40E-D649B4B38337}"/>
              </a:ext>
            </a:extLst>
          </p:cNvPr>
          <p:cNvSpPr txBox="1">
            <a:spLocks noChangeArrowheads="1"/>
          </p:cNvSpPr>
          <p:nvPr/>
        </p:nvSpPr>
        <p:spPr bwMode="auto">
          <a:xfrm>
            <a:off x="685800" y="304800"/>
            <a:ext cx="1876425"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9pPr>
          </a:lstStyle>
          <a:p>
            <a:pPr>
              <a:buClrTx/>
              <a:buFontTx/>
              <a:buNone/>
            </a:pPr>
            <a:r>
              <a:rPr lang="en-US" altLang="en-US" sz="1800" b="1" dirty="0">
                <a:solidFill>
                  <a:srgbClr val="000000"/>
                </a:solidFill>
                <a:ea typeface="MS Gothic" panose="020B0609070205080204" pitchFamily="49" charset="-128"/>
              </a:rPr>
              <a:t>March 2017</a:t>
            </a:r>
          </a:p>
        </p:txBody>
      </p:sp>
      <p:sp>
        <p:nvSpPr>
          <p:cNvPr id="4098" name="Text Box 2">
            <a:extLst>
              <a:ext uri="{FF2B5EF4-FFF2-40B4-BE49-F238E27FC236}">
                <a16:creationId xmlns:a16="http://schemas.microsoft.com/office/drawing/2014/main" id="{B668A99F-6B41-481B-BD2B-B838CC8D773D}"/>
              </a:ext>
            </a:extLst>
          </p:cNvPr>
          <p:cNvSpPr txBox="1">
            <a:spLocks noChangeArrowheads="1"/>
          </p:cNvSpPr>
          <p:nvPr/>
        </p:nvSpPr>
        <p:spPr bwMode="auto">
          <a:xfrm>
            <a:off x="6143625" y="6475413"/>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9pPr>
          </a:lstStyle>
          <a:p>
            <a:pPr algn="r">
              <a:buClrTx/>
              <a:buFontTx/>
              <a:buNone/>
            </a:pPr>
            <a:r>
              <a:rPr lang="en-US" altLang="en-US">
                <a:solidFill>
                  <a:srgbClr val="000000"/>
                </a:solidFill>
                <a:ea typeface="MS Gothic" panose="020B0609070205080204" pitchFamily="49" charset="-128"/>
              </a:rPr>
              <a:t>IEEE 802 Executive Committee</a:t>
            </a:r>
          </a:p>
        </p:txBody>
      </p:sp>
      <p:sp>
        <p:nvSpPr>
          <p:cNvPr id="4099" name="Text Box 3">
            <a:extLst>
              <a:ext uri="{FF2B5EF4-FFF2-40B4-BE49-F238E27FC236}">
                <a16:creationId xmlns:a16="http://schemas.microsoft.com/office/drawing/2014/main" id="{92385E23-1109-4808-82AB-56C73572D8D7}"/>
              </a:ext>
            </a:extLst>
          </p:cNvPr>
          <p:cNvSpPr txBox="1">
            <a:spLocks noChangeArrowheads="1"/>
          </p:cNvSpPr>
          <p:nvPr/>
        </p:nvSpPr>
        <p:spPr bwMode="auto">
          <a:xfrm>
            <a:off x="4344988" y="6475413"/>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9pPr>
          </a:lstStyle>
          <a:p>
            <a:pPr>
              <a:buClrTx/>
              <a:buFontTx/>
              <a:buNone/>
            </a:pPr>
            <a:r>
              <a:rPr lang="en-US" altLang="en-US">
                <a:solidFill>
                  <a:srgbClr val="000000"/>
                </a:solidFill>
                <a:ea typeface="MS Gothic" panose="020B0609070205080204" pitchFamily="49" charset="-128"/>
              </a:rPr>
              <a:t>Slide </a:t>
            </a:r>
            <a:fld id="{A075E744-C955-4C23-963F-45F7F37347B9}" type="slidenum">
              <a:rPr lang="en-US" altLang="en-US">
                <a:solidFill>
                  <a:srgbClr val="000000"/>
                </a:solidFill>
                <a:ea typeface="MS Gothic" panose="020B0609070205080204" pitchFamily="49" charset="-128"/>
              </a:rPr>
              <a:pPr>
                <a:buClrTx/>
                <a:buFontTx/>
                <a:buNone/>
              </a:pPr>
              <a:t>2</a:t>
            </a:fld>
            <a:endParaRPr lang="en-US" altLang="en-US">
              <a:solidFill>
                <a:srgbClr val="000000"/>
              </a:solidFill>
              <a:ea typeface="MS Gothic" panose="020B0609070205080204" pitchFamily="49" charset="-128"/>
            </a:endParaRPr>
          </a:p>
        </p:txBody>
      </p:sp>
      <p:sp>
        <p:nvSpPr>
          <p:cNvPr id="4100" name="Text Box 4">
            <a:extLst>
              <a:ext uri="{FF2B5EF4-FFF2-40B4-BE49-F238E27FC236}">
                <a16:creationId xmlns:a16="http://schemas.microsoft.com/office/drawing/2014/main" id="{B2ADA487-A148-4664-98A9-AE74CC1A7BAD}"/>
              </a:ext>
            </a:extLst>
          </p:cNvPr>
          <p:cNvSpPr txBox="1">
            <a:spLocks noChangeArrowheads="1"/>
          </p:cNvSpPr>
          <p:nvPr/>
        </p:nvSpPr>
        <p:spPr bwMode="auto">
          <a:xfrm>
            <a:off x="685800" y="609600"/>
            <a:ext cx="8001000" cy="1160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9pPr>
          </a:lstStyle>
          <a:p>
            <a:pPr algn="ctr">
              <a:buClrTx/>
              <a:buFontTx/>
              <a:buNone/>
            </a:pPr>
            <a:r>
              <a:rPr lang="en-GB" altLang="en-US" sz="3200" b="1" dirty="0">
                <a:solidFill>
                  <a:srgbClr val="000000"/>
                </a:solidFill>
                <a:ea typeface="MS Gothic" panose="020B0609070205080204" pitchFamily="49" charset="-128"/>
              </a:rPr>
              <a:t>3.00 Participation in IEEE 802 Meetings</a:t>
            </a:r>
          </a:p>
        </p:txBody>
      </p:sp>
      <p:sp>
        <p:nvSpPr>
          <p:cNvPr id="4101" name="Text Box 5">
            <a:extLst>
              <a:ext uri="{FF2B5EF4-FFF2-40B4-BE49-F238E27FC236}">
                <a16:creationId xmlns:a16="http://schemas.microsoft.com/office/drawing/2014/main" id="{59E44FA8-2C68-48EC-A29A-D92767748C17}"/>
              </a:ext>
            </a:extLst>
          </p:cNvPr>
          <p:cNvSpPr txBox="1">
            <a:spLocks noChangeArrowheads="1"/>
          </p:cNvSpPr>
          <p:nvPr/>
        </p:nvSpPr>
        <p:spPr bwMode="auto">
          <a:xfrm>
            <a:off x="685800" y="1554163"/>
            <a:ext cx="7848600" cy="46180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MS PGothic"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MS PGothic"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MS PGothic"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MS PGothic"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MS PGothic"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MS PGothic"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MS PGothic"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MS PGothic"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MS PGothic" panose="020B0600070205080204" pitchFamily="34" charset="-128"/>
              </a:defRPr>
            </a:lvl9pPr>
          </a:lstStyle>
          <a:p>
            <a:pPr>
              <a:spcBef>
                <a:spcPts val="600"/>
              </a:spcBef>
              <a:buClrTx/>
              <a:buFontTx/>
              <a:buNone/>
            </a:pPr>
            <a:r>
              <a:rPr lang="en-GB" altLang="en-US" sz="1600" b="1" dirty="0">
                <a:solidFill>
                  <a:srgbClr val="000000"/>
                </a:solidFill>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solidFill>
                  <a:srgbClr val="000000"/>
                </a:solidFill>
                <a:ea typeface="MS Gothic" panose="020B0609070205080204" pitchFamily="49" charset="-128"/>
              </a:rPr>
              <a:t>https://standards.ieee.org/develop/policies/bylaws/sb_bylaws.pdf </a:t>
            </a:r>
            <a:r>
              <a:rPr lang="en-GB" altLang="en-US" sz="1400" b="1" dirty="0">
                <a:solidFill>
                  <a:srgbClr val="000000"/>
                </a:solidFill>
                <a:ea typeface="MS Gothic" panose="020B0609070205080204" pitchFamily="49" charset="-128"/>
              </a:rPr>
              <a:t> section 5.2.1.3 and the IEEE 802 LMSC Working Group Policies and Procedures, subclause 3.4.1 “Chair”, list item x.</a:t>
            </a:r>
          </a:p>
          <a:p>
            <a:pPr>
              <a:spcBef>
                <a:spcPts val="600"/>
              </a:spcBef>
              <a:buClrTx/>
              <a:buFontTx/>
              <a:buNone/>
            </a:pPr>
            <a:r>
              <a:rPr lang="en-GB" altLang="en-US" sz="1600" b="1" dirty="0">
                <a:solidFill>
                  <a:srgbClr val="000000"/>
                </a:solidFill>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solidFill>
                  <a:srgbClr val="000000"/>
                </a:solidFill>
                <a:ea typeface="MS Gothic" panose="020B0609070205080204" pitchFamily="49" charset="-128"/>
              </a:rPr>
              <a:t>(Latest revision of IEEE 802 LMSC Working Group Policies and Procedures: http://www.ieee802.org/devdocs.shtml)</a:t>
            </a:r>
          </a:p>
          <a:p>
            <a:pPr>
              <a:spcBef>
                <a:spcPts val="600"/>
              </a:spcBef>
              <a:buClrTx/>
              <a:buFontTx/>
              <a:buNone/>
            </a:pPr>
            <a:endParaRPr lang="en-GB" altLang="en-US" dirty="0">
              <a:solidFill>
                <a:srgbClr val="000000"/>
              </a:solidFill>
              <a:ea typeface="MS Gothic" panose="020B0609070205080204" pitchFamily="49" charset="-128"/>
            </a:endParaRPr>
          </a:p>
        </p:txBody>
      </p:sp>
      <p:sp>
        <p:nvSpPr>
          <p:cNvPr id="4102" name="Text Box 6">
            <a:extLst>
              <a:ext uri="{FF2B5EF4-FFF2-40B4-BE49-F238E27FC236}">
                <a16:creationId xmlns:a16="http://schemas.microsoft.com/office/drawing/2014/main" id="{11D71E91-2AF5-45AB-840E-D1236EFB539F}"/>
              </a:ext>
            </a:extLst>
          </p:cNvPr>
          <p:cNvSpPr txBox="1">
            <a:spLocks noChangeArrowheads="1"/>
          </p:cNvSpPr>
          <p:nvPr/>
        </p:nvSpPr>
        <p:spPr bwMode="auto">
          <a:xfrm>
            <a:off x="4267200" y="304800"/>
            <a:ext cx="4191000"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MS PGothic" panose="020B0600070205080204" pitchFamily="34" charset="-128"/>
              </a:defRPr>
            </a:lvl9pPr>
          </a:lstStyle>
          <a:p>
            <a:pPr algn="r">
              <a:buClrTx/>
              <a:buFontTx/>
              <a:buNone/>
            </a:pPr>
            <a:r>
              <a:rPr lang="en-US" altLang="en-US" sz="1800" b="1">
                <a:solidFill>
                  <a:srgbClr val="000000"/>
                </a:solidFill>
                <a:ea typeface="MS Gothic" panose="020B0609070205080204" pitchFamily="49" charset="-128"/>
              </a:rPr>
              <a:t>IEEE 802 Participation Slide, v05</a:t>
            </a:r>
          </a:p>
        </p:txBody>
      </p:sp>
    </p:spTree>
    <p:extLst>
      <p:ext uri="{BB962C8B-B14F-4D97-AF65-F5344CB8AC3E}">
        <p14:creationId xmlns:p14="http://schemas.microsoft.com/office/powerpoint/2010/main" val="75015542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p:cNvSpPr>
            <a:spLocks noGrp="1"/>
          </p:cNvSpPr>
          <p:nvPr>
            <p:ph type="sldNum" sz="quarter" idx="12"/>
          </p:nvPr>
        </p:nvSpPr>
        <p:spPr/>
        <p:txBody>
          <a:bodyPr/>
          <a:lstStyle/>
          <a:p>
            <a:pPr>
              <a:defRPr/>
            </a:pPr>
            <a:fld id="{F665C3D3-DD34-4FB6-9F0B-F1D195A23707}" type="slidenum">
              <a:rPr lang="en-US" smtClean="0"/>
              <a:pPr>
                <a:defRPr/>
              </a:pPr>
              <a:t>20</a:t>
            </a:fld>
            <a:endParaRPr lang="en-US"/>
          </a:p>
        </p:txBody>
      </p:sp>
      <p:sp>
        <p:nvSpPr>
          <p:cNvPr id="7171" name="Rectangle 2"/>
          <p:cNvSpPr>
            <a:spLocks noGrp="1" noChangeArrowheads="1"/>
          </p:cNvSpPr>
          <p:nvPr>
            <p:ph type="title"/>
          </p:nvPr>
        </p:nvSpPr>
        <p:spPr>
          <a:xfrm>
            <a:off x="685800" y="0"/>
            <a:ext cx="7772400" cy="1143000"/>
          </a:xfrm>
        </p:spPr>
        <p:txBody>
          <a:bodyPr/>
          <a:lstStyle/>
          <a:p>
            <a:pPr eaLnBrk="1" hangingPunct="1"/>
            <a:r>
              <a:rPr lang="en-US" dirty="0"/>
              <a:t>5.10 Draft PARs to </a:t>
            </a:r>
            <a:r>
              <a:rPr lang="en-US" dirty="0" err="1"/>
              <a:t>NesCom</a:t>
            </a:r>
            <a:endParaRPr lang="en-US" dirty="0"/>
          </a:p>
        </p:txBody>
      </p:sp>
      <p:sp>
        <p:nvSpPr>
          <p:cNvPr id="7172" name="Rectangle 5"/>
          <p:cNvSpPr>
            <a:spLocks noGrp="1" noChangeArrowheads="1"/>
          </p:cNvSpPr>
          <p:nvPr>
            <p:ph type="body" idx="1"/>
          </p:nvPr>
        </p:nvSpPr>
        <p:spPr>
          <a:xfrm>
            <a:off x="685800" y="1371600"/>
            <a:ext cx="8077200" cy="4114800"/>
          </a:xfrm>
        </p:spPr>
        <p:txBody>
          <a:bodyPr/>
          <a:lstStyle/>
          <a:p>
            <a:pPr>
              <a:buFont typeface="+mj-lt"/>
              <a:buAutoNum type="arabicPeriod"/>
            </a:pPr>
            <a:endParaRPr lang="en-US" sz="1600" dirty="0"/>
          </a:p>
          <a:p>
            <a:pPr marL="568325" indent="-568325">
              <a:buFont typeface="+mj-lt"/>
              <a:buAutoNum type="arabicPeriod"/>
            </a:pPr>
            <a:endParaRPr lang="en-US" sz="1600" dirty="0"/>
          </a:p>
          <a:p>
            <a:pPr marL="568325" indent="-568325">
              <a:buFont typeface="+mj-lt"/>
              <a:buAutoNum type="arabicPeriod"/>
            </a:pPr>
            <a:r>
              <a:rPr lang="en-US" sz="1600" dirty="0"/>
              <a:t>    802f Amendment : YANG Data Model for </a:t>
            </a:r>
            <a:r>
              <a:rPr lang="en-US" sz="1600" dirty="0" err="1"/>
              <a:t>EtherTypes</a:t>
            </a:r>
            <a:r>
              <a:rPr lang="en-US" sz="1600" dirty="0"/>
              <a:t>, PAR and CSD</a:t>
            </a:r>
          </a:p>
          <a:p>
            <a:pPr marL="568325" indent="-568325">
              <a:buFont typeface="+mj-lt"/>
              <a:buAutoNum type="arabicPeriod"/>
            </a:pPr>
            <a:r>
              <a:rPr lang="en-US" sz="1600" dirty="0"/>
              <a:t>    802.1AEdk Amendment: MAC Privacy protection, PAR and CSD</a:t>
            </a:r>
          </a:p>
          <a:p>
            <a:pPr marL="568325" indent="-568325">
              <a:buFont typeface="+mj-lt"/>
              <a:buAutoNum type="arabicPeriod"/>
            </a:pPr>
            <a:r>
              <a:rPr lang="en-US" sz="1600" dirty="0"/>
              <a:t>    802.1CS Standard - Link-local Registration Protocol, PAR modification and CSD modification</a:t>
            </a:r>
          </a:p>
          <a:p>
            <a:pPr marL="568325" indent="-568325">
              <a:buFont typeface="+mj-lt"/>
              <a:buAutoNum type="arabicPeriod"/>
            </a:pPr>
            <a:r>
              <a:rPr lang="en-US" sz="1600" dirty="0"/>
              <a:t>    802.3ct -Amendment - 100 Gb/s Operation over DWDM systems,  PAR modification and CSD modification</a:t>
            </a:r>
          </a:p>
          <a:p>
            <a:pPr marL="568325" indent="-568325">
              <a:buFont typeface="+mj-lt"/>
              <a:buAutoNum type="arabicPeriod"/>
            </a:pPr>
            <a:r>
              <a:rPr lang="en-US" sz="1600" dirty="0"/>
              <a:t>    802.3cw - Amendment - 400 Gb/s Operation over DWDM systems, PAR and CSD</a:t>
            </a:r>
          </a:p>
          <a:p>
            <a:pPr marL="568325" indent="-568325">
              <a:buFont typeface="+mj-lt"/>
              <a:buAutoNum type="arabicPeriod"/>
            </a:pPr>
            <a:r>
              <a:rPr lang="en-US" sz="1600" dirty="0"/>
              <a:t>    802.3cx - Amendment - Improved Precision Time Protocol (PTP) timestamping accuracy, PAR and CSD</a:t>
            </a:r>
          </a:p>
          <a:p>
            <a:pPr marL="568325" indent="-568325">
              <a:buFont typeface="+mj-lt"/>
              <a:buAutoNum type="arabicPeriod"/>
            </a:pPr>
            <a:r>
              <a:rPr lang="en-US" sz="1600" dirty="0"/>
              <a:t>    802.15.7a - Amendment - Defining High Data Rate Optical Camera Communications (OCC), PAR and CSD</a:t>
            </a:r>
          </a:p>
          <a:p>
            <a:pPr marL="568325" indent="-568325">
              <a:buFont typeface="+mj-lt"/>
              <a:buAutoNum type="arabicPeriod"/>
            </a:pPr>
            <a:r>
              <a:rPr lang="en-US" sz="1600" dirty="0"/>
              <a:t>    802.16t - Amendment - Fixed and Mobile Wireless Access in Channel Bandwidth up to 100 kHz, PAR and CSD</a:t>
            </a:r>
          </a:p>
          <a:p>
            <a:pPr>
              <a:buFont typeface="+mj-lt"/>
              <a:buAutoNum type="arabicPeriod"/>
            </a:pPr>
            <a:endParaRPr lang="en-US" sz="1600" dirty="0"/>
          </a:p>
          <a:p>
            <a:pPr marL="0" indent="0">
              <a:buNone/>
            </a:pPr>
            <a:endParaRPr lang="en-US" sz="1600" dirty="0"/>
          </a:p>
          <a:p>
            <a:pPr marL="0" indent="0">
              <a:buNone/>
            </a:pPr>
            <a:r>
              <a:rPr lang="en-US" sz="1600" dirty="0"/>
              <a:t>PAR withdrawal requests: </a:t>
            </a:r>
          </a:p>
          <a:p>
            <a:pPr>
              <a:buFont typeface="+mj-lt"/>
              <a:buAutoNum type="arabicPeriod"/>
            </a:pPr>
            <a:r>
              <a:rPr lang="en-US" sz="1600" dirty="0"/>
              <a:t>None.</a:t>
            </a:r>
            <a:endParaRPr lang="en-US" dirty="0"/>
          </a:p>
          <a:p>
            <a:pPr eaLnBrk="1" hangingPunct="1">
              <a:buFont typeface="+mj-lt"/>
              <a:buAutoNum type="arabicPeriod"/>
            </a:pP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685800"/>
          </a:xfrm>
        </p:spPr>
        <p:txBody>
          <a:bodyPr/>
          <a:lstStyle/>
          <a:p>
            <a:r>
              <a:rPr lang="en-US" dirty="0"/>
              <a:t>5.11 Pre-PAR activity</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727563449"/>
              </p:ext>
            </p:extLst>
          </p:nvPr>
        </p:nvGraphicFramePr>
        <p:xfrm>
          <a:off x="228600" y="990600"/>
          <a:ext cx="8763000" cy="5290580"/>
        </p:xfrm>
        <a:graphic>
          <a:graphicData uri="http://schemas.openxmlformats.org/drawingml/2006/table">
            <a:tbl>
              <a:tblPr>
                <a:tableStyleId>{073A0DAA-6AF3-43AB-8588-CEC1D06C72B9}</a:tableStyleId>
              </a:tblPr>
              <a:tblGrid>
                <a:gridCol w="945030">
                  <a:extLst>
                    <a:ext uri="{9D8B030D-6E8A-4147-A177-3AD203B41FA5}">
                      <a16:colId xmlns:a16="http://schemas.microsoft.com/office/drawing/2014/main" val="20000"/>
                    </a:ext>
                  </a:extLst>
                </a:gridCol>
                <a:gridCol w="3245970">
                  <a:extLst>
                    <a:ext uri="{9D8B030D-6E8A-4147-A177-3AD203B41FA5}">
                      <a16:colId xmlns:a16="http://schemas.microsoft.com/office/drawing/2014/main" val="20001"/>
                    </a:ext>
                  </a:extLst>
                </a:gridCol>
                <a:gridCol w="4572000">
                  <a:extLst>
                    <a:ext uri="{9D8B030D-6E8A-4147-A177-3AD203B41FA5}">
                      <a16:colId xmlns:a16="http://schemas.microsoft.com/office/drawing/2014/main" val="20002"/>
                    </a:ext>
                  </a:extLst>
                </a:gridCol>
              </a:tblGrid>
              <a:tr h="692701">
                <a:tc>
                  <a:txBody>
                    <a:bodyPr/>
                    <a:lstStyle/>
                    <a:p>
                      <a:pPr algn="ctr"/>
                      <a:r>
                        <a:rPr lang="en-US" sz="1600" dirty="0"/>
                        <a:t>Group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New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Existing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692701">
                <a:tc>
                  <a:txBody>
                    <a:bodyPr/>
                    <a:lstStyle/>
                    <a:p>
                      <a:pPr algn="ctr"/>
                      <a:r>
                        <a:rPr lang="en-US" sz="1600" dirty="0"/>
                        <a:t>dot01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None,</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Industry Connections: 802 Network Enhancements for the Next Decade (</a:t>
                      </a:r>
                      <a:r>
                        <a:rPr lang="en-US" sz="1200" dirty="0" err="1">
                          <a:solidFill>
                            <a:schemeClr val="tx1"/>
                          </a:solidFill>
                        </a:rPr>
                        <a:t>Nendica</a:t>
                      </a:r>
                      <a:r>
                        <a:rPr lang="en-US" sz="1200" dirty="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110220">
                <a:tc>
                  <a:txBody>
                    <a:bodyPr/>
                    <a:lstStyle/>
                    <a:p>
                      <a:pPr algn="ctr"/>
                      <a:r>
                        <a:rPr lang="en-US" sz="1600" dirty="0"/>
                        <a:t>dot03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SG under consideration</a:t>
                      </a:r>
                      <a:br>
                        <a:rPr lang="en-US" sz="1200" dirty="0">
                          <a:solidFill>
                            <a:schemeClr val="tx1"/>
                          </a:solidFill>
                        </a:rPr>
                      </a:br>
                      <a:r>
                        <a:rPr lang="en-US" sz="1200" dirty="0">
                          <a:solidFill>
                            <a:schemeClr val="tx1"/>
                          </a:solidFill>
                        </a:rPr>
                        <a:t>- Lower cost, short reach, optical PHYs using 100 Gb/s wavelengths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 Hybrid (optical / electrical) automotive Ethernet links</a:t>
                      </a:r>
                      <a:endParaRPr lang="en-US" sz="12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marR="0" indent="-285750" algn="l" defTabSz="914400" rtl="0" eaLnBrk="1" fontAlgn="auto" latinLnBrk="0" hangingPunct="1">
                        <a:lnSpc>
                          <a:spcPct val="100000"/>
                        </a:lnSpc>
                        <a:spcBef>
                          <a:spcPts val="0"/>
                        </a:spcBef>
                        <a:spcAft>
                          <a:spcPts val="0"/>
                        </a:spcAft>
                        <a:buClrTx/>
                        <a:buSzTx/>
                        <a:buFontTx/>
                        <a:buChar char="-"/>
                        <a:tabLst/>
                        <a:defRPr/>
                      </a:pPr>
                      <a:r>
                        <a:rPr lang="en-US" sz="1200" dirty="0">
                          <a:solidFill>
                            <a:schemeClr val="tx1"/>
                          </a:solidFill>
                        </a:rPr>
                        <a:t>Industry Connections: </a:t>
                      </a:r>
                      <a:r>
                        <a:rPr lang="en-US" sz="1200" baseline="0" dirty="0"/>
                        <a:t>New Ethernet Applications (NEA) ad hoc.</a:t>
                      </a:r>
                    </a:p>
                    <a:p>
                      <a:pPr marL="285750" marR="0" indent="-285750" algn="l" defTabSz="914400" rtl="0" eaLnBrk="1" fontAlgn="auto" latinLnBrk="0" hangingPunct="1">
                        <a:lnSpc>
                          <a:spcPct val="100000"/>
                        </a:lnSpc>
                        <a:spcBef>
                          <a:spcPts val="0"/>
                        </a:spcBef>
                        <a:spcAft>
                          <a:spcPts val="0"/>
                        </a:spcAft>
                        <a:buClrTx/>
                        <a:buSzTx/>
                        <a:buFontTx/>
                        <a:buChar char="-"/>
                        <a:tabLst/>
                        <a:defRPr/>
                      </a:pPr>
                      <a:r>
                        <a:rPr lang="en-US" sz="1200" baseline="0" dirty="0"/>
                        <a:t>Greater than 10Gbps automotive electrical PHY SG</a:t>
                      </a:r>
                    </a:p>
                    <a:p>
                      <a:pPr marL="285750" marR="0" indent="-285750" algn="l" defTabSz="914400" rtl="0" eaLnBrk="1" fontAlgn="auto" latinLnBrk="0" hangingPunct="1">
                        <a:lnSpc>
                          <a:spcPct val="100000"/>
                        </a:lnSpc>
                        <a:spcBef>
                          <a:spcPts val="0"/>
                        </a:spcBef>
                        <a:spcAft>
                          <a:spcPts val="0"/>
                        </a:spcAft>
                        <a:buClrTx/>
                        <a:buSzTx/>
                        <a:buFontTx/>
                        <a:buChar char="-"/>
                        <a:tabLst/>
                        <a:defRPr/>
                      </a:pPr>
                      <a:r>
                        <a:rPr lang="en-US" sz="1200" baseline="0" dirty="0"/>
                        <a:t>Multi Gigabit Automotive Optical PHYs Study Group</a:t>
                      </a:r>
                    </a:p>
                    <a:p>
                      <a:pPr marL="285750" marR="0" indent="-285750" algn="l" defTabSz="914400" rtl="0" eaLnBrk="1" fontAlgn="auto" latinLnBrk="0" hangingPunct="1">
                        <a:lnSpc>
                          <a:spcPct val="100000"/>
                        </a:lnSpc>
                        <a:spcBef>
                          <a:spcPts val="0"/>
                        </a:spcBef>
                        <a:spcAft>
                          <a:spcPts val="0"/>
                        </a:spcAft>
                        <a:buClrTx/>
                        <a:buSzTx/>
                        <a:buFontTx/>
                        <a:buChar char="-"/>
                        <a:tabLst/>
                        <a:defRPr/>
                      </a:pPr>
                      <a:r>
                        <a:rPr lang="en-US" sz="1200" baseline="0" dirty="0"/>
                        <a:t>Improving PTP Timestamping Accuracy Study Group</a:t>
                      </a:r>
                    </a:p>
                    <a:p>
                      <a:pPr marL="285750" marR="0" indent="-285750" algn="l" defTabSz="914400" rtl="0" eaLnBrk="1" fontAlgn="auto" latinLnBrk="0" hangingPunct="1">
                        <a:lnSpc>
                          <a:spcPct val="100000"/>
                        </a:lnSpc>
                        <a:spcBef>
                          <a:spcPts val="0"/>
                        </a:spcBef>
                        <a:spcAft>
                          <a:spcPts val="0"/>
                        </a:spcAft>
                        <a:buClrTx/>
                        <a:buSzTx/>
                        <a:buFontTx/>
                        <a:buChar char="-"/>
                        <a:tabLst/>
                        <a:defRPr/>
                      </a:pPr>
                      <a:r>
                        <a:rPr lang="en-US" sz="1200" baseline="0" dirty="0"/>
                        <a:t>10SPE Multidrop Enhancements Study Group</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a:t>Study Group extension:</a:t>
                      </a:r>
                    </a:p>
                    <a:p>
                      <a:pPr marL="285750" marR="0" indent="-285750" algn="l" defTabSz="914400" rtl="0" eaLnBrk="1" fontAlgn="auto" latinLnBrk="0" hangingPunct="1">
                        <a:lnSpc>
                          <a:spcPct val="100000"/>
                        </a:lnSpc>
                        <a:spcBef>
                          <a:spcPts val="0"/>
                        </a:spcBef>
                        <a:spcAft>
                          <a:spcPts val="0"/>
                        </a:spcAft>
                        <a:buClrTx/>
                        <a:buSzTx/>
                        <a:buFontTx/>
                        <a:buChar char="-"/>
                        <a:tabLst/>
                        <a:defRPr/>
                      </a:pPr>
                      <a:r>
                        <a:rPr lang="en-US" sz="1200" baseline="0" dirty="0"/>
                        <a:t>Greater than 10 Gb/s Automotive Ethernet Electrical PHYs SG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423358">
                <a:tc>
                  <a:txBody>
                    <a:bodyPr/>
                    <a:lstStyle/>
                    <a:p>
                      <a:pPr algn="ctr"/>
                      <a:r>
                        <a:rPr lang="en-US" sz="1600" dirty="0"/>
                        <a:t>dot11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aseline="0" dirty="0">
                          <a:solidFill>
                            <a:schemeClr val="tx1"/>
                          </a:solidFill>
                        </a:rPr>
                        <a:t>- Advanced Access Network Interface (AANI) Standing Committee,</a:t>
                      </a:r>
                      <a:endParaRPr lang="en-US" sz="1200" dirty="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 Wireless Next Generation Standing Committee.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110220">
                <a:tc>
                  <a:txBody>
                    <a:bodyPr/>
                    <a:lstStyle/>
                    <a:p>
                      <a:pPr algn="ctr"/>
                      <a:r>
                        <a:rPr lang="en-US" sz="1600" dirty="0"/>
                        <a:t>dot15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Study Groups: none,</a:t>
                      </a:r>
                      <a:br>
                        <a:rPr lang="en-US" sz="1200" baseline="0" dirty="0">
                          <a:solidFill>
                            <a:schemeClr val="tx1"/>
                          </a:solidFill>
                        </a:rPr>
                      </a:br>
                      <a:r>
                        <a:rPr lang="en-US" sz="1200" baseline="0" dirty="0">
                          <a:solidFill>
                            <a:schemeClr val="tx1"/>
                          </a:solidFill>
                        </a:rPr>
                        <a:t>Interest Groups: - Long Range Optical Camera Communications Interest Group.</a:t>
                      </a:r>
                      <a:br>
                        <a:rPr lang="en-US" sz="1200" baseline="0" dirty="0">
                          <a:solidFill>
                            <a:schemeClr val="tx1"/>
                          </a:solidFill>
                        </a:rPr>
                      </a:br>
                      <a:r>
                        <a:rPr lang="en-US" sz="1200" baseline="0" dirty="0">
                          <a:solidFill>
                            <a:schemeClr val="tx1"/>
                          </a:solidFill>
                        </a:rPr>
                        <a:t>Standing Committees: IETF/6tisch, </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21</a:t>
            </a:fld>
            <a:endParaRPr lang="en-US" dirty="0"/>
          </a:p>
        </p:txBody>
      </p:sp>
    </p:spTree>
    <p:extLst>
      <p:ext uri="{BB962C8B-B14F-4D97-AF65-F5344CB8AC3E}">
        <p14:creationId xmlns:p14="http://schemas.microsoft.com/office/powerpoint/2010/main" val="17837360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725244732"/>
              </p:ext>
            </p:extLst>
          </p:nvPr>
        </p:nvGraphicFramePr>
        <p:xfrm>
          <a:off x="685800" y="1981200"/>
          <a:ext cx="8382000" cy="2148840"/>
        </p:xfrm>
        <a:graphic>
          <a:graphicData uri="http://schemas.openxmlformats.org/drawingml/2006/table">
            <a:tbl>
              <a:tblPr>
                <a:tableStyleId>{073A0DAA-6AF3-43AB-8588-CEC1D06C72B9}</a:tableStyleId>
              </a:tblPr>
              <a:tblGrid>
                <a:gridCol w="903942">
                  <a:extLst>
                    <a:ext uri="{9D8B030D-6E8A-4147-A177-3AD203B41FA5}">
                      <a16:colId xmlns:a16="http://schemas.microsoft.com/office/drawing/2014/main" val="4270207754"/>
                    </a:ext>
                  </a:extLst>
                </a:gridCol>
                <a:gridCol w="3287058">
                  <a:extLst>
                    <a:ext uri="{9D8B030D-6E8A-4147-A177-3AD203B41FA5}">
                      <a16:colId xmlns:a16="http://schemas.microsoft.com/office/drawing/2014/main" val="603295769"/>
                    </a:ext>
                  </a:extLst>
                </a:gridCol>
                <a:gridCol w="4191000">
                  <a:extLst>
                    <a:ext uri="{9D8B030D-6E8A-4147-A177-3AD203B41FA5}">
                      <a16:colId xmlns:a16="http://schemas.microsoft.com/office/drawing/2014/main" val="2349136630"/>
                    </a:ext>
                  </a:extLst>
                </a:gridCol>
              </a:tblGrid>
              <a:tr h="370840">
                <a:tc>
                  <a:txBody>
                    <a:bodyPr/>
                    <a:lstStyle/>
                    <a:p>
                      <a:pPr algn="ctr"/>
                      <a:r>
                        <a:rPr lang="en-US" sz="1600" baseline="0" dirty="0"/>
                        <a:t>Group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aseline="0" dirty="0">
                          <a:solidFill>
                            <a:schemeClr val="tx1"/>
                          </a:solidFill>
                        </a:rPr>
                        <a:t>New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aseline="0" dirty="0">
                          <a:solidFill>
                            <a:schemeClr val="tx1"/>
                          </a:solidFill>
                        </a:rPr>
                        <a:t>Existing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12148164"/>
                  </a:ext>
                </a:extLst>
              </a:tr>
              <a:tr h="370840">
                <a:tc>
                  <a:txBody>
                    <a:bodyPr/>
                    <a:lstStyle/>
                    <a:p>
                      <a:pPr algn="ctr"/>
                      <a:r>
                        <a:rPr lang="en-US" sz="1600" baseline="0" dirty="0"/>
                        <a:t>dot18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a:solidFill>
                            <a:schemeClr val="tx1"/>
                          </a:solidFill>
                        </a:rPr>
                        <a:t>None,</a:t>
                      </a:r>
                    </a:p>
                    <a:p>
                      <a:endParaRPr lang="en-US" sz="12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23836734"/>
                  </a:ext>
                </a:extLst>
              </a:tr>
              <a:tr h="370840">
                <a:tc>
                  <a:txBody>
                    <a:bodyPr/>
                    <a:lstStyle/>
                    <a:p>
                      <a:pPr algn="ctr"/>
                      <a:r>
                        <a:rPr lang="en-US" sz="1600" baseline="0" dirty="0"/>
                        <a:t>dot19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20273738"/>
                  </a:ext>
                </a:extLst>
              </a:tr>
              <a:tr h="370840">
                <a:tc>
                  <a:txBody>
                    <a:bodyPr/>
                    <a:lstStyle/>
                    <a:p>
                      <a:pPr algn="ctr"/>
                      <a:r>
                        <a:rPr lang="en-US" sz="1600" baseline="0" dirty="0"/>
                        <a:t>dot24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a:solidFill>
                            <a:schemeClr val="tx1"/>
                          </a:solidFill>
                        </a:rPr>
                        <a:t>Prepare P802.16t draft PAR,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80692350"/>
                  </a:ext>
                </a:extLst>
              </a:tr>
              <a:tr h="370840">
                <a:tc>
                  <a:txBody>
                    <a:bodyPr/>
                    <a:lstStyle/>
                    <a:p>
                      <a:pPr algn="ctr"/>
                      <a:r>
                        <a:rPr lang="en-US" sz="1600" baseline="0" dirty="0"/>
                        <a:t>dot</a:t>
                      </a:r>
                      <a:br>
                        <a:rPr lang="en-US" sz="1600" baseline="0" dirty="0"/>
                      </a:br>
                      <a:r>
                        <a:rPr lang="en-US" sz="1600" baseline="0" dirty="0"/>
                        <a:t>ECSG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53377240"/>
                  </a:ext>
                </a:extLst>
              </a:tr>
            </a:tbl>
          </a:graphicData>
        </a:graphic>
      </p:graphicFrame>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22</a:t>
            </a:fld>
            <a:endParaRPr lang="en-US"/>
          </a:p>
        </p:txBody>
      </p:sp>
      <p:sp>
        <p:nvSpPr>
          <p:cNvPr id="5" name="Title 1"/>
          <p:cNvSpPr>
            <a:spLocks noGrp="1"/>
          </p:cNvSpPr>
          <p:nvPr>
            <p:ph type="title"/>
          </p:nvPr>
        </p:nvSpPr>
        <p:spPr/>
        <p:txBody>
          <a:bodyPr/>
          <a:lstStyle/>
          <a:p>
            <a:r>
              <a:rPr lang="en-US" dirty="0"/>
              <a:t>5.11 Pre-PAR activity</a:t>
            </a:r>
          </a:p>
        </p:txBody>
      </p:sp>
    </p:spTree>
    <p:extLst>
      <p:ext uri="{BB962C8B-B14F-4D97-AF65-F5344CB8AC3E}">
        <p14:creationId xmlns:p14="http://schemas.microsoft.com/office/powerpoint/2010/main" val="30012729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2"/>
          </p:nvPr>
        </p:nvSpPr>
        <p:spPr/>
        <p:txBody>
          <a:bodyPr/>
          <a:lstStyle/>
          <a:p>
            <a:pPr>
              <a:defRPr/>
            </a:pPr>
            <a:fld id="{71A57E89-25D3-4256-9216-6E0253F958A2}" type="slidenum">
              <a:rPr lang="en-US" smtClean="0"/>
              <a:pPr>
                <a:defRPr/>
              </a:pPr>
              <a:t>23</a:t>
            </a:fld>
            <a:endParaRPr lang="en-US"/>
          </a:p>
        </p:txBody>
      </p:sp>
      <p:sp>
        <p:nvSpPr>
          <p:cNvPr id="8195" name="Rectangle 2"/>
          <p:cNvSpPr>
            <a:spLocks noGrp="1" noChangeArrowheads="1"/>
          </p:cNvSpPr>
          <p:nvPr>
            <p:ph type="title"/>
          </p:nvPr>
        </p:nvSpPr>
        <p:spPr>
          <a:xfrm>
            <a:off x="685800" y="381000"/>
            <a:ext cx="7772400" cy="1143000"/>
          </a:xfrm>
        </p:spPr>
        <p:txBody>
          <a:bodyPr/>
          <a:lstStyle/>
          <a:p>
            <a:pPr eaLnBrk="1" hangingPunct="1"/>
            <a:r>
              <a:rPr lang="en-US" dirty="0"/>
              <a:t>STDs due for 10 yr maintenance by DEC 2019</a:t>
            </a:r>
          </a:p>
        </p:txBody>
      </p:sp>
      <p:sp>
        <p:nvSpPr>
          <p:cNvPr id="8196" name="Rectangle 5"/>
          <p:cNvSpPr>
            <a:spLocks noGrp="1" noChangeArrowheads="1"/>
          </p:cNvSpPr>
          <p:nvPr>
            <p:ph type="body" idx="1"/>
          </p:nvPr>
        </p:nvSpPr>
        <p:spPr>
          <a:xfrm>
            <a:off x="381000" y="1828800"/>
            <a:ext cx="8458200" cy="4114800"/>
          </a:xfrm>
        </p:spPr>
        <p:txBody>
          <a:bodyPr/>
          <a:lstStyle/>
          <a:p>
            <a:pPr eaLnBrk="1" hangingPunct="1"/>
            <a:r>
              <a:rPr lang="en-US" sz="1800" dirty="0"/>
              <a:t>none</a:t>
            </a:r>
          </a:p>
          <a:p>
            <a:pPr eaLnBrk="1" hangingPunct="1"/>
            <a:endParaRPr lang="en-US" sz="1800" dirty="0"/>
          </a:p>
          <a:p>
            <a:pPr eaLnBrk="1" hangingPunct="1"/>
            <a:endParaRPr lang="en-US" sz="1800" dirty="0"/>
          </a:p>
          <a:p>
            <a:pPr eaLnBrk="1" hangingPunct="1">
              <a:buFontTx/>
              <a:buNone/>
            </a:pPr>
            <a:endParaRPr lang="en-US" sz="1800" dirty="0"/>
          </a:p>
          <a:p>
            <a:pPr eaLnBrk="1" hangingPunct="1">
              <a:buFontTx/>
              <a:buNone/>
            </a:pPr>
            <a:r>
              <a:rPr lang="en-US" sz="1800" dirty="0"/>
              <a:t> </a:t>
            </a:r>
          </a:p>
          <a:p>
            <a:pPr eaLnBrk="1" hangingPunct="1"/>
            <a:endParaRPr lang="en-US" sz="1800" dirty="0"/>
          </a:p>
        </p:txBody>
      </p:sp>
    </p:spTree>
    <p:extLst>
      <p:ext uri="{BB962C8B-B14F-4D97-AF65-F5344CB8AC3E}">
        <p14:creationId xmlns:p14="http://schemas.microsoft.com/office/powerpoint/2010/main" val="34067561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47800"/>
            <a:ext cx="8610600" cy="5181600"/>
          </a:xfrm>
        </p:spPr>
        <p:txBody>
          <a:bodyPr/>
          <a:lstStyle/>
          <a:p>
            <a:r>
              <a:rPr lang="en-US" sz="2400" dirty="0"/>
              <a:t>Review Recording Secretary’s list of Open Action Items</a:t>
            </a:r>
            <a:endParaRPr lang="en-US" sz="20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24</a:t>
            </a:fld>
            <a:endParaRPr lang="en-US" dirty="0"/>
          </a:p>
        </p:txBody>
      </p:sp>
      <p:sp>
        <p:nvSpPr>
          <p:cNvPr id="5" name="Rectangle 2"/>
          <p:cNvSpPr txBox="1">
            <a:spLocks noGrp="1" noChangeArrowheads="1"/>
          </p:cNvSpPr>
          <p:nvPr>
            <p:ph type="title"/>
          </p:nvPr>
        </p:nvSpPr>
        <p:spPr bwMode="auto">
          <a:xfrm>
            <a:off x="685800" y="3048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4000" kern="0" dirty="0"/>
              <a:t>5.12 EC Action Item recap</a:t>
            </a:r>
          </a:p>
        </p:txBody>
      </p:sp>
    </p:spTree>
    <p:extLst>
      <p:ext uri="{BB962C8B-B14F-4D97-AF65-F5344CB8AC3E}">
        <p14:creationId xmlns:p14="http://schemas.microsoft.com/office/powerpoint/2010/main" val="23779375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2"/>
          </p:nvPr>
        </p:nvSpPr>
        <p:spPr/>
        <p:txBody>
          <a:bodyPr/>
          <a:lstStyle/>
          <a:p>
            <a:pPr>
              <a:defRPr/>
            </a:pPr>
            <a:fld id="{2F8BFD41-4FBB-4B2A-B8EA-25FA07AA2DC6}" type="slidenum">
              <a:rPr lang="en-US" smtClean="0"/>
              <a:pPr>
                <a:defRPr/>
              </a:pPr>
              <a:t>25</a:t>
            </a:fld>
            <a:endParaRPr lang="en-US"/>
          </a:p>
        </p:txBody>
      </p:sp>
      <p:sp>
        <p:nvSpPr>
          <p:cNvPr id="13315" name="Rectangle 2"/>
          <p:cNvSpPr>
            <a:spLocks noGrp="1" noChangeArrowheads="1"/>
          </p:cNvSpPr>
          <p:nvPr>
            <p:ph type="title"/>
          </p:nvPr>
        </p:nvSpPr>
        <p:spPr>
          <a:xfrm>
            <a:off x="685800" y="76200"/>
            <a:ext cx="7772400" cy="1143000"/>
          </a:xfrm>
        </p:spPr>
        <p:txBody>
          <a:bodyPr/>
          <a:lstStyle/>
          <a:p>
            <a:pPr eaLnBrk="1" hangingPunct="1"/>
            <a:r>
              <a:rPr lang="en-US" dirty="0"/>
              <a:t>5.13 802 Task Force </a:t>
            </a:r>
          </a:p>
        </p:txBody>
      </p:sp>
      <p:sp>
        <p:nvSpPr>
          <p:cNvPr id="14340" name="Rectangle 3"/>
          <p:cNvSpPr>
            <a:spLocks noGrp="1" noChangeArrowheads="1"/>
          </p:cNvSpPr>
          <p:nvPr>
            <p:ph type="body" idx="1"/>
          </p:nvPr>
        </p:nvSpPr>
        <p:spPr>
          <a:xfrm>
            <a:off x="533400" y="914400"/>
            <a:ext cx="8305800" cy="4724400"/>
          </a:xfrm>
        </p:spPr>
        <p:txBody>
          <a:bodyPr/>
          <a:lstStyle/>
          <a:p>
            <a:pPr eaLnBrk="1" hangingPunct="1">
              <a:defRPr/>
            </a:pPr>
            <a:r>
              <a:rPr lang="en-US" sz="2400" dirty="0"/>
              <a:t>802/SA Task Force</a:t>
            </a:r>
          </a:p>
          <a:p>
            <a:pPr marL="457200" lvl="1" indent="0">
              <a:buNone/>
              <a:defRPr/>
            </a:pPr>
            <a:r>
              <a:rPr lang="en-US" sz="2400" dirty="0"/>
              <a:t>Tentative agenda</a:t>
            </a:r>
            <a:r>
              <a:rPr lang="en-US" sz="2400" dirty="0">
                <a:solidFill>
                  <a:schemeClr val="tx2"/>
                </a:solidFill>
              </a:rPr>
              <a:t> </a:t>
            </a:r>
          </a:p>
          <a:p>
            <a:pPr marL="800100" lvl="1" indent="-342900">
              <a:buFont typeface="+mj-lt"/>
              <a:buAutoNum type="arabicPeriod"/>
              <a:defRPr/>
            </a:pPr>
            <a:r>
              <a:rPr lang="en-US" sz="2400" dirty="0"/>
              <a:t>Open portion of meeting:</a:t>
            </a:r>
            <a:endParaRPr lang="en-US" sz="1600" dirty="0">
              <a:solidFill>
                <a:schemeClr val="tx2"/>
              </a:solidFill>
            </a:endParaRPr>
          </a:p>
          <a:p>
            <a:pPr marL="1200150" lvl="2" indent="-342900">
              <a:buFont typeface="+mj-lt"/>
              <a:buAutoNum type="arabicPeriod"/>
              <a:defRPr/>
            </a:pPr>
            <a:r>
              <a:rPr lang="en-US" sz="1600" dirty="0">
                <a:solidFill>
                  <a:schemeClr val="tx2"/>
                </a:solidFill>
              </a:rPr>
              <a:t>Reschedule 802/SA Task Force meeting to mutually acceptable day/time, most likely will be a web conference due to schedule/availability difficulties</a:t>
            </a:r>
          </a:p>
          <a:p>
            <a:pPr marL="1200150" lvl="2" indent="-342900">
              <a:buFont typeface="+mj-lt"/>
              <a:buAutoNum type="arabicPeriod"/>
              <a:defRPr/>
            </a:pPr>
            <a:r>
              <a:rPr lang="en-US" sz="1600" dirty="0">
                <a:solidFill>
                  <a:schemeClr val="tx2"/>
                </a:solidFill>
              </a:rPr>
              <a:t>IEEE SA tools update &amp; discussion, </a:t>
            </a:r>
            <a:endParaRPr lang="en-US" sz="1200" dirty="0">
              <a:solidFill>
                <a:schemeClr val="tx2"/>
              </a:solidFill>
            </a:endParaRPr>
          </a:p>
          <a:p>
            <a:pPr marL="1200150" lvl="2" indent="-342900">
              <a:buFont typeface="+mj-lt"/>
              <a:buAutoNum type="arabicPeriod"/>
              <a:defRPr/>
            </a:pPr>
            <a:r>
              <a:rPr lang="en-US" sz="1600" dirty="0">
                <a:solidFill>
                  <a:schemeClr val="tx2"/>
                </a:solidFill>
              </a:rPr>
              <a:t>Bulk </a:t>
            </a:r>
            <a:r>
              <a:rPr lang="en-US" sz="1600" dirty="0" err="1">
                <a:solidFill>
                  <a:schemeClr val="tx2"/>
                </a:solidFill>
              </a:rPr>
              <a:t>Framemaker</a:t>
            </a:r>
            <a:r>
              <a:rPr lang="en-US" sz="1600" dirty="0">
                <a:solidFill>
                  <a:schemeClr val="tx2"/>
                </a:solidFill>
              </a:rPr>
              <a:t> license discussion</a:t>
            </a:r>
            <a:endParaRPr lang="en-US" sz="1200" dirty="0">
              <a:solidFill>
                <a:schemeClr val="tx2"/>
              </a:solidFill>
            </a:endParaRPr>
          </a:p>
          <a:p>
            <a:pPr marL="1200150" lvl="2" indent="-342900">
              <a:buFont typeface="+mj-lt"/>
              <a:buAutoNum type="arabicPeriod"/>
              <a:defRPr/>
            </a:pPr>
            <a:r>
              <a:rPr lang="en-US" sz="1600" dirty="0">
                <a:solidFill>
                  <a:schemeClr val="tx2"/>
                </a:solidFill>
              </a:rPr>
              <a:t>Any other business, 5 min, all?</a:t>
            </a:r>
          </a:p>
          <a:p>
            <a:pPr marL="1200150" lvl="2" indent="-342900">
              <a:buFont typeface="+mj-lt"/>
              <a:buAutoNum type="arabicPeriod"/>
              <a:defRPr/>
            </a:pPr>
            <a:r>
              <a:rPr lang="en-US" sz="1600" dirty="0">
                <a:solidFill>
                  <a:schemeClr val="tx2"/>
                </a:solidFill>
              </a:rPr>
              <a:t>Action item review, 5 min, </a:t>
            </a:r>
            <a:r>
              <a:rPr lang="en-US" sz="1600" dirty="0" err="1">
                <a:solidFill>
                  <a:schemeClr val="tx2"/>
                </a:solidFill>
              </a:rPr>
              <a:t>Nikolich</a:t>
            </a:r>
            <a:endParaRPr lang="en-US" sz="2000" dirty="0">
              <a:solidFill>
                <a:schemeClr val="tx2"/>
              </a:solidFill>
            </a:endParaRPr>
          </a:p>
          <a:p>
            <a:pPr marL="800100" lvl="1" indent="-342900">
              <a:buFont typeface="+mj-lt"/>
              <a:buAutoNum type="arabicPeriod"/>
              <a:defRPr/>
            </a:pPr>
            <a:r>
              <a:rPr lang="en-US" sz="2400" dirty="0">
                <a:solidFill>
                  <a:schemeClr val="tx2"/>
                </a:solidFill>
              </a:rPr>
              <a:t>Closed portion of meeting: none</a:t>
            </a:r>
            <a:endParaRPr lang="en-US" sz="2000" dirty="0"/>
          </a:p>
          <a:p>
            <a:pPr marL="800100" lvl="1" indent="-342900">
              <a:buFont typeface="+mj-lt"/>
              <a:buAutoNum type="arabicPeriod"/>
              <a:defRPr/>
            </a:pPr>
            <a:r>
              <a:rPr lang="en-US" sz="2400" dirty="0">
                <a:solidFill>
                  <a:schemeClr val="tx2"/>
                </a:solidFill>
              </a:rPr>
              <a:t>Adjourn</a:t>
            </a:r>
            <a:endParaRPr lang="en-US" sz="1600" dirty="0">
              <a:solidFill>
                <a:schemeClr val="tx2"/>
              </a:solidFill>
            </a:endParaRPr>
          </a:p>
          <a:p>
            <a:pPr lvl="1" eaLnBrk="1" hangingPunct="1">
              <a:defRPr/>
            </a:pPr>
            <a:endParaRPr lang="en-US" sz="1600" dirty="0"/>
          </a:p>
          <a:p>
            <a:pPr lvl="2" eaLnBrk="1" hangingPunct="1">
              <a:defRPr/>
            </a:pPr>
            <a:endParaRPr lang="en-US" sz="2000" dirty="0"/>
          </a:p>
          <a:p>
            <a:pPr lvl="2" eaLnBrk="1" hangingPunct="1">
              <a:defRPr/>
            </a:pPr>
            <a:endParaRPr lang="en-US" sz="2000" dirty="0"/>
          </a:p>
        </p:txBody>
      </p:sp>
    </p:spTree>
    <p:extLst>
      <p:ext uri="{BB962C8B-B14F-4D97-AF65-F5344CB8AC3E}">
        <p14:creationId xmlns:p14="http://schemas.microsoft.com/office/powerpoint/2010/main" val="42944343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5"/>
          <p:cNvSpPr>
            <a:spLocks noGrp="1"/>
          </p:cNvSpPr>
          <p:nvPr>
            <p:ph type="sldNum" sz="quarter" idx="12"/>
          </p:nvPr>
        </p:nvSpPr>
        <p:spPr/>
        <p:txBody>
          <a:bodyPr/>
          <a:lstStyle/>
          <a:p>
            <a:pPr>
              <a:defRPr/>
            </a:pPr>
            <a:fld id="{C8D6E4BC-3F87-44D1-A8C2-D1EA1C4675AB}" type="slidenum">
              <a:rPr lang="en-US" smtClean="0"/>
              <a:pPr>
                <a:defRPr/>
              </a:pPr>
              <a:t>26</a:t>
            </a:fld>
            <a:endParaRPr lang="en-US"/>
          </a:p>
        </p:txBody>
      </p:sp>
      <p:sp>
        <p:nvSpPr>
          <p:cNvPr id="36867" name="Rectangle 2"/>
          <p:cNvSpPr>
            <a:spLocks noGrp="1" noChangeArrowheads="1"/>
          </p:cNvSpPr>
          <p:nvPr>
            <p:ph type="title"/>
          </p:nvPr>
        </p:nvSpPr>
        <p:spPr>
          <a:xfrm>
            <a:off x="685800" y="-152400"/>
            <a:ext cx="7772400" cy="1143000"/>
          </a:xfrm>
        </p:spPr>
        <p:txBody>
          <a:bodyPr/>
          <a:lstStyle/>
          <a:p>
            <a:pPr eaLnBrk="1" hangingPunct="1"/>
            <a:r>
              <a:rPr lang="en-US" sz="4000" dirty="0"/>
              <a:t>10.00 EC meetings for the week</a:t>
            </a:r>
            <a:endParaRPr lang="en-US" sz="2400" dirty="0"/>
          </a:p>
        </p:txBody>
      </p:sp>
      <p:sp>
        <p:nvSpPr>
          <p:cNvPr id="36868" name="Rectangle 3"/>
          <p:cNvSpPr>
            <a:spLocks noGrp="1" noChangeArrowheads="1"/>
          </p:cNvSpPr>
          <p:nvPr>
            <p:ph type="body" idx="1"/>
          </p:nvPr>
        </p:nvSpPr>
        <p:spPr>
          <a:xfrm>
            <a:off x="228600" y="1066800"/>
            <a:ext cx="8458200" cy="5486400"/>
          </a:xfrm>
        </p:spPr>
        <p:txBody>
          <a:bodyPr/>
          <a:lstStyle/>
          <a:p>
            <a:pPr marL="0" indent="0" eaLnBrk="1" hangingPunct="1">
              <a:lnSpc>
                <a:spcPct val="80000"/>
              </a:lnSpc>
              <a:buNone/>
            </a:pPr>
            <a:r>
              <a:rPr lang="en-US" sz="1600" dirty="0"/>
              <a:t>Sunday 19:30-21:30		LMSC Rules Review</a:t>
            </a:r>
          </a:p>
          <a:p>
            <a:pPr marL="0" indent="0" eaLnBrk="1" hangingPunct="1">
              <a:lnSpc>
                <a:spcPct val="80000"/>
              </a:lnSpc>
              <a:buNone/>
            </a:pPr>
            <a:endParaRPr lang="en-US" sz="1600" dirty="0"/>
          </a:p>
          <a:p>
            <a:pPr marL="0" indent="0" eaLnBrk="1" hangingPunct="1">
              <a:lnSpc>
                <a:spcPct val="80000"/>
              </a:lnSpc>
              <a:buNone/>
            </a:pPr>
            <a:r>
              <a:rPr lang="en-US" sz="1600" dirty="0"/>
              <a:t>Mon 08:00-10:00		Opening Executive Committee meeting</a:t>
            </a:r>
          </a:p>
          <a:p>
            <a:pPr marL="0" indent="0" eaLnBrk="1" hangingPunct="1">
              <a:lnSpc>
                <a:spcPct val="80000"/>
              </a:lnSpc>
              <a:buNone/>
            </a:pPr>
            <a:r>
              <a:rPr lang="en-US" sz="1600" dirty="0"/>
              <a:t>Mon 09:00-10:00		Newcomer’s Orientation</a:t>
            </a:r>
          </a:p>
          <a:p>
            <a:pPr marL="0" indent="0" eaLnBrk="1" hangingPunct="1">
              <a:lnSpc>
                <a:spcPct val="80000"/>
              </a:lnSpc>
              <a:buNone/>
            </a:pPr>
            <a:br>
              <a:rPr lang="en-US" sz="1600" dirty="0"/>
            </a:br>
            <a:r>
              <a:rPr lang="en-US" sz="1600" dirty="0"/>
              <a:t>Tue 07:00-13:30		open</a:t>
            </a:r>
          </a:p>
          <a:p>
            <a:pPr marL="0" indent="0" eaLnBrk="1" hangingPunct="1">
              <a:lnSpc>
                <a:spcPct val="80000"/>
              </a:lnSpc>
              <a:buNone/>
            </a:pPr>
            <a:r>
              <a:rPr lang="en-US" sz="1600" dirty="0"/>
              <a:t>Tue 13:30-15:30		802/JTC1/SC6 Standing Committee</a:t>
            </a:r>
          </a:p>
          <a:p>
            <a:pPr marL="0" indent="0" eaLnBrk="1" hangingPunct="1">
              <a:lnSpc>
                <a:spcPct val="80000"/>
              </a:lnSpc>
              <a:buNone/>
            </a:pPr>
            <a:r>
              <a:rPr lang="en-US" sz="1600" dirty="0"/>
              <a:t>Tue 13:30-15:30		802/IETF Standing Committee</a:t>
            </a:r>
            <a:br>
              <a:rPr lang="en-US" sz="1600" dirty="0"/>
            </a:br>
            <a:r>
              <a:rPr lang="en-US" sz="1600" dirty="0"/>
              <a:t>Tue 16:00-18:00		open</a:t>
            </a:r>
          </a:p>
          <a:p>
            <a:pPr marL="0" indent="0" eaLnBrk="1" hangingPunct="1">
              <a:lnSpc>
                <a:spcPct val="80000"/>
              </a:lnSpc>
              <a:buNone/>
            </a:pPr>
            <a:endParaRPr lang="en-US" sz="1600" i="1" dirty="0"/>
          </a:p>
          <a:p>
            <a:pPr marL="0" indent="0" eaLnBrk="1" hangingPunct="1">
              <a:lnSpc>
                <a:spcPct val="80000"/>
              </a:lnSpc>
              <a:buNone/>
            </a:pPr>
            <a:r>
              <a:rPr lang="en-US" sz="1600" dirty="0"/>
              <a:t>Thu 08:00-09:00		802/ITU Standing Committee</a:t>
            </a:r>
            <a:br>
              <a:rPr lang="en-US" sz="1600" dirty="0"/>
            </a:br>
            <a:endParaRPr lang="en-US" sz="1600" dirty="0"/>
          </a:p>
          <a:p>
            <a:pPr marL="0" indent="0" eaLnBrk="1" hangingPunct="1">
              <a:lnSpc>
                <a:spcPct val="80000"/>
              </a:lnSpc>
              <a:buNone/>
            </a:pPr>
            <a:r>
              <a:rPr lang="en-US" sz="1600" dirty="0"/>
              <a:t>Thu 07:30-08:00		Next plenary venue space allocation planning</a:t>
            </a:r>
          </a:p>
          <a:p>
            <a:pPr marL="0" indent="0" eaLnBrk="1" hangingPunct="1">
              <a:lnSpc>
                <a:spcPct val="80000"/>
              </a:lnSpc>
              <a:buNone/>
            </a:pPr>
            <a:r>
              <a:rPr lang="en-US" sz="1600" dirty="0"/>
              <a:t>Thu 08:00-09:00		Future venue planning</a:t>
            </a:r>
          </a:p>
          <a:p>
            <a:pPr marL="0" indent="0" eaLnBrk="1" hangingPunct="1">
              <a:lnSpc>
                <a:spcPct val="80000"/>
              </a:lnSpc>
              <a:buNone/>
            </a:pPr>
            <a:r>
              <a:rPr lang="en-US" sz="1600" dirty="0"/>
              <a:t>Thu 09:00-10:00		802 Chair’s Open Office hour</a:t>
            </a:r>
          </a:p>
          <a:p>
            <a:pPr marL="0" indent="0" eaLnBrk="1" hangingPunct="1">
              <a:lnSpc>
                <a:spcPct val="80000"/>
              </a:lnSpc>
              <a:buNone/>
            </a:pPr>
            <a:r>
              <a:rPr lang="en-US" sz="1600" dirty="0"/>
              <a:t>Thu 10:30-12:30pm		IEEE 802 Task Force</a:t>
            </a:r>
          </a:p>
          <a:p>
            <a:pPr marL="0" indent="0" eaLnBrk="1" hangingPunct="1">
              <a:lnSpc>
                <a:spcPct val="80000"/>
              </a:lnSpc>
              <a:buNone/>
            </a:pPr>
            <a:r>
              <a:rPr lang="en-US" sz="1600" dirty="0"/>
              <a:t>Thu 16:00-18:00pm		open</a:t>
            </a:r>
            <a:br>
              <a:rPr lang="en-US" sz="1600" dirty="0">
                <a:solidFill>
                  <a:srgbClr val="000000"/>
                </a:solidFill>
              </a:rPr>
            </a:br>
            <a:endParaRPr lang="en-US" sz="1050" dirty="0"/>
          </a:p>
          <a:p>
            <a:pPr marL="0" indent="0" eaLnBrk="1" hangingPunct="1">
              <a:lnSpc>
                <a:spcPct val="80000"/>
              </a:lnSpc>
              <a:buNone/>
            </a:pPr>
            <a:r>
              <a:rPr lang="en-US" sz="1600" dirty="0"/>
              <a:t>Fri 08:00-10:00		open</a:t>
            </a:r>
          </a:p>
          <a:p>
            <a:pPr marL="0" indent="0" eaLnBrk="1" hangingPunct="1">
              <a:lnSpc>
                <a:spcPct val="80000"/>
              </a:lnSpc>
              <a:buNone/>
            </a:pPr>
            <a:r>
              <a:rPr lang="en-US" sz="1600" dirty="0"/>
              <a:t>Fri 10:00-12:00		closing EC agenda prep</a:t>
            </a:r>
          </a:p>
          <a:p>
            <a:pPr marL="0" indent="0" eaLnBrk="1" hangingPunct="1">
              <a:lnSpc>
                <a:spcPct val="80000"/>
              </a:lnSpc>
              <a:buNone/>
            </a:pPr>
            <a:r>
              <a:rPr lang="en-US" sz="1600" dirty="0"/>
              <a:t>Fri 13:00-18:00		closing Executive Committee meeting</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2"/>
          </p:nvPr>
        </p:nvSpPr>
        <p:spPr/>
        <p:txBody>
          <a:bodyPr/>
          <a:lstStyle/>
          <a:p>
            <a:pPr>
              <a:defRPr/>
            </a:pPr>
            <a:fld id="{6C22791D-10B7-4ED3-A051-1D6710D95BE8}" type="slidenum">
              <a:rPr lang="en-US" smtClean="0"/>
              <a:pPr>
                <a:defRPr/>
              </a:pPr>
              <a:t>27</a:t>
            </a:fld>
            <a:endParaRPr lang="en-US"/>
          </a:p>
        </p:txBody>
      </p:sp>
      <p:sp>
        <p:nvSpPr>
          <p:cNvPr id="21507" name="Rectangle 2"/>
          <p:cNvSpPr>
            <a:spLocks noGrp="1" noChangeArrowheads="1"/>
          </p:cNvSpPr>
          <p:nvPr>
            <p:ph type="title"/>
          </p:nvPr>
        </p:nvSpPr>
        <p:spPr/>
        <p:txBody>
          <a:bodyPr/>
          <a:lstStyle/>
          <a:p>
            <a:pPr eaLnBrk="1" hangingPunct="1"/>
            <a:r>
              <a:rPr lang="en-US" sz="4000" dirty="0"/>
              <a:t>End of Opening EC Meeting</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5"/>
          <p:cNvSpPr>
            <a:spLocks noGrp="1"/>
          </p:cNvSpPr>
          <p:nvPr>
            <p:ph type="sldNum" sz="quarter" idx="12"/>
          </p:nvPr>
        </p:nvSpPr>
        <p:spPr/>
        <p:txBody>
          <a:bodyPr/>
          <a:lstStyle/>
          <a:p>
            <a:pPr>
              <a:defRPr/>
            </a:pPr>
            <a:fld id="{E2C0D808-C12B-42EF-9B57-97A94A12D142}" type="slidenum">
              <a:rPr lang="en-US" smtClean="0"/>
              <a:pPr>
                <a:defRPr/>
              </a:pPr>
              <a:t>3</a:t>
            </a:fld>
            <a:endParaRPr lang="en-US"/>
          </a:p>
        </p:txBody>
      </p:sp>
      <p:sp>
        <p:nvSpPr>
          <p:cNvPr id="12291" name="Rectangle 2"/>
          <p:cNvSpPr>
            <a:spLocks noGrp="1" noChangeArrowheads="1"/>
          </p:cNvSpPr>
          <p:nvPr>
            <p:ph type="title"/>
          </p:nvPr>
        </p:nvSpPr>
        <p:spPr>
          <a:xfrm>
            <a:off x="685800" y="0"/>
            <a:ext cx="7772400" cy="1143000"/>
          </a:xfrm>
        </p:spPr>
        <p:txBody>
          <a:bodyPr/>
          <a:lstStyle/>
          <a:p>
            <a:pPr eaLnBrk="1" hangingPunct="1"/>
            <a:r>
              <a:rPr lang="en-US" dirty="0"/>
              <a:t>4.00 IEEE Staff</a:t>
            </a:r>
          </a:p>
        </p:txBody>
      </p:sp>
      <p:sp>
        <p:nvSpPr>
          <p:cNvPr id="12292" name="Rectangle 3"/>
          <p:cNvSpPr>
            <a:spLocks noGrp="1" noChangeArrowheads="1"/>
          </p:cNvSpPr>
          <p:nvPr>
            <p:ph type="body" idx="1"/>
          </p:nvPr>
        </p:nvSpPr>
        <p:spPr>
          <a:xfrm>
            <a:off x="381000" y="990600"/>
            <a:ext cx="8534400" cy="5257800"/>
          </a:xfrm>
        </p:spPr>
        <p:txBody>
          <a:bodyPr/>
          <a:lstStyle/>
          <a:p>
            <a:pPr marL="0" indent="0" defTabSz="1371600" eaLnBrk="1" hangingPunct="1">
              <a:lnSpc>
                <a:spcPct val="80000"/>
              </a:lnSpc>
              <a:buNone/>
              <a:tabLst>
                <a:tab pos="2228850" algn="l"/>
                <a:tab pos="6862763" algn="l"/>
              </a:tabLst>
            </a:pPr>
            <a:endParaRPr lang="en-US" sz="1200" dirty="0"/>
          </a:p>
          <a:p>
            <a:pPr marL="227013" indent="-227013" defTabSz="1371600" eaLnBrk="1" hangingPunct="1">
              <a:lnSpc>
                <a:spcPct val="80000"/>
              </a:lnSpc>
              <a:buFont typeface="Times New Roman" pitchFamily="18" charset="0"/>
              <a:buAutoNum type="arabicPeriod"/>
              <a:tabLst>
                <a:tab pos="2228850" algn="l"/>
                <a:tab pos="6862763" algn="l"/>
              </a:tabLst>
            </a:pPr>
            <a:r>
              <a:rPr lang="en-US" sz="1600" dirty="0"/>
              <a:t>Jonathan Goldberg 	role: 802 lead</a:t>
            </a:r>
            <a:br>
              <a:rPr lang="en-US" sz="1600" dirty="0"/>
            </a:br>
            <a:r>
              <a:rPr lang="en-US" sz="1600" dirty="0"/>
              <a:t>	supports dot11, dot15, dot18, dot19, dot21, dot22 groups</a:t>
            </a:r>
            <a:br>
              <a:rPr lang="en-US" sz="1600" dirty="0"/>
            </a:br>
            <a:r>
              <a:rPr lang="en-US" sz="1600" dirty="0"/>
              <a:t>	title: Operational Program Management Manager</a:t>
            </a:r>
            <a:br>
              <a:rPr lang="en-US" sz="1600" dirty="0"/>
            </a:br>
            <a:endParaRPr lang="en-US" sz="1600" dirty="0"/>
          </a:p>
          <a:p>
            <a:pPr marL="227013" indent="-227013" defTabSz="1371600" eaLnBrk="1" hangingPunct="1">
              <a:lnSpc>
                <a:spcPct val="80000"/>
              </a:lnSpc>
              <a:buFont typeface="Times New Roman" pitchFamily="18" charset="0"/>
              <a:buAutoNum type="arabicPeriod"/>
              <a:tabLst>
                <a:tab pos="2228850" algn="l"/>
                <a:tab pos="6862763" algn="l"/>
              </a:tabLst>
            </a:pPr>
            <a:r>
              <a:rPr lang="en-US" sz="1600" dirty="0"/>
              <a:t>Jodi </a:t>
            </a:r>
            <a:r>
              <a:rPr lang="en-US" sz="1600" dirty="0" err="1"/>
              <a:t>Haaz</a:t>
            </a:r>
            <a:r>
              <a:rPr lang="en-US" sz="1600" dirty="0"/>
              <a:t>	role: 802 support</a:t>
            </a:r>
            <a:br>
              <a:rPr lang="en-US" sz="1600" dirty="0"/>
            </a:br>
            <a:r>
              <a:rPr lang="en-US" sz="1600" dirty="0"/>
              <a:t>	supports: dot01, dot03, dot24, dot16 groups</a:t>
            </a:r>
            <a:br>
              <a:rPr lang="en-US" sz="1600" dirty="0"/>
            </a:br>
            <a:r>
              <a:rPr lang="en-US" sz="1600" dirty="0"/>
              <a:t>	title: Operational Program Management Manager</a:t>
            </a:r>
          </a:p>
          <a:p>
            <a:pPr marL="227013" indent="-227013" defTabSz="1371600" eaLnBrk="1" hangingPunct="1">
              <a:lnSpc>
                <a:spcPct val="80000"/>
              </a:lnSpc>
              <a:buFont typeface="Times New Roman" pitchFamily="18" charset="0"/>
              <a:buAutoNum type="arabicPeriod"/>
              <a:tabLst>
                <a:tab pos="2228850" algn="l"/>
                <a:tab pos="6862763" algn="l"/>
              </a:tabLst>
            </a:pPr>
            <a:endParaRPr lang="en-US" sz="1600" dirty="0"/>
          </a:p>
          <a:p>
            <a:pPr marL="227013" indent="-227013" defTabSz="1371600" eaLnBrk="1" hangingPunct="1">
              <a:lnSpc>
                <a:spcPct val="80000"/>
              </a:lnSpc>
              <a:buFont typeface="Times New Roman" pitchFamily="18" charset="0"/>
              <a:buAutoNum type="arabicPeriod"/>
              <a:tabLst>
                <a:tab pos="2228850" algn="l"/>
                <a:tab pos="6862763" algn="l"/>
              </a:tabLst>
            </a:pPr>
            <a:r>
              <a:rPr lang="en-US" sz="1600" dirty="0"/>
              <a:t>Catherine Berger	role: 802 lead editorial support</a:t>
            </a:r>
            <a:br>
              <a:rPr lang="en-US" sz="1600" dirty="0"/>
            </a:br>
            <a:r>
              <a:rPr lang="en-US" sz="1600" dirty="0"/>
              <a:t>	title: Content Production Manager Senior Program Manager</a:t>
            </a:r>
          </a:p>
          <a:p>
            <a:pPr marL="0" indent="0" defTabSz="1371600" eaLnBrk="1" hangingPunct="1">
              <a:lnSpc>
                <a:spcPct val="80000"/>
              </a:lnSpc>
              <a:buNone/>
              <a:tabLst>
                <a:tab pos="2228850" algn="l"/>
                <a:tab pos="6862763" algn="l"/>
              </a:tabLst>
            </a:pPr>
            <a:r>
              <a:rPr lang="en-US" sz="1200" dirty="0"/>
              <a:t>	</a:t>
            </a:r>
            <a:br>
              <a:rPr lang="en-US" sz="900" dirty="0"/>
            </a:br>
            <a:endParaRPr lang="en-US" sz="900" dirty="0"/>
          </a:p>
          <a:p>
            <a:pPr marL="227013" indent="-227013" defTabSz="1371600" eaLnBrk="1" hangingPunct="1">
              <a:lnSpc>
                <a:spcPct val="80000"/>
              </a:lnSpc>
              <a:buFont typeface="Times New Roman" pitchFamily="18" charset="0"/>
              <a:buAutoNum type="arabicPeriod"/>
              <a:tabLst>
                <a:tab pos="2228850" algn="l"/>
                <a:tab pos="6862763" algn="l"/>
              </a:tabLst>
            </a:pPr>
            <a:endParaRPr lang="en-US" sz="1200" dirty="0"/>
          </a:p>
          <a:p>
            <a:pPr marL="227013" indent="-227013" defTabSz="1371600" eaLnBrk="1" hangingPunct="1">
              <a:lnSpc>
                <a:spcPct val="80000"/>
              </a:lnSpc>
              <a:buFont typeface="Times New Roman" pitchFamily="18" charset="0"/>
              <a:buAutoNum type="arabicPeriod"/>
              <a:tabLst>
                <a:tab pos="2228850" algn="l"/>
                <a:tab pos="6862763" algn="l"/>
              </a:tabLst>
            </a:pPr>
            <a:endParaRPr lang="en-US" sz="1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5"/>
          <p:cNvSpPr>
            <a:spLocks noGrp="1"/>
          </p:cNvSpPr>
          <p:nvPr>
            <p:ph type="sldNum" sz="quarter" idx="12"/>
          </p:nvPr>
        </p:nvSpPr>
        <p:spPr/>
        <p:txBody>
          <a:bodyPr/>
          <a:lstStyle/>
          <a:p>
            <a:pPr>
              <a:defRPr/>
            </a:pPr>
            <a:fld id="{49888285-84CB-4E25-9CB1-DB64667697D0}" type="slidenum">
              <a:rPr lang="en-US" smtClean="0"/>
              <a:pPr>
                <a:defRPr/>
              </a:pPr>
              <a:t>4</a:t>
            </a:fld>
            <a:endParaRPr lang="en-US"/>
          </a:p>
        </p:txBody>
      </p:sp>
      <p:sp>
        <p:nvSpPr>
          <p:cNvPr id="15363" name="Rectangle 2"/>
          <p:cNvSpPr>
            <a:spLocks noGrp="1" noChangeArrowheads="1"/>
          </p:cNvSpPr>
          <p:nvPr>
            <p:ph type="title"/>
          </p:nvPr>
        </p:nvSpPr>
        <p:spPr>
          <a:xfrm>
            <a:off x="685800" y="381000"/>
            <a:ext cx="7772400" cy="1143000"/>
          </a:xfrm>
        </p:spPr>
        <p:txBody>
          <a:bodyPr/>
          <a:lstStyle/>
          <a:p>
            <a:pPr eaLnBrk="1" hangingPunct="1"/>
            <a:r>
              <a:rPr lang="en-US" dirty="0"/>
              <a:t>4.01 Meeting Fee Waivers</a:t>
            </a:r>
          </a:p>
        </p:txBody>
      </p:sp>
      <p:sp>
        <p:nvSpPr>
          <p:cNvPr id="15364" name="Rectangle 3"/>
          <p:cNvSpPr>
            <a:spLocks noGrp="1" noChangeArrowheads="1"/>
          </p:cNvSpPr>
          <p:nvPr>
            <p:ph type="body" idx="1"/>
          </p:nvPr>
        </p:nvSpPr>
        <p:spPr>
          <a:xfrm>
            <a:off x="457200" y="3657600"/>
            <a:ext cx="8229600" cy="2057400"/>
          </a:xfrm>
        </p:spPr>
        <p:txBody>
          <a:bodyPr/>
          <a:lstStyle/>
          <a:p>
            <a:pPr marL="0" indent="0" eaLnBrk="1" hangingPunct="1">
              <a:lnSpc>
                <a:spcPct val="80000"/>
              </a:lnSpc>
              <a:buNone/>
            </a:pPr>
            <a:endParaRPr lang="en-US" sz="2400" dirty="0"/>
          </a:p>
          <a:p>
            <a:pPr lvl="2" eaLnBrk="1" hangingPunct="1">
              <a:lnSpc>
                <a:spcPct val="80000"/>
              </a:lnSpc>
            </a:pPr>
            <a:endParaRPr lang="en-US" sz="1800" dirty="0"/>
          </a:p>
          <a:p>
            <a:pPr lvl="1" eaLnBrk="1" hangingPunct="1">
              <a:lnSpc>
                <a:spcPct val="80000"/>
              </a:lnSpc>
            </a:pPr>
            <a:endParaRPr lang="en-US" sz="2200" dirty="0"/>
          </a:p>
          <a:p>
            <a:pPr lvl="2" eaLnBrk="1" hangingPunct="1">
              <a:lnSpc>
                <a:spcPct val="80000"/>
              </a:lnSpc>
            </a:pPr>
            <a:endParaRPr lang="en-US" sz="1800" dirty="0"/>
          </a:p>
        </p:txBody>
      </p:sp>
      <p:sp>
        <p:nvSpPr>
          <p:cNvPr id="5" name="Title 1"/>
          <p:cNvSpPr txBox="1">
            <a:spLocks/>
          </p:cNvSpPr>
          <p:nvPr/>
        </p:nvSpPr>
        <p:spPr bwMode="auto">
          <a:xfrm>
            <a:off x="1828800" y="1392865"/>
            <a:ext cx="45720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0" i="0" u="none" strike="noStrike" kern="0" cap="none" spc="0" normalizeH="0" baseline="0" noProof="0" dirty="0">
                <a:ln>
                  <a:noFill/>
                </a:ln>
                <a:solidFill>
                  <a:schemeClr val="tx2"/>
                </a:solidFill>
                <a:effectLst/>
                <a:uLnTx/>
                <a:uFillTx/>
                <a:latin typeface="+mj-lt"/>
                <a:ea typeface="+mj-ea"/>
                <a:cs typeface="+mj-cs"/>
              </a:rPr>
              <a:t>Invited Guests</a:t>
            </a:r>
          </a:p>
        </p:txBody>
      </p:sp>
      <p:sp>
        <p:nvSpPr>
          <p:cNvPr id="6" name="Rectangle 3"/>
          <p:cNvSpPr txBox="1">
            <a:spLocks noChangeArrowheads="1"/>
          </p:cNvSpPr>
          <p:nvPr/>
        </p:nvSpPr>
        <p:spPr bwMode="auto">
          <a:xfrm>
            <a:off x="914400" y="2094567"/>
            <a:ext cx="7924800" cy="3429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27013" indent="-227013" defTabSz="1371600">
              <a:lnSpc>
                <a:spcPct val="80000"/>
              </a:lnSpc>
              <a:spcBef>
                <a:spcPct val="20000"/>
              </a:spcBef>
              <a:buFont typeface="Times New Roman" pitchFamily="18" charset="0"/>
              <a:buAutoNum type="arabicPeriod"/>
              <a:tabLst>
                <a:tab pos="2228850" algn="l"/>
                <a:tab pos="6862763" algn="l"/>
              </a:tabLst>
            </a:pPr>
            <a:r>
              <a:rPr lang="en-US" sz="2000" dirty="0"/>
              <a:t>None at this time</a:t>
            </a:r>
          </a:p>
          <a:p>
            <a:pPr defTabSz="1371600">
              <a:lnSpc>
                <a:spcPct val="80000"/>
              </a:lnSpc>
              <a:spcBef>
                <a:spcPct val="20000"/>
              </a:spcBef>
              <a:tabLst>
                <a:tab pos="2228850" algn="l"/>
                <a:tab pos="6862763" algn="l"/>
              </a:tabLst>
            </a:pPr>
            <a:endParaRPr lang="en-US" sz="2000" dirty="0"/>
          </a:p>
          <a:p>
            <a:pPr defTabSz="1371600">
              <a:lnSpc>
                <a:spcPct val="80000"/>
              </a:lnSpc>
              <a:spcBef>
                <a:spcPct val="20000"/>
              </a:spcBef>
              <a:tabLst>
                <a:tab pos="2228850" algn="l"/>
                <a:tab pos="6862763" algn="l"/>
              </a:tabLst>
            </a:pPr>
            <a:br>
              <a:rPr lang="en-US" sz="2000" dirty="0"/>
            </a:br>
            <a:r>
              <a:rPr lang="en-US" sz="2000" dirty="0"/>
              <a:t>	__Y/__N/__A (consent agenda)	</a:t>
            </a:r>
            <a:br>
              <a:rPr lang="en-US" sz="2000" dirty="0"/>
            </a:br>
            <a:endParaRPr lang="en-US" sz="2000" dirty="0"/>
          </a:p>
          <a:p>
            <a:pPr marL="227013" lvl="0" indent="-227013" defTabSz="1371600">
              <a:lnSpc>
                <a:spcPct val="80000"/>
              </a:lnSpc>
              <a:spcBef>
                <a:spcPct val="20000"/>
              </a:spcBef>
              <a:buFont typeface="Times New Roman" pitchFamily="18" charset="0"/>
              <a:buAutoNum type="arabicPeriod"/>
              <a:tabLst>
                <a:tab pos="2228850" algn="l"/>
                <a:tab pos="6862763" algn="l"/>
              </a:tabLst>
            </a:pPr>
            <a:endParaRPr lang="en-US" sz="2000" kern="0" dirty="0">
              <a:latin typeface="+mn-lt"/>
              <a:cs typeface="+mn-cs"/>
            </a:endParaRPr>
          </a:p>
          <a:p>
            <a:pPr marL="227013" lvl="0" indent="-227013" defTabSz="1371600">
              <a:lnSpc>
                <a:spcPct val="80000"/>
              </a:lnSpc>
              <a:spcBef>
                <a:spcPct val="20000"/>
              </a:spcBef>
              <a:tabLst>
                <a:tab pos="2228850" algn="l"/>
                <a:tab pos="6862763" algn="l"/>
              </a:tabLst>
            </a:pPr>
            <a:endParaRPr kumimoji="0" lang="en-US" sz="2000" b="0" i="0" u="none" strike="noStrike" kern="0" cap="none" spc="0" normalizeH="0" baseline="0" noProof="0" dirty="0">
              <a:ln>
                <a:noFill/>
              </a:ln>
              <a:solidFill>
                <a:schemeClr val="tx1"/>
              </a:solidFill>
              <a:effectLst/>
              <a:uLnTx/>
              <a:uFillTx/>
              <a:latin typeface="+mn-lt"/>
              <a:ea typeface="+mn-ea"/>
              <a:cs typeface="+mn-cs"/>
            </a:endParaRPr>
          </a:p>
          <a:p>
            <a:pPr marL="457200" marR="0" lvl="0" indent="-457200" algn="l" defTabSz="1371600" rtl="0" eaLnBrk="1" fontAlgn="base" latinLnBrk="0" hangingPunct="1">
              <a:lnSpc>
                <a:spcPct val="80000"/>
              </a:lnSpc>
              <a:spcBef>
                <a:spcPct val="20000"/>
              </a:spcBef>
              <a:spcAft>
                <a:spcPct val="0"/>
              </a:spcAft>
              <a:buClrTx/>
              <a:buSzTx/>
              <a:buFont typeface="Times New Roman" pitchFamily="18" charset="0"/>
              <a:buAutoNum type="arabicPeriod"/>
              <a:tabLst/>
              <a:defRPr/>
            </a:pPr>
            <a:endParaRPr kumimoji="0" lang="en-US" sz="2000" b="0" i="0" u="none" strike="noStrike" kern="0" cap="none" spc="0" normalizeH="0" baseline="0" noProof="0" dirty="0">
              <a:ln>
                <a:noFill/>
              </a:ln>
              <a:solidFill>
                <a:schemeClr val="tx1"/>
              </a:solidFill>
              <a:effectLst/>
              <a:uLnTx/>
              <a:uFillTx/>
              <a:latin typeface="+mn-lt"/>
              <a:ea typeface="+mn-ea"/>
              <a:cs typeface="+mn-cs"/>
            </a:endParaRPr>
          </a:p>
          <a:p>
            <a:pPr marL="457200" marR="0" lvl="0" indent="-457200" algn="l" defTabSz="1371600" rtl="0" eaLnBrk="1" fontAlgn="base" latinLnBrk="0" hangingPunct="1">
              <a:lnSpc>
                <a:spcPct val="80000"/>
              </a:lnSpc>
              <a:spcBef>
                <a:spcPct val="20000"/>
              </a:spcBef>
              <a:spcAft>
                <a:spcPct val="0"/>
              </a:spcAft>
              <a:buClrTx/>
              <a:buSzTx/>
              <a:buFont typeface="Times New Roman" pitchFamily="18" charset="0"/>
              <a:buAutoNum type="arabicPeriod"/>
              <a:tabLst/>
              <a:defRPr/>
            </a:pPr>
            <a:endParaRPr kumimoji="0" lang="en-US" sz="2000" b="0" i="0" u="none" strike="noStrike" kern="0" cap="none" spc="0" normalizeH="0" baseline="0" noProof="0" dirty="0">
              <a:ln>
                <a:noFill/>
              </a:ln>
              <a:solidFill>
                <a:schemeClr val="tx1"/>
              </a:solidFill>
              <a:effectLst/>
              <a:uLnTx/>
              <a:uFillTx/>
              <a:latin typeface="+mn-lt"/>
              <a:ea typeface="+mn-ea"/>
              <a:cs typeface="+mn-cs"/>
            </a:endParaRPr>
          </a:p>
          <a:p>
            <a:pPr marL="457200" marR="0" lvl="0" indent="-457200" algn="l" defTabSz="1371600" rtl="0" eaLnBrk="1" fontAlgn="base" latinLnBrk="0" hangingPunct="1">
              <a:lnSpc>
                <a:spcPct val="80000"/>
              </a:lnSpc>
              <a:spcBef>
                <a:spcPct val="20000"/>
              </a:spcBef>
              <a:spcAft>
                <a:spcPct val="0"/>
              </a:spcAft>
              <a:buClrTx/>
              <a:buSzTx/>
              <a:buFont typeface="Times New Roman" pitchFamily="18" charset="0"/>
              <a:buAutoNum type="arabicPeriod"/>
              <a:tabLst/>
              <a:defRPr/>
            </a:pPr>
            <a:endParaRPr kumimoji="0" lang="en-US" sz="20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5.01 Chair’s Announcements</a:t>
            </a:r>
          </a:p>
        </p:txBody>
      </p:sp>
      <p:sp>
        <p:nvSpPr>
          <p:cNvPr id="3" name="Content Placeholder 2"/>
          <p:cNvSpPr>
            <a:spLocks noGrp="1"/>
          </p:cNvSpPr>
          <p:nvPr>
            <p:ph idx="1"/>
          </p:nvPr>
        </p:nvSpPr>
        <p:spPr>
          <a:xfrm>
            <a:off x="701842" y="1600200"/>
            <a:ext cx="7772400" cy="4114800"/>
          </a:xfrm>
        </p:spPr>
        <p:txBody>
          <a:bodyPr/>
          <a:lstStyle/>
          <a:p>
            <a:r>
              <a:rPr lang="en-US" dirty="0"/>
              <a:t>Chair’s opening remarks</a:t>
            </a:r>
            <a:endParaRPr lang="en-US" sz="1600" dirty="0"/>
          </a:p>
          <a:p>
            <a:pPr lvl="1"/>
            <a:endParaRPr lang="en-US" sz="1600" dirty="0"/>
          </a:p>
          <a:p>
            <a:pPr lvl="1"/>
            <a:r>
              <a:rPr lang="en-US" sz="1600" dirty="0"/>
              <a:t>Request meeting observers to record their attendance</a:t>
            </a:r>
          </a:p>
          <a:p>
            <a:pPr lvl="1"/>
            <a:r>
              <a:rPr lang="en-US" sz="1600" dirty="0"/>
              <a:t>March 2020 40</a:t>
            </a:r>
            <a:r>
              <a:rPr lang="en-US" sz="1600" baseline="30000" dirty="0"/>
              <a:t>th</a:t>
            </a:r>
            <a:r>
              <a:rPr lang="en-US" sz="1600" dirty="0"/>
              <a:t> Anniversary public visibility implementation well under way</a:t>
            </a:r>
          </a:p>
          <a:p>
            <a:pPr lvl="2"/>
            <a:r>
              <a:rPr lang="en-US" sz="1200" dirty="0"/>
              <a:t>seeking memorabilia</a:t>
            </a:r>
          </a:p>
          <a:p>
            <a:pPr lvl="1"/>
            <a:endParaRPr lang="en-US" sz="1600" dirty="0"/>
          </a:p>
          <a:p>
            <a:pPr lvl="1"/>
            <a:r>
              <a:rPr lang="en-US" sz="1600" dirty="0"/>
              <a:t>802 Chair’s Open Office Hours, Thursday 9:00-10:00, Nikolich </a:t>
            </a:r>
          </a:p>
          <a:p>
            <a:pPr lvl="1"/>
            <a:r>
              <a:rPr lang="en-US" sz="1600" dirty="0"/>
              <a:t>Interim EC meeting scheduled for 07 April 2019 1-3PM ET</a:t>
            </a:r>
          </a:p>
          <a:p>
            <a:pPr lvl="1"/>
            <a:r>
              <a:rPr lang="en-US" sz="1600" dirty="0"/>
              <a:t>temporary 802.1 WG Chair and Vice-Chair status</a:t>
            </a:r>
          </a:p>
          <a:p>
            <a:pPr lvl="2"/>
            <a:r>
              <a:rPr lang="en-US" sz="1200" dirty="0"/>
              <a:t>John Messenger and Jessy </a:t>
            </a:r>
            <a:r>
              <a:rPr lang="en-US" sz="1200" dirty="0" err="1"/>
              <a:t>Rouyer</a:t>
            </a:r>
            <a:r>
              <a:rPr lang="en-US" sz="1200" dirty="0"/>
              <a:t> continue to serve as temporary 802.1 WG Chair and Vice-Chair respectively</a:t>
            </a:r>
            <a:br>
              <a:rPr lang="en-US" sz="1200" dirty="0"/>
            </a:br>
            <a:br>
              <a:rPr lang="en-US" sz="1200" dirty="0"/>
            </a:br>
            <a:endParaRPr lang="en-US" sz="2000" dirty="0"/>
          </a:p>
          <a:p>
            <a:pPr lvl="1"/>
            <a:endParaRPr lang="en-US"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5</a:t>
            </a:fld>
            <a:endParaRPr lang="en-US"/>
          </a:p>
        </p:txBody>
      </p:sp>
    </p:spTree>
    <p:extLst>
      <p:ext uri="{BB962C8B-B14F-4D97-AF65-F5344CB8AC3E}">
        <p14:creationId xmlns:p14="http://schemas.microsoft.com/office/powerpoint/2010/main" val="35429837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5.01 Chair’s Announcements</a:t>
            </a:r>
          </a:p>
        </p:txBody>
      </p:sp>
      <p:sp>
        <p:nvSpPr>
          <p:cNvPr id="3" name="Content Placeholder 2"/>
          <p:cNvSpPr>
            <a:spLocks noGrp="1"/>
          </p:cNvSpPr>
          <p:nvPr>
            <p:ph idx="1"/>
          </p:nvPr>
        </p:nvSpPr>
        <p:spPr>
          <a:xfrm>
            <a:off x="838200" y="2057400"/>
            <a:ext cx="7772400" cy="4114800"/>
          </a:xfrm>
        </p:spPr>
        <p:txBody>
          <a:bodyPr/>
          <a:lstStyle/>
          <a:p>
            <a:r>
              <a:rPr lang="en-US" sz="2200" dirty="0"/>
              <a:t>Results of IEEE 2019 elections for 2020 positions</a:t>
            </a:r>
          </a:p>
          <a:p>
            <a:pPr marL="0" indent="0">
              <a:buNone/>
            </a:pPr>
            <a:endParaRPr lang="en-US" sz="2200" dirty="0"/>
          </a:p>
          <a:p>
            <a:pPr lvl="1"/>
            <a:r>
              <a:rPr lang="en-US" sz="1800" dirty="0"/>
              <a:t>2020/21 SA Member at Large winner: Andrew Myles</a:t>
            </a:r>
            <a:br>
              <a:rPr lang="en-US" sz="1800" dirty="0"/>
            </a:br>
            <a:endParaRPr lang="en-US" sz="1800" dirty="0"/>
          </a:p>
          <a:p>
            <a:pPr lvl="1"/>
            <a:r>
              <a:rPr lang="en-US" sz="1800" dirty="0"/>
              <a:t>2020 SA President Elect winner: James Matthews</a:t>
            </a:r>
            <a:br>
              <a:rPr lang="en-US" sz="1800" dirty="0"/>
            </a:br>
            <a:endParaRPr lang="en-US" sz="1800" dirty="0"/>
          </a:p>
          <a:p>
            <a:pPr lvl="1"/>
            <a:r>
              <a:rPr lang="en-US" sz="1800" dirty="0"/>
              <a:t>2020 President Elect winner: Kathy Land</a:t>
            </a:r>
            <a:br>
              <a:rPr lang="en-US" sz="1800" dirty="0"/>
            </a:br>
            <a:r>
              <a:rPr lang="en-US" sz="1800" dirty="0"/>
              <a:t> </a:t>
            </a:r>
          </a:p>
          <a:p>
            <a:pPr lvl="1"/>
            <a:r>
              <a:rPr lang="en-US" sz="1800" dirty="0"/>
              <a:t>2020 Technical Activities VP Elect winner: Roger Fuji</a:t>
            </a:r>
            <a:br>
              <a:rPr lang="en-US" sz="1600" dirty="0"/>
            </a:br>
            <a:br>
              <a:rPr lang="en-US" sz="1600" dirty="0"/>
            </a:br>
            <a:endParaRPr lang="en-US" sz="2400" dirty="0"/>
          </a:p>
          <a:p>
            <a:pPr lvl="1"/>
            <a:endParaRPr lang="en-US"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6</a:t>
            </a:fld>
            <a:endParaRPr lang="en-US"/>
          </a:p>
        </p:txBody>
      </p:sp>
    </p:spTree>
    <p:extLst>
      <p:ext uri="{BB962C8B-B14F-4D97-AF65-F5344CB8AC3E}">
        <p14:creationId xmlns:p14="http://schemas.microsoft.com/office/powerpoint/2010/main" val="10753056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5.01 Chair’s Announcements</a:t>
            </a:r>
          </a:p>
        </p:txBody>
      </p:sp>
      <p:sp>
        <p:nvSpPr>
          <p:cNvPr id="3" name="Content Placeholder 2"/>
          <p:cNvSpPr>
            <a:spLocks noGrp="1"/>
          </p:cNvSpPr>
          <p:nvPr>
            <p:ph idx="1"/>
          </p:nvPr>
        </p:nvSpPr>
        <p:spPr>
          <a:xfrm>
            <a:off x="838200" y="2057400"/>
            <a:ext cx="7772400" cy="4114800"/>
          </a:xfrm>
        </p:spPr>
        <p:txBody>
          <a:bodyPr/>
          <a:lstStyle/>
          <a:p>
            <a:pPr marL="0" indent="0">
              <a:buNone/>
            </a:pPr>
            <a:r>
              <a:rPr lang="en-US" sz="2200" dirty="0"/>
              <a:t>Technical Activities Committee on Standards Overview</a:t>
            </a:r>
          </a:p>
          <a:p>
            <a:pPr marL="0" indent="0">
              <a:buNone/>
            </a:pPr>
            <a:endParaRPr lang="en-US" sz="2200" dirty="0"/>
          </a:p>
          <a:p>
            <a:pPr indent="-336550" eaLnBrk="1" fontAlgn="auto" hangingPunct="1">
              <a:lnSpc>
                <a:spcPct val="90000"/>
              </a:lnSpc>
              <a:spcBef>
                <a:spcPts val="0"/>
              </a:spcBef>
              <a:spcAft>
                <a:spcPts val="0"/>
              </a:spcAft>
              <a:buClr>
                <a:srgbClr val="0066A1"/>
              </a:buClr>
              <a:buSzPct val="100000"/>
              <a:buFont typeface="Wingdings" panose="05000000000000000000" pitchFamily="2" charset="2"/>
              <a:buChar char="§"/>
            </a:pPr>
            <a:r>
              <a:rPr lang="en-US" sz="1800" dirty="0">
                <a:solidFill>
                  <a:srgbClr val="000000"/>
                </a:solidFill>
                <a:latin typeface="Calibri"/>
                <a:cs typeface="Calibri"/>
                <a:sym typeface="Calibri"/>
              </a:rPr>
              <a:t>To promote standards activities across Technical Activities (TA)</a:t>
            </a:r>
          </a:p>
          <a:p>
            <a:pPr marL="596900" lvl="1" indent="-336550" eaLnBrk="1" fontAlgn="auto" hangingPunct="1">
              <a:lnSpc>
                <a:spcPct val="90000"/>
              </a:lnSpc>
              <a:spcBef>
                <a:spcPts val="0"/>
              </a:spcBef>
              <a:spcAft>
                <a:spcPts val="0"/>
              </a:spcAft>
              <a:buClr>
                <a:srgbClr val="0066A1"/>
              </a:buClr>
              <a:buSzPct val="100000"/>
              <a:buFont typeface="Wingdings" panose="05000000000000000000" pitchFamily="2" charset="2"/>
              <a:buChar char="§"/>
            </a:pPr>
            <a:r>
              <a:rPr lang="en-US" sz="1400" dirty="0">
                <a:solidFill>
                  <a:srgbClr val="000000"/>
                </a:solidFill>
                <a:latin typeface="Calibri"/>
                <a:cs typeface="Calibri"/>
                <a:sym typeface="Calibri"/>
              </a:rPr>
              <a:t>A few Societies have mature, active standards development communities</a:t>
            </a:r>
          </a:p>
          <a:p>
            <a:pPr marL="596900" lvl="1" indent="-336550" eaLnBrk="1" fontAlgn="auto" hangingPunct="1">
              <a:lnSpc>
                <a:spcPct val="90000"/>
              </a:lnSpc>
              <a:spcBef>
                <a:spcPts val="0"/>
              </a:spcBef>
              <a:spcAft>
                <a:spcPts val="0"/>
              </a:spcAft>
              <a:buClr>
                <a:srgbClr val="0066A1"/>
              </a:buClr>
              <a:buSzPct val="100000"/>
              <a:buFont typeface="Wingdings" panose="05000000000000000000" pitchFamily="2" charset="2"/>
              <a:buChar char="§"/>
            </a:pPr>
            <a:r>
              <a:rPr lang="en-US" sz="1400" dirty="0">
                <a:solidFill>
                  <a:srgbClr val="000000"/>
                </a:solidFill>
                <a:latin typeface="Calibri"/>
                <a:cs typeface="Calibri"/>
                <a:sym typeface="Calibri"/>
              </a:rPr>
              <a:t>However many do not, there is significant untapped potential</a:t>
            </a:r>
          </a:p>
          <a:p>
            <a:pPr marL="596900" lvl="1" indent="-336550" eaLnBrk="1" fontAlgn="auto" hangingPunct="1">
              <a:lnSpc>
                <a:spcPct val="90000"/>
              </a:lnSpc>
              <a:spcBef>
                <a:spcPts val="0"/>
              </a:spcBef>
              <a:spcAft>
                <a:spcPts val="0"/>
              </a:spcAft>
              <a:buClr>
                <a:srgbClr val="0066A1"/>
              </a:buClr>
              <a:buSzPct val="100000"/>
              <a:buFont typeface="Wingdings" panose="05000000000000000000" pitchFamily="2" charset="2"/>
              <a:buChar char="§"/>
            </a:pPr>
            <a:r>
              <a:rPr lang="en-US" sz="1400" dirty="0">
                <a:solidFill>
                  <a:srgbClr val="000000"/>
                </a:solidFill>
                <a:latin typeface="Calibri"/>
                <a:cs typeface="Calibri"/>
                <a:sym typeface="Calibri"/>
              </a:rPr>
              <a:t>Educate and motivate all Societies and Councils to consider investing in standards related activities</a:t>
            </a:r>
          </a:p>
          <a:p>
            <a:pPr marL="596900" lvl="1" indent="-336550" eaLnBrk="1" fontAlgn="auto" hangingPunct="1">
              <a:lnSpc>
                <a:spcPct val="90000"/>
              </a:lnSpc>
              <a:spcBef>
                <a:spcPts val="0"/>
              </a:spcBef>
              <a:spcAft>
                <a:spcPts val="0"/>
              </a:spcAft>
              <a:buClr>
                <a:srgbClr val="0066A1"/>
              </a:buClr>
              <a:buSzPct val="100000"/>
              <a:buFont typeface="Wingdings" panose="05000000000000000000" pitchFamily="2" charset="2"/>
              <a:buChar char="§"/>
            </a:pPr>
            <a:r>
              <a:rPr lang="en-US" sz="1400" dirty="0">
                <a:solidFill>
                  <a:srgbClr val="000000"/>
                </a:solidFill>
                <a:latin typeface="Calibri"/>
                <a:cs typeface="Calibri"/>
                <a:sym typeface="Calibri"/>
              </a:rPr>
              <a:t>Why? Standards activities provide a proven path to advancing technology implementation, will attract industry and may have substantial impact to humanity</a:t>
            </a:r>
          </a:p>
          <a:p>
            <a:pPr marL="939800" lvl="2" indent="-336550" eaLnBrk="1" fontAlgn="auto" hangingPunct="1">
              <a:lnSpc>
                <a:spcPct val="90000"/>
              </a:lnSpc>
              <a:spcBef>
                <a:spcPts val="0"/>
              </a:spcBef>
              <a:spcAft>
                <a:spcPts val="0"/>
              </a:spcAft>
              <a:buClr>
                <a:srgbClr val="0066A1"/>
              </a:buClr>
              <a:buSzPct val="100000"/>
              <a:buFont typeface="Wingdings" panose="05000000000000000000" pitchFamily="2" charset="2"/>
              <a:buChar char="§"/>
            </a:pPr>
            <a:r>
              <a:rPr lang="en-US" sz="1200" dirty="0">
                <a:solidFill>
                  <a:srgbClr val="000000"/>
                </a:solidFill>
                <a:latin typeface="Calibri"/>
                <a:cs typeface="Calibri"/>
                <a:sym typeface="Calibri"/>
              </a:rPr>
              <a:t>Existence proof: IEEE 802 LAN/MAN  and Power Engineering families of standards.</a:t>
            </a:r>
            <a:endParaRPr lang="en-US" sz="1800" dirty="0">
              <a:solidFill>
                <a:srgbClr val="000000"/>
              </a:solidFill>
              <a:latin typeface="Calibri"/>
              <a:cs typeface="Calibri"/>
              <a:sym typeface="Calibri"/>
            </a:endParaRPr>
          </a:p>
          <a:p>
            <a:pPr lvl="0" indent="-336550" eaLnBrk="1" fontAlgn="auto" hangingPunct="1">
              <a:lnSpc>
                <a:spcPct val="90000"/>
              </a:lnSpc>
              <a:spcBef>
                <a:spcPts val="0"/>
              </a:spcBef>
              <a:spcAft>
                <a:spcPts val="0"/>
              </a:spcAft>
              <a:buClr>
                <a:srgbClr val="0066A1"/>
              </a:buClr>
              <a:buSzPct val="100000"/>
              <a:buFont typeface="Wingdings" panose="05000000000000000000" pitchFamily="2" charset="2"/>
              <a:buChar char="§"/>
            </a:pPr>
            <a:r>
              <a:rPr lang="en-US" sz="1800" dirty="0">
                <a:solidFill>
                  <a:srgbClr val="000000"/>
                </a:solidFill>
                <a:latin typeface="Calibri"/>
                <a:cs typeface="Calibri"/>
                <a:sym typeface="Calibri"/>
              </a:rPr>
              <a:t>To maintain the strategic alignment between Technical Activities and Standards Activities (SA) in IEEE</a:t>
            </a:r>
            <a:endParaRPr lang="en-US" sz="1500" dirty="0">
              <a:solidFill>
                <a:srgbClr val="000000"/>
              </a:solidFill>
              <a:latin typeface="Calibri"/>
              <a:cs typeface="Calibri"/>
              <a:sym typeface="Calibri"/>
            </a:endParaRPr>
          </a:p>
          <a:p>
            <a:pPr marL="596900" lvl="1" indent="-336550" eaLnBrk="1" fontAlgn="auto" hangingPunct="1">
              <a:lnSpc>
                <a:spcPct val="90000"/>
              </a:lnSpc>
              <a:spcBef>
                <a:spcPts val="0"/>
              </a:spcBef>
              <a:spcAft>
                <a:spcPts val="0"/>
              </a:spcAft>
              <a:buClr>
                <a:srgbClr val="0066A1"/>
              </a:buClr>
              <a:buSzPct val="100000"/>
              <a:buFont typeface="Wingdings" panose="05000000000000000000" pitchFamily="2" charset="2"/>
              <a:buChar char="§"/>
            </a:pPr>
            <a:r>
              <a:rPr lang="en-US" sz="1400" dirty="0">
                <a:solidFill>
                  <a:srgbClr val="000000"/>
                </a:solidFill>
                <a:latin typeface="Calibri"/>
                <a:ea typeface="Calibri"/>
                <a:cs typeface="Calibri"/>
                <a:sym typeface="Calibri"/>
              </a:rPr>
              <a:t>TA provides access to volunteers with technical expertise and global scope</a:t>
            </a:r>
          </a:p>
          <a:p>
            <a:pPr marL="596900" lvl="1" indent="-336550" eaLnBrk="1" fontAlgn="auto" hangingPunct="1">
              <a:lnSpc>
                <a:spcPct val="90000"/>
              </a:lnSpc>
              <a:spcBef>
                <a:spcPts val="0"/>
              </a:spcBef>
              <a:spcAft>
                <a:spcPts val="0"/>
              </a:spcAft>
              <a:buClr>
                <a:srgbClr val="0066A1"/>
              </a:buClr>
              <a:buSzPct val="100000"/>
              <a:buFont typeface="Wingdings" panose="05000000000000000000" pitchFamily="2" charset="2"/>
              <a:buChar char="§"/>
            </a:pPr>
            <a:r>
              <a:rPr lang="en-US" sz="1400" dirty="0">
                <a:solidFill>
                  <a:srgbClr val="000000"/>
                </a:solidFill>
                <a:latin typeface="Calibri"/>
                <a:cs typeface="Calibri"/>
                <a:sym typeface="Calibri"/>
              </a:rPr>
              <a:t>SA provides standards activity process, policy and oversight</a:t>
            </a:r>
          </a:p>
          <a:p>
            <a:pPr marL="596900" lvl="1" indent="-336550" eaLnBrk="1" fontAlgn="auto" hangingPunct="1">
              <a:lnSpc>
                <a:spcPct val="90000"/>
              </a:lnSpc>
              <a:spcBef>
                <a:spcPts val="0"/>
              </a:spcBef>
              <a:spcAft>
                <a:spcPts val="0"/>
              </a:spcAft>
              <a:buClr>
                <a:srgbClr val="0066A1"/>
              </a:buClr>
              <a:buSzPct val="100000"/>
              <a:buFont typeface="Wingdings" panose="05000000000000000000" pitchFamily="2" charset="2"/>
              <a:buChar char="§"/>
            </a:pPr>
            <a:r>
              <a:rPr lang="en-US" sz="1400" dirty="0">
                <a:solidFill>
                  <a:srgbClr val="000000"/>
                </a:solidFill>
                <a:latin typeface="Calibri"/>
                <a:ea typeface="Calibri"/>
                <a:cs typeface="Calibri"/>
                <a:sym typeface="Calibri"/>
              </a:rPr>
              <a:t>Better coordination between TA and SA will improve the yield of high quality, market relevant standards activities</a:t>
            </a:r>
            <a:br>
              <a:rPr lang="en-US" sz="1600" dirty="0"/>
            </a:br>
            <a:br>
              <a:rPr lang="en-US" sz="1600" dirty="0"/>
            </a:br>
            <a:endParaRPr lang="en-US" sz="2400" dirty="0"/>
          </a:p>
          <a:p>
            <a:pPr lvl="1"/>
            <a:endParaRPr lang="en-US"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7</a:t>
            </a:fld>
            <a:endParaRPr lang="en-US"/>
          </a:p>
        </p:txBody>
      </p:sp>
    </p:spTree>
    <p:extLst>
      <p:ext uri="{BB962C8B-B14F-4D97-AF65-F5344CB8AC3E}">
        <p14:creationId xmlns:p14="http://schemas.microsoft.com/office/powerpoint/2010/main" val="4351037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5.01 Chair’s Announcements</a:t>
            </a:r>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8</a:t>
            </a:fld>
            <a:endParaRPr lang="en-US"/>
          </a:p>
        </p:txBody>
      </p:sp>
      <p:sp>
        <p:nvSpPr>
          <p:cNvPr id="8" name="Content Placeholder 7">
            <a:extLst>
              <a:ext uri="{FF2B5EF4-FFF2-40B4-BE49-F238E27FC236}">
                <a16:creationId xmlns:a16="http://schemas.microsoft.com/office/drawing/2014/main" id="{440019AE-B68C-4103-B93F-A40E3748B063}"/>
              </a:ext>
            </a:extLst>
          </p:cNvPr>
          <p:cNvSpPr>
            <a:spLocks noGrp="1"/>
          </p:cNvSpPr>
          <p:nvPr>
            <p:ph idx="1"/>
          </p:nvPr>
        </p:nvSpPr>
        <p:spPr/>
        <p:txBody>
          <a:bodyPr/>
          <a:lstStyle/>
          <a:p>
            <a:r>
              <a:rPr lang="en-US" sz="2400" dirty="0"/>
              <a:t>TA </a:t>
            </a:r>
            <a:r>
              <a:rPr lang="en-US" sz="2400" dirty="0" err="1"/>
              <a:t>CoS</a:t>
            </a:r>
            <a:r>
              <a:rPr lang="en-US" sz="2400" dirty="0"/>
              <a:t> high level view</a:t>
            </a:r>
            <a:endParaRPr lang="en-US" dirty="0"/>
          </a:p>
        </p:txBody>
      </p:sp>
      <p:sp>
        <p:nvSpPr>
          <p:cNvPr id="21" name="Oval 20">
            <a:extLst>
              <a:ext uri="{FF2B5EF4-FFF2-40B4-BE49-F238E27FC236}">
                <a16:creationId xmlns:a16="http://schemas.microsoft.com/office/drawing/2014/main" id="{AFAC2972-E9B8-4D66-84A1-AD13DF854252}"/>
              </a:ext>
            </a:extLst>
          </p:cNvPr>
          <p:cNvSpPr/>
          <p:nvPr/>
        </p:nvSpPr>
        <p:spPr>
          <a:xfrm>
            <a:off x="1254760" y="2514600"/>
            <a:ext cx="1474270" cy="1443790"/>
          </a:xfrm>
          <a:prstGeom prst="ellipse">
            <a:avLst/>
          </a:prstGeom>
          <a:noFill/>
          <a:ln w="25400" cap="flat" cmpd="sng" algn="ctr">
            <a:solidFill>
              <a:srgbClr val="4472C4">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t>Research</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Arial"/>
                <a:ea typeface="+mn-ea"/>
                <a:cs typeface="+mn-cs"/>
                <a:sym typeface="Arial"/>
              </a:rPr>
              <a:t>(sci/tech/</a:t>
            </a:r>
            <a:br>
              <a:rPr kumimoji="0" lang="en-US" sz="1100" b="0" i="0" u="none" strike="noStrike" kern="0" cap="none" spc="0" normalizeH="0" baseline="0" noProof="0" dirty="0">
                <a:ln>
                  <a:noFill/>
                </a:ln>
                <a:solidFill>
                  <a:srgbClr val="000000"/>
                </a:solidFill>
                <a:effectLst/>
                <a:uLnTx/>
                <a:uFillTx/>
                <a:latin typeface="Arial"/>
                <a:ea typeface="+mn-ea"/>
                <a:cs typeface="+mn-cs"/>
                <a:sym typeface="Arial"/>
              </a:rPr>
            </a:br>
            <a:r>
              <a:rPr kumimoji="0" lang="en-US" sz="1100" b="0" i="0" u="none" strike="noStrike" kern="0" cap="none" spc="0" normalizeH="0" baseline="0" noProof="0" dirty="0">
                <a:ln>
                  <a:noFill/>
                </a:ln>
                <a:solidFill>
                  <a:srgbClr val="000000"/>
                </a:solidFill>
                <a:effectLst/>
                <a:uLnTx/>
                <a:uFillTx/>
                <a:latin typeface="Arial"/>
                <a:ea typeface="+mn-ea"/>
                <a:cs typeface="+mn-cs"/>
                <a:sym typeface="Arial"/>
              </a:rPr>
              <a:t>standards development)</a:t>
            </a:r>
            <a:b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br>
            <a:b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br>
            <a: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t>IEEE TA</a:t>
            </a:r>
          </a:p>
        </p:txBody>
      </p:sp>
      <p:sp>
        <p:nvSpPr>
          <p:cNvPr id="22" name="Oval 21">
            <a:extLst>
              <a:ext uri="{FF2B5EF4-FFF2-40B4-BE49-F238E27FC236}">
                <a16:creationId xmlns:a16="http://schemas.microsoft.com/office/drawing/2014/main" id="{A5CE3BEA-D87F-4014-B12A-B4AC258EA525}"/>
              </a:ext>
            </a:extLst>
          </p:cNvPr>
          <p:cNvSpPr/>
          <p:nvPr/>
        </p:nvSpPr>
        <p:spPr>
          <a:xfrm>
            <a:off x="4379717" y="3603273"/>
            <a:ext cx="1474270" cy="1443790"/>
          </a:xfrm>
          <a:prstGeom prst="ellipse">
            <a:avLst/>
          </a:prstGeom>
          <a:noFill/>
          <a:ln w="25400" cap="flat" cmpd="sng" algn="ctr">
            <a:solidFill>
              <a:srgbClr val="4472C4">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t>Industry</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Arial"/>
                <a:ea typeface="+mn-ea"/>
                <a:cs typeface="+mn-cs"/>
                <a:sym typeface="Arial"/>
              </a:rPr>
              <a:t>(prod</a:t>
            </a:r>
            <a:r>
              <a:rPr lang="en-US" sz="1100" kern="0" dirty="0">
                <a:solidFill>
                  <a:srgbClr val="000000"/>
                </a:solidFill>
                <a:latin typeface="Arial"/>
                <a:cs typeface="+mn-cs"/>
                <a:sym typeface="Arial"/>
              </a:rPr>
              <a:t> &amp; </a:t>
            </a:r>
            <a:r>
              <a:rPr kumimoji="0" lang="en-US" sz="1100" b="0" i="0" u="none" strike="noStrike" kern="0" cap="none" spc="0" normalizeH="0" baseline="0" noProof="0" dirty="0">
                <a:ln>
                  <a:noFill/>
                </a:ln>
                <a:solidFill>
                  <a:srgbClr val="000000"/>
                </a:solidFill>
                <a:effectLst/>
                <a:uLnTx/>
                <a:uFillTx/>
                <a:latin typeface="Arial"/>
                <a:ea typeface="+mn-ea"/>
                <a:cs typeface="+mn-cs"/>
                <a:sym typeface="Arial"/>
              </a:rPr>
              <a:t>svc)</a:t>
            </a:r>
            <a:endParaRPr kumimoji="0" lang="en-US" sz="1400"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3" name="Oval 22">
            <a:extLst>
              <a:ext uri="{FF2B5EF4-FFF2-40B4-BE49-F238E27FC236}">
                <a16:creationId xmlns:a16="http://schemas.microsoft.com/office/drawing/2014/main" id="{B669D10C-7F24-4279-9F07-EBB043D52B38}"/>
              </a:ext>
            </a:extLst>
          </p:cNvPr>
          <p:cNvSpPr/>
          <p:nvPr/>
        </p:nvSpPr>
        <p:spPr>
          <a:xfrm>
            <a:off x="6616899" y="3492316"/>
            <a:ext cx="1646990" cy="1665704"/>
          </a:xfrm>
          <a:prstGeom prst="ellipse">
            <a:avLst/>
          </a:prstGeom>
          <a:noFill/>
          <a:ln w="25400" cap="flat" cmpd="sng" algn="ctr">
            <a:solidFill>
              <a:srgbClr val="4472C4">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t>Products</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t>and</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t>Services</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t>for</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t>Humanity</a:t>
            </a:r>
          </a:p>
        </p:txBody>
      </p:sp>
      <p:sp>
        <p:nvSpPr>
          <p:cNvPr id="24" name="Oval 23">
            <a:extLst>
              <a:ext uri="{FF2B5EF4-FFF2-40B4-BE49-F238E27FC236}">
                <a16:creationId xmlns:a16="http://schemas.microsoft.com/office/drawing/2014/main" id="{0CA12372-5CF3-4D65-B054-5366F6C8E77F}"/>
              </a:ext>
            </a:extLst>
          </p:cNvPr>
          <p:cNvSpPr/>
          <p:nvPr/>
        </p:nvSpPr>
        <p:spPr>
          <a:xfrm>
            <a:off x="1267059" y="4835625"/>
            <a:ext cx="1474270" cy="1443790"/>
          </a:xfrm>
          <a:prstGeom prst="ellipse">
            <a:avLst/>
          </a:prstGeom>
          <a:noFill/>
          <a:ln w="25400" cap="flat" cmpd="sng" algn="ctr">
            <a:solidFill>
              <a:srgbClr val="4472C4">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err="1">
                <a:ln>
                  <a:noFill/>
                </a:ln>
                <a:solidFill>
                  <a:srgbClr val="000000"/>
                </a:solidFill>
                <a:effectLst/>
                <a:uLnTx/>
                <a:uFillTx/>
                <a:latin typeface="Arial"/>
                <a:ea typeface="+mn-ea"/>
                <a:cs typeface="+mn-cs"/>
                <a:sym typeface="Arial"/>
              </a:rPr>
              <a:t>TechnicalStandards</a:t>
            </a:r>
            <a:b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br>
            <a:r>
              <a:rPr kumimoji="0" lang="en-US" sz="1100" b="0" i="0" u="none" strike="noStrike" kern="0" cap="none" spc="0" normalizeH="0" baseline="0" noProof="0" dirty="0">
                <a:ln>
                  <a:noFill/>
                </a:ln>
                <a:solidFill>
                  <a:srgbClr val="000000"/>
                </a:solidFill>
                <a:effectLst/>
                <a:uLnTx/>
                <a:uFillTx/>
                <a:latin typeface="Arial"/>
                <a:ea typeface="+mn-ea"/>
                <a:cs typeface="+mn-cs"/>
                <a:sym typeface="Arial"/>
              </a:rPr>
              <a:t>oversight</a:t>
            </a:r>
            <a:b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br>
            <a:b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br>
            <a: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t>IEEE SA</a:t>
            </a:r>
          </a:p>
        </p:txBody>
      </p:sp>
      <p:cxnSp>
        <p:nvCxnSpPr>
          <p:cNvPr id="25" name="Straight Arrow Connector 24">
            <a:extLst>
              <a:ext uri="{FF2B5EF4-FFF2-40B4-BE49-F238E27FC236}">
                <a16:creationId xmlns:a16="http://schemas.microsoft.com/office/drawing/2014/main" id="{4E6A58CC-94B5-465F-846A-0841C5084D3D}"/>
              </a:ext>
            </a:extLst>
          </p:cNvPr>
          <p:cNvCxnSpPr>
            <a:cxnSpLocks/>
            <a:stCxn id="21" idx="6"/>
            <a:endCxn id="22" idx="1"/>
          </p:cNvCxnSpPr>
          <p:nvPr/>
        </p:nvCxnSpPr>
        <p:spPr>
          <a:xfrm>
            <a:off x="2729030" y="3236495"/>
            <a:ext cx="1866589" cy="578216"/>
          </a:xfrm>
          <a:prstGeom prst="straightConnector1">
            <a:avLst/>
          </a:prstGeom>
          <a:noFill/>
          <a:ln w="9525" cap="flat" cmpd="sng" algn="ctr">
            <a:solidFill>
              <a:srgbClr val="4472C4">
                <a:shade val="95000"/>
                <a:satMod val="105000"/>
              </a:srgbClr>
            </a:solidFill>
            <a:prstDash val="solid"/>
            <a:tailEnd type="triangle" w="lg" len="lg"/>
          </a:ln>
          <a:effectLst/>
        </p:spPr>
      </p:cxnSp>
      <p:cxnSp>
        <p:nvCxnSpPr>
          <p:cNvPr id="26" name="Straight Arrow Connector 25">
            <a:extLst>
              <a:ext uri="{FF2B5EF4-FFF2-40B4-BE49-F238E27FC236}">
                <a16:creationId xmlns:a16="http://schemas.microsoft.com/office/drawing/2014/main" id="{9EE5E816-FBF5-45AE-A012-0C82E2577236}"/>
              </a:ext>
            </a:extLst>
          </p:cNvPr>
          <p:cNvCxnSpPr>
            <a:cxnSpLocks/>
            <a:stCxn id="22" idx="6"/>
            <a:endCxn id="23" idx="2"/>
          </p:cNvCxnSpPr>
          <p:nvPr/>
        </p:nvCxnSpPr>
        <p:spPr>
          <a:xfrm>
            <a:off x="5853987" y="4325168"/>
            <a:ext cx="762912" cy="0"/>
          </a:xfrm>
          <a:prstGeom prst="straightConnector1">
            <a:avLst/>
          </a:prstGeom>
          <a:noFill/>
          <a:ln w="9525" cap="flat" cmpd="sng" algn="ctr">
            <a:solidFill>
              <a:srgbClr val="4472C4">
                <a:shade val="95000"/>
                <a:satMod val="105000"/>
              </a:srgbClr>
            </a:solidFill>
            <a:prstDash val="solid"/>
            <a:tailEnd type="triangle" w="lg" len="lg"/>
          </a:ln>
          <a:effectLst/>
        </p:spPr>
      </p:cxnSp>
      <p:cxnSp>
        <p:nvCxnSpPr>
          <p:cNvPr id="27" name="Straight Arrow Connector 26">
            <a:extLst>
              <a:ext uri="{FF2B5EF4-FFF2-40B4-BE49-F238E27FC236}">
                <a16:creationId xmlns:a16="http://schemas.microsoft.com/office/drawing/2014/main" id="{0D12899F-8B54-4F24-BE78-A4E80814D57A}"/>
              </a:ext>
            </a:extLst>
          </p:cNvPr>
          <p:cNvCxnSpPr>
            <a:cxnSpLocks/>
            <a:stCxn id="21" idx="4"/>
            <a:endCxn id="24" idx="0"/>
          </p:cNvCxnSpPr>
          <p:nvPr/>
        </p:nvCxnSpPr>
        <p:spPr>
          <a:xfrm>
            <a:off x="1991895" y="3958390"/>
            <a:ext cx="12299" cy="877235"/>
          </a:xfrm>
          <a:prstGeom prst="straightConnector1">
            <a:avLst/>
          </a:prstGeom>
          <a:noFill/>
          <a:ln w="9525" cap="flat" cmpd="sng" algn="ctr">
            <a:solidFill>
              <a:srgbClr val="4472C4">
                <a:shade val="95000"/>
                <a:satMod val="105000"/>
              </a:srgbClr>
            </a:solidFill>
            <a:prstDash val="solid"/>
            <a:headEnd type="triangle" w="lg" len="lg"/>
            <a:tailEnd type="triangle" w="lg" len="lg"/>
          </a:ln>
          <a:effectLst/>
        </p:spPr>
      </p:cxnSp>
      <p:cxnSp>
        <p:nvCxnSpPr>
          <p:cNvPr id="28" name="Straight Arrow Connector 27">
            <a:extLst>
              <a:ext uri="{FF2B5EF4-FFF2-40B4-BE49-F238E27FC236}">
                <a16:creationId xmlns:a16="http://schemas.microsoft.com/office/drawing/2014/main" id="{96D591EE-3FF3-456A-B9A6-7D7933AC1353}"/>
              </a:ext>
            </a:extLst>
          </p:cNvPr>
          <p:cNvCxnSpPr>
            <a:cxnSpLocks/>
            <a:stCxn id="24" idx="6"/>
            <a:endCxn id="22" idx="3"/>
          </p:cNvCxnSpPr>
          <p:nvPr/>
        </p:nvCxnSpPr>
        <p:spPr>
          <a:xfrm flipV="1">
            <a:off x="2741329" y="4835625"/>
            <a:ext cx="1854290" cy="721895"/>
          </a:xfrm>
          <a:prstGeom prst="straightConnector1">
            <a:avLst/>
          </a:prstGeom>
          <a:noFill/>
          <a:ln w="9525" cap="flat" cmpd="sng" algn="ctr">
            <a:solidFill>
              <a:srgbClr val="4472C4">
                <a:shade val="95000"/>
                <a:satMod val="105000"/>
              </a:srgbClr>
            </a:solidFill>
            <a:prstDash val="solid"/>
            <a:tailEnd type="triangle" w="lg" len="lg"/>
          </a:ln>
          <a:effectLst/>
        </p:spPr>
      </p:cxnSp>
      <p:sp>
        <p:nvSpPr>
          <p:cNvPr id="29" name="Oval 28">
            <a:extLst>
              <a:ext uri="{FF2B5EF4-FFF2-40B4-BE49-F238E27FC236}">
                <a16:creationId xmlns:a16="http://schemas.microsoft.com/office/drawing/2014/main" id="{D2F722F6-B852-482F-80F6-2CC36D9A64E9}"/>
              </a:ext>
            </a:extLst>
          </p:cNvPr>
          <p:cNvSpPr/>
          <p:nvPr/>
        </p:nvSpPr>
        <p:spPr>
          <a:xfrm>
            <a:off x="2856899" y="4108062"/>
            <a:ext cx="749032" cy="641150"/>
          </a:xfrm>
          <a:prstGeom prst="ellipse">
            <a:avLst/>
          </a:prstGeom>
          <a:noFill/>
          <a:ln w="25400" cap="flat" cmpd="sng" algn="ctr">
            <a:solidFill>
              <a:srgbClr val="4472C4">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rgbClr val="000000"/>
                </a:solidFill>
                <a:effectLst/>
                <a:uLnTx/>
                <a:uFillTx/>
                <a:latin typeface="Arial"/>
                <a:ea typeface="+mn-ea"/>
                <a:cs typeface="+mn-cs"/>
                <a:sym typeface="Arial"/>
              </a:rPr>
              <a:t>IEEE</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rgbClr val="000000"/>
                </a:solidFill>
                <a:effectLst/>
                <a:uLnTx/>
                <a:uFillTx/>
                <a:latin typeface="Arial"/>
                <a:ea typeface="+mn-ea"/>
                <a:cs typeface="+mn-cs"/>
                <a:sym typeface="Arial"/>
              </a:rPr>
              <a:t>TAB</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err="1">
                <a:ln>
                  <a:noFill/>
                </a:ln>
                <a:solidFill>
                  <a:srgbClr val="000000"/>
                </a:solidFill>
                <a:effectLst/>
                <a:uLnTx/>
                <a:uFillTx/>
                <a:latin typeface="Arial"/>
                <a:ea typeface="+mn-ea"/>
                <a:cs typeface="+mn-cs"/>
                <a:sym typeface="Arial"/>
              </a:rPr>
              <a:t>CoS</a:t>
            </a:r>
            <a:endParaRPr kumimoji="0" lang="en-US" sz="1050" b="0" i="0" u="none" strike="noStrike" kern="0" cap="none" spc="0" normalizeH="0" baseline="0" noProof="0" dirty="0">
              <a:ln>
                <a:noFill/>
              </a:ln>
              <a:solidFill>
                <a:srgbClr val="000000"/>
              </a:solidFill>
              <a:effectLst/>
              <a:uLnTx/>
              <a:uFillTx/>
              <a:latin typeface="Arial"/>
              <a:ea typeface="+mn-ea"/>
              <a:cs typeface="+mn-cs"/>
              <a:sym typeface="Arial"/>
            </a:endParaRPr>
          </a:p>
        </p:txBody>
      </p:sp>
      <p:cxnSp>
        <p:nvCxnSpPr>
          <p:cNvPr id="30" name="Straight Arrow Connector 29">
            <a:extLst>
              <a:ext uri="{FF2B5EF4-FFF2-40B4-BE49-F238E27FC236}">
                <a16:creationId xmlns:a16="http://schemas.microsoft.com/office/drawing/2014/main" id="{564F2CAD-9E17-4DE8-A1DF-ADE6C7A1E46D}"/>
              </a:ext>
            </a:extLst>
          </p:cNvPr>
          <p:cNvCxnSpPr>
            <a:cxnSpLocks/>
            <a:stCxn id="21" idx="5"/>
            <a:endCxn id="29" idx="1"/>
          </p:cNvCxnSpPr>
          <p:nvPr/>
        </p:nvCxnSpPr>
        <p:spPr>
          <a:xfrm>
            <a:off x="2513128" y="3746952"/>
            <a:ext cx="453464" cy="455004"/>
          </a:xfrm>
          <a:prstGeom prst="straightConnector1">
            <a:avLst/>
          </a:prstGeom>
          <a:noFill/>
          <a:ln w="9525" cap="flat" cmpd="sng" algn="ctr">
            <a:solidFill>
              <a:srgbClr val="4472C4">
                <a:shade val="95000"/>
                <a:satMod val="105000"/>
              </a:srgbClr>
            </a:solidFill>
            <a:prstDash val="solid"/>
            <a:headEnd type="triangle" w="lg" len="lg"/>
            <a:tailEnd type="triangle" w="lg" len="lg"/>
          </a:ln>
          <a:effectLst/>
        </p:spPr>
      </p:cxnSp>
      <p:cxnSp>
        <p:nvCxnSpPr>
          <p:cNvPr id="31" name="Straight Arrow Connector 30">
            <a:extLst>
              <a:ext uri="{FF2B5EF4-FFF2-40B4-BE49-F238E27FC236}">
                <a16:creationId xmlns:a16="http://schemas.microsoft.com/office/drawing/2014/main" id="{CC8B7CD9-DB44-4867-B807-519C481B9838}"/>
              </a:ext>
            </a:extLst>
          </p:cNvPr>
          <p:cNvCxnSpPr>
            <a:cxnSpLocks/>
            <a:stCxn id="29" idx="3"/>
            <a:endCxn id="24" idx="7"/>
          </p:cNvCxnSpPr>
          <p:nvPr/>
        </p:nvCxnSpPr>
        <p:spPr>
          <a:xfrm flipH="1">
            <a:off x="2525427" y="4655318"/>
            <a:ext cx="441165" cy="391745"/>
          </a:xfrm>
          <a:prstGeom prst="straightConnector1">
            <a:avLst/>
          </a:prstGeom>
          <a:noFill/>
          <a:ln w="9525" cap="flat" cmpd="sng" algn="ctr">
            <a:solidFill>
              <a:srgbClr val="4472C4">
                <a:shade val="95000"/>
                <a:satMod val="105000"/>
              </a:srgbClr>
            </a:solidFill>
            <a:prstDash val="solid"/>
            <a:headEnd type="triangle" w="lg" len="lg"/>
            <a:tailEnd type="triangle" w="lg" len="lg"/>
          </a:ln>
          <a:effectLst/>
        </p:spPr>
      </p:cxnSp>
      <p:sp>
        <p:nvSpPr>
          <p:cNvPr id="32" name="TextBox 31">
            <a:extLst>
              <a:ext uri="{FF2B5EF4-FFF2-40B4-BE49-F238E27FC236}">
                <a16:creationId xmlns:a16="http://schemas.microsoft.com/office/drawing/2014/main" id="{80731D2C-BAE3-4D20-A687-7A7C59599518}"/>
              </a:ext>
            </a:extLst>
          </p:cNvPr>
          <p:cNvSpPr txBox="1"/>
          <p:nvPr/>
        </p:nvSpPr>
        <p:spPr>
          <a:xfrm>
            <a:off x="125306" y="3440343"/>
            <a:ext cx="1205779" cy="1954381"/>
          </a:xfrm>
          <a:prstGeom prst="rect">
            <a:avLst/>
          </a:prstGeom>
          <a:noFill/>
          <a:ln w="3175">
            <a:solidFill>
              <a:srgbClr val="000000"/>
            </a:solidFill>
          </a:ln>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err="1">
                <a:ln>
                  <a:noFill/>
                </a:ln>
                <a:solidFill>
                  <a:srgbClr val="000000"/>
                </a:solidFill>
                <a:effectLst/>
                <a:uLnTx/>
                <a:uFillTx/>
                <a:latin typeface="Arial"/>
                <a:cs typeface="Arial"/>
                <a:sym typeface="Arial"/>
              </a:rPr>
              <a:t>Stds</a:t>
            </a:r>
            <a:r>
              <a:rPr kumimoji="0" lang="en-US" sz="1100" b="0" i="0" u="none" strike="noStrike" kern="0" cap="none" spc="0" normalizeH="0" baseline="0" noProof="0" dirty="0">
                <a:ln>
                  <a:noFill/>
                </a:ln>
                <a:solidFill>
                  <a:srgbClr val="000000"/>
                </a:solidFill>
                <a:effectLst/>
                <a:uLnTx/>
                <a:uFillTx/>
                <a:latin typeface="Arial"/>
                <a:cs typeface="Arial"/>
                <a:sym typeface="Arial"/>
              </a:rPr>
              <a:t> Classes</a:t>
            </a:r>
            <a:br>
              <a:rPr kumimoji="0" lang="en-US" sz="1100" b="0" i="0" u="none" strike="noStrike" kern="0" cap="none" spc="0" normalizeH="0" baseline="0" noProof="0" dirty="0">
                <a:ln>
                  <a:noFill/>
                </a:ln>
                <a:solidFill>
                  <a:srgbClr val="000000"/>
                </a:solidFill>
                <a:effectLst/>
                <a:uLnTx/>
                <a:uFillTx/>
                <a:latin typeface="Arial"/>
                <a:cs typeface="Arial"/>
                <a:sym typeface="Arial"/>
              </a:rPr>
            </a:br>
            <a:endParaRPr kumimoji="0" lang="en-US" sz="1100" b="0" i="0" u="none" strike="noStrike" kern="0" cap="none" spc="0" normalizeH="0" baseline="0" noProof="0" dirty="0">
              <a:ln>
                <a:noFill/>
              </a:ln>
              <a:solidFill>
                <a:srgbClr val="000000"/>
              </a:solidFill>
              <a:effectLst/>
              <a:uLnTx/>
              <a:uFillTx/>
              <a:latin typeface="Arial"/>
              <a:cs typeface="Arial"/>
              <a:sym typeface="Arial"/>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Arial"/>
                <a:cs typeface="Arial"/>
                <a:sym typeface="Arial"/>
              </a:rPr>
              <a:t>Interoperability</a:t>
            </a:r>
          </a:p>
          <a:p>
            <a:pPr marL="0" marR="0" lvl="0" indent="0" defTabSz="914400" eaLnBrk="1" fontAlgn="auto" latinLnBrk="0" hangingPunct="1">
              <a:lnSpc>
                <a:spcPct val="100000"/>
              </a:lnSpc>
              <a:spcBef>
                <a:spcPts val="0"/>
              </a:spcBef>
              <a:spcAft>
                <a:spcPts val="0"/>
              </a:spcAft>
              <a:buClrTx/>
              <a:buSzTx/>
              <a:buFontTx/>
              <a:buNone/>
              <a:tabLst/>
              <a:defRPr/>
            </a:pPr>
            <a:br>
              <a:rPr kumimoji="0" lang="en-US" sz="1100" b="0" i="0" u="none" strike="noStrike" kern="0" cap="none" spc="0" normalizeH="0" baseline="0" noProof="0" dirty="0">
                <a:ln>
                  <a:noFill/>
                </a:ln>
                <a:solidFill>
                  <a:srgbClr val="000000"/>
                </a:solidFill>
                <a:effectLst/>
                <a:uLnTx/>
                <a:uFillTx/>
                <a:latin typeface="Arial"/>
                <a:cs typeface="Arial"/>
                <a:sym typeface="Arial"/>
              </a:rPr>
            </a:br>
            <a:r>
              <a:rPr kumimoji="0" lang="en-US" sz="1100" b="0" i="0" u="none" strike="noStrike" kern="0" cap="none" spc="0" normalizeH="0" baseline="0" noProof="0" dirty="0">
                <a:ln>
                  <a:noFill/>
                </a:ln>
                <a:solidFill>
                  <a:srgbClr val="000000"/>
                </a:solidFill>
                <a:effectLst/>
                <a:uLnTx/>
                <a:uFillTx/>
                <a:latin typeface="Arial"/>
                <a:cs typeface="Arial"/>
                <a:sym typeface="Arial"/>
              </a:rPr>
              <a:t>Process</a:t>
            </a:r>
          </a:p>
          <a:p>
            <a:pPr marL="0" marR="0" lvl="0" indent="0" defTabSz="914400" eaLnBrk="1" fontAlgn="auto" latinLnBrk="0" hangingPunct="1">
              <a:lnSpc>
                <a:spcPct val="100000"/>
              </a:lnSpc>
              <a:spcBef>
                <a:spcPts val="0"/>
              </a:spcBef>
              <a:spcAft>
                <a:spcPts val="0"/>
              </a:spcAft>
              <a:buClrTx/>
              <a:buSzTx/>
              <a:buFontTx/>
              <a:buNone/>
              <a:tabLst/>
              <a:defRPr/>
            </a:pPr>
            <a:br>
              <a:rPr kumimoji="0" lang="en-US" sz="1100" b="0" i="0" u="none" strike="noStrike" kern="0" cap="none" spc="0" normalizeH="0" baseline="0" noProof="0" dirty="0">
                <a:ln>
                  <a:noFill/>
                </a:ln>
                <a:solidFill>
                  <a:srgbClr val="000000"/>
                </a:solidFill>
                <a:effectLst/>
                <a:uLnTx/>
                <a:uFillTx/>
                <a:latin typeface="Arial"/>
                <a:cs typeface="Arial"/>
                <a:sym typeface="Arial"/>
              </a:rPr>
            </a:br>
            <a:r>
              <a:rPr kumimoji="0" lang="en-US" sz="1100" b="0" i="0" u="none" strike="noStrike" kern="0" cap="none" spc="0" normalizeH="0" baseline="0" noProof="0" dirty="0">
                <a:ln>
                  <a:noFill/>
                </a:ln>
                <a:solidFill>
                  <a:srgbClr val="000000"/>
                </a:solidFill>
                <a:effectLst/>
                <a:uLnTx/>
                <a:uFillTx/>
                <a:latin typeface="Arial"/>
                <a:cs typeface="Arial"/>
                <a:sym typeface="Arial"/>
              </a:rPr>
              <a:t>Safety</a:t>
            </a:r>
          </a:p>
          <a:p>
            <a:pPr marL="0" marR="0" lvl="0" indent="0" defTabSz="914400" eaLnBrk="1" fontAlgn="auto" latinLnBrk="0" hangingPunct="1">
              <a:lnSpc>
                <a:spcPct val="100000"/>
              </a:lnSpc>
              <a:spcBef>
                <a:spcPts val="0"/>
              </a:spcBef>
              <a:spcAft>
                <a:spcPts val="0"/>
              </a:spcAft>
              <a:buClrTx/>
              <a:buSzTx/>
              <a:buFontTx/>
              <a:buNone/>
              <a:tabLst/>
              <a:defRPr/>
            </a:pPr>
            <a:br>
              <a:rPr kumimoji="0" lang="en-US" sz="1100" b="0" i="0" u="none" strike="noStrike" kern="0" cap="none" spc="0" normalizeH="0" baseline="0" noProof="0" dirty="0">
                <a:ln>
                  <a:noFill/>
                </a:ln>
                <a:solidFill>
                  <a:srgbClr val="000000"/>
                </a:solidFill>
                <a:effectLst/>
                <a:uLnTx/>
                <a:uFillTx/>
                <a:latin typeface="Arial"/>
                <a:cs typeface="Arial"/>
                <a:sym typeface="Arial"/>
              </a:rPr>
            </a:br>
            <a:r>
              <a:rPr kumimoji="0" lang="en-US" sz="1100" b="0" i="0" u="none" strike="noStrike" kern="0" cap="none" spc="0" normalizeH="0" baseline="0" noProof="0" dirty="0">
                <a:ln>
                  <a:noFill/>
                </a:ln>
                <a:solidFill>
                  <a:srgbClr val="000000"/>
                </a:solidFill>
                <a:effectLst/>
                <a:uLnTx/>
                <a:uFillTx/>
                <a:latin typeface="Arial"/>
                <a:cs typeface="Arial"/>
                <a:sym typeface="Arial"/>
              </a:rPr>
              <a:t>Measurement</a:t>
            </a:r>
          </a:p>
          <a:p>
            <a:pPr marL="0" marR="0" lvl="0" indent="0" defTabSz="914400" eaLnBrk="1" fontAlgn="auto" latinLnBrk="0" hangingPunct="1">
              <a:lnSpc>
                <a:spcPct val="100000"/>
              </a:lnSpc>
              <a:spcBef>
                <a:spcPts val="0"/>
              </a:spcBef>
              <a:spcAft>
                <a:spcPts val="0"/>
              </a:spcAft>
              <a:buClrTx/>
              <a:buSzTx/>
              <a:buFontTx/>
              <a:buNone/>
              <a:tabLst/>
              <a:defRPr/>
            </a:pPr>
            <a:br>
              <a:rPr kumimoji="0" lang="en-US" sz="1100" b="0" i="0" u="none" strike="noStrike" kern="0" cap="none" spc="0" normalizeH="0" baseline="0" noProof="0" dirty="0">
                <a:ln>
                  <a:noFill/>
                </a:ln>
                <a:solidFill>
                  <a:srgbClr val="000000"/>
                </a:solidFill>
                <a:effectLst/>
                <a:uLnTx/>
                <a:uFillTx/>
                <a:latin typeface="Arial"/>
                <a:cs typeface="Arial"/>
                <a:sym typeface="Arial"/>
              </a:rPr>
            </a:br>
            <a:r>
              <a:rPr kumimoji="0" lang="en-US" sz="1100" b="0" i="0" u="none" strike="noStrike" kern="0" cap="none" spc="0" normalizeH="0" baseline="0" noProof="0" dirty="0">
                <a:ln>
                  <a:noFill/>
                </a:ln>
                <a:solidFill>
                  <a:srgbClr val="000000"/>
                </a:solidFill>
                <a:effectLst/>
                <a:uLnTx/>
                <a:uFillTx/>
                <a:latin typeface="Arial"/>
                <a:cs typeface="Arial"/>
                <a:sym typeface="Arial"/>
              </a:rPr>
              <a:t>Definitions/Units</a:t>
            </a:r>
          </a:p>
        </p:txBody>
      </p:sp>
    </p:spTree>
    <p:extLst>
      <p:ext uri="{BB962C8B-B14F-4D97-AF65-F5344CB8AC3E}">
        <p14:creationId xmlns:p14="http://schemas.microsoft.com/office/powerpoint/2010/main" val="19927798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419100" y="1143000"/>
            <a:ext cx="8153400" cy="5105400"/>
          </a:xfrm>
        </p:spPr>
        <p:txBody>
          <a:bodyPr/>
          <a:lstStyle/>
          <a:p>
            <a:r>
              <a:rPr lang="en-US" sz="2000" dirty="0"/>
              <a:t>SA Standards Board</a:t>
            </a:r>
          </a:p>
          <a:p>
            <a:pPr lvl="1"/>
            <a:r>
              <a:rPr lang="en-US" sz="1400" dirty="0"/>
              <a:t>Oversight of the 802.11ax project continues</a:t>
            </a:r>
          </a:p>
          <a:p>
            <a:pPr lvl="1"/>
            <a:r>
              <a:rPr lang="en-US" sz="1400" dirty="0"/>
              <a:t>Ad-hoc committee continues work on updating 5.2.1.3 Dominance SASB Bylaw text (chaired by Andrew Myles) </a:t>
            </a:r>
          </a:p>
          <a:p>
            <a:pPr lvl="1"/>
            <a:r>
              <a:rPr lang="en-US" sz="1400" dirty="0"/>
              <a:t>SASB disbanded the Vehicular Technology Society/Land Transportation Standards Committee (VT/LT) and will move IEEE Std 1616 and IEEE Std 1616a to the Vehicular Technology Society/Intelligent Transportation Systems Standards Committee (VT/ITS)</a:t>
            </a:r>
          </a:p>
          <a:p>
            <a:r>
              <a:rPr lang="en-US" sz="2000" dirty="0"/>
              <a:t>Computer Society Standards Activity Board 2019</a:t>
            </a:r>
          </a:p>
          <a:p>
            <a:pPr lvl="1"/>
            <a:r>
              <a:rPr lang="en-US" sz="1400" dirty="0"/>
              <a:t>Computer Society is IEEE 802 LMSC’s sponsor</a:t>
            </a:r>
          </a:p>
          <a:p>
            <a:pPr lvl="1"/>
            <a:r>
              <a:rPr lang="en-US" sz="1400" dirty="0"/>
              <a:t>2019 CS VP Standards and SAB Chair is Riccardo </a:t>
            </a:r>
            <a:r>
              <a:rPr lang="en-US" sz="1400" dirty="0" err="1"/>
              <a:t>Mariani</a:t>
            </a:r>
            <a:r>
              <a:rPr lang="en-US" sz="1400" dirty="0"/>
              <a:t>/Intel.</a:t>
            </a:r>
          </a:p>
          <a:p>
            <a:r>
              <a:rPr lang="en-US" sz="2000" dirty="0"/>
              <a:t>SA </a:t>
            </a:r>
            <a:r>
              <a:rPr lang="en-US" sz="2000" dirty="0" err="1"/>
              <a:t>BoG</a:t>
            </a:r>
            <a:r>
              <a:rPr lang="en-US" sz="2000" dirty="0"/>
              <a:t>:</a:t>
            </a:r>
          </a:p>
          <a:p>
            <a:pPr lvl="1"/>
            <a:r>
              <a:rPr lang="en-US" sz="1400" dirty="0"/>
              <a:t>Registration Authority Committee reports to the SA </a:t>
            </a:r>
            <a:r>
              <a:rPr lang="en-US" sz="1400" dirty="0" err="1"/>
              <a:t>BoG</a:t>
            </a:r>
            <a:endParaRPr lang="en-US" sz="1400" dirty="0"/>
          </a:p>
          <a:p>
            <a:pPr lvl="1"/>
            <a:r>
              <a:rPr lang="en-US" sz="1400" dirty="0"/>
              <a:t>Nothing to report</a:t>
            </a:r>
            <a:endParaRPr lang="en-US" sz="1100" dirty="0"/>
          </a:p>
          <a:p>
            <a:pPr lvl="1"/>
            <a:endParaRPr lang="en-US" sz="1100" dirty="0"/>
          </a:p>
          <a:p>
            <a:r>
              <a:rPr lang="en-US" sz="2000" dirty="0"/>
              <a:t>IEEE </a:t>
            </a:r>
            <a:r>
              <a:rPr lang="en-US" sz="2000" dirty="0" err="1"/>
              <a:t>BoD</a:t>
            </a:r>
            <a:r>
              <a:rPr lang="en-US" sz="2000" dirty="0"/>
              <a:t> and Technical Activities</a:t>
            </a:r>
          </a:p>
          <a:p>
            <a:pPr lvl="1"/>
            <a:r>
              <a:rPr lang="en-US" sz="1400" dirty="0">
                <a:solidFill>
                  <a:schemeClr val="tx1">
                    <a:lumMod val="95000"/>
                    <a:lumOff val="5000"/>
                  </a:schemeClr>
                </a:solidFill>
              </a:rPr>
              <a:t>IEEE Treasurer continues work on improving operational and financial transparency.</a:t>
            </a:r>
          </a:p>
          <a:p>
            <a:pPr lvl="1"/>
            <a:r>
              <a:rPr lang="en-US" sz="1400" dirty="0">
                <a:solidFill>
                  <a:schemeClr val="tx1">
                    <a:lumMod val="95000"/>
                    <a:lumOff val="5000"/>
                  </a:schemeClr>
                </a:solidFill>
              </a:rPr>
              <a:t>2019 TA Committee on Standards (</a:t>
            </a:r>
            <a:r>
              <a:rPr lang="en-US" sz="1400" dirty="0" err="1">
                <a:solidFill>
                  <a:schemeClr val="tx1">
                    <a:lumMod val="95000"/>
                    <a:lumOff val="5000"/>
                  </a:schemeClr>
                </a:solidFill>
              </a:rPr>
              <a:t>CoS</a:t>
            </a:r>
            <a:r>
              <a:rPr lang="en-US" sz="1400" dirty="0">
                <a:solidFill>
                  <a:schemeClr val="tx1">
                    <a:lumMod val="95000"/>
                    <a:lumOff val="5000"/>
                  </a:schemeClr>
                </a:solidFill>
              </a:rPr>
              <a:t>) and SA have approved and funded 15 seed projects that promise to lead to more mature standard related activities</a:t>
            </a:r>
            <a:endParaRPr lang="en-US" sz="1800" dirty="0"/>
          </a:p>
        </p:txBody>
      </p:sp>
      <p:sp>
        <p:nvSpPr>
          <p:cNvPr id="5" name="Slide Number Placeholder 4"/>
          <p:cNvSpPr>
            <a:spLocks noGrp="1"/>
          </p:cNvSpPr>
          <p:nvPr>
            <p:ph type="sldNum" sz="quarter" idx="12"/>
          </p:nvPr>
        </p:nvSpPr>
        <p:spPr/>
        <p:txBody>
          <a:bodyPr/>
          <a:lstStyle/>
          <a:p>
            <a:pPr>
              <a:defRPr/>
            </a:pPr>
            <a:fld id="{0F756E78-B411-4A49-8A56-75D9C3D57CC9}" type="slidenum">
              <a:rPr lang="en-US" smtClean="0"/>
              <a:pPr>
                <a:defRPr/>
              </a:pPr>
              <a:t>9</a:t>
            </a:fld>
            <a:endParaRPr lang="en-US"/>
          </a:p>
        </p:txBody>
      </p:sp>
      <p:sp>
        <p:nvSpPr>
          <p:cNvPr id="6" name="Rectangle 7"/>
          <p:cNvSpPr txBox="1">
            <a:spLocks noChangeArrowheads="1"/>
          </p:cNvSpPr>
          <p:nvPr/>
        </p:nvSpPr>
        <p:spPr>
          <a:xfrm>
            <a:off x="609600" y="304800"/>
            <a:ext cx="7772400" cy="11430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4000" kern="0" dirty="0"/>
              <a:t>5.02 IEEE Boards updates</a:t>
            </a:r>
          </a:p>
        </p:txBody>
      </p:sp>
    </p:spTree>
    <p:extLst>
      <p:ext uri="{BB962C8B-B14F-4D97-AF65-F5344CB8AC3E}">
        <p14:creationId xmlns:p14="http://schemas.microsoft.com/office/powerpoint/2010/main" val="1917892431"/>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268732</TotalTime>
  <Words>1856</Words>
  <Application>Microsoft Office PowerPoint</Application>
  <PresentationFormat>On-screen Show (4:3)</PresentationFormat>
  <Paragraphs>397</Paragraphs>
  <Slides>27</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Arial</vt:lpstr>
      <vt:lpstr>Calibri</vt:lpstr>
      <vt:lpstr>Times New Roman</vt:lpstr>
      <vt:lpstr>Wingdings</vt:lpstr>
      <vt:lpstr>Default Design</vt:lpstr>
      <vt:lpstr>November 2019 IEEE 802 LMSC  123rd Plenary Session  </vt:lpstr>
      <vt:lpstr>PowerPoint Presentation</vt:lpstr>
      <vt:lpstr>4.00 IEEE Staff</vt:lpstr>
      <vt:lpstr>4.01 Meeting Fee Waivers</vt:lpstr>
      <vt:lpstr>5.01 Chair’s Announcements</vt:lpstr>
      <vt:lpstr>5.01 Chair’s Announcements</vt:lpstr>
      <vt:lpstr>5.01 Chair’s Announcements</vt:lpstr>
      <vt:lpstr>5.01 Chair’s Announcements</vt:lpstr>
      <vt:lpstr>PowerPoint Presentation</vt:lpstr>
      <vt:lpstr>5.02 IEEE Boards Updates</vt:lpstr>
      <vt:lpstr>5.03 SA Standards Board Actions</vt:lpstr>
      <vt:lpstr>5.03 SA Standards Board Actions</vt:lpstr>
      <vt:lpstr>5.04  LMSC Email Ballot Recap</vt:lpstr>
      <vt:lpstr>5.05 EC Affiliation Update</vt:lpstr>
      <vt:lpstr>5.05 EC Affiliation Update</vt:lpstr>
      <vt:lpstr>5.06 Cross-802 Topics</vt:lpstr>
      <vt:lpstr>5.07 Drafts to SA Ballot</vt:lpstr>
      <vt:lpstr>5.08 Drafts to RevCom</vt:lpstr>
      <vt:lpstr>5.09 Draft Documents  for EC to consider</vt:lpstr>
      <vt:lpstr>5.10 Draft PARs to NesCom</vt:lpstr>
      <vt:lpstr>5.11 Pre-PAR activity</vt:lpstr>
      <vt:lpstr>5.11 Pre-PAR activity</vt:lpstr>
      <vt:lpstr>STDs due for 10 yr maintenance by DEC 2019</vt:lpstr>
      <vt:lpstr>5.12 EC Action Item recap</vt:lpstr>
      <vt:lpstr>5.13 802 Task Force </vt:lpstr>
      <vt:lpstr>10.00 EC meetings for the week</vt:lpstr>
      <vt:lpstr>End of Opening EC Meeting</vt:lpstr>
    </vt:vector>
  </TitlesOfParts>
  <Company>self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 LMSC Opening EC meeting</dc:title>
  <dc:subject>IEEE 802 LMSC Plenary Session</dc:subject>
  <dc:creator>Paul Nikolich</dc:creator>
  <cp:lastModifiedBy>Paul Nikolich</cp:lastModifiedBy>
  <cp:revision>3929</cp:revision>
  <cp:lastPrinted>2019-07-14T10:18:07Z</cp:lastPrinted>
  <dcterms:created xsi:type="dcterms:W3CDTF">2002-03-10T15:43:16Z</dcterms:created>
  <dcterms:modified xsi:type="dcterms:W3CDTF">2019-10-31T22:20:56Z</dcterms:modified>
</cp:coreProperties>
</file>