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61" r:id="rId2"/>
    <p:sldId id="256" r:id="rId3"/>
    <p:sldId id="619" r:id="rId4"/>
    <p:sldId id="634" r:id="rId5"/>
    <p:sldId id="672" r:id="rId6"/>
    <p:sldId id="676" r:id="rId7"/>
    <p:sldId id="677" r:id="rId8"/>
    <p:sldId id="678" r:id="rId9"/>
    <p:sldId id="649" r:id="rId10"/>
    <p:sldId id="675" r:id="rId11"/>
    <p:sldId id="381" r:id="rId12"/>
    <p:sldId id="292" r:id="rId13"/>
    <p:sldId id="366" r:id="rId14"/>
    <p:sldId id="670" r:id="rId15"/>
    <p:sldId id="671" r:id="rId16"/>
    <p:sldId id="628" r:id="rId17"/>
    <p:sldId id="293" r:id="rId18"/>
    <p:sldId id="294" r:id="rId19"/>
    <p:sldId id="650" r:id="rId20"/>
    <p:sldId id="310" r:id="rId21"/>
    <p:sldId id="641" r:id="rId22"/>
    <p:sldId id="673" r:id="rId23"/>
    <p:sldId id="663" r:id="rId24"/>
    <p:sldId id="661" r:id="rId25"/>
    <p:sldId id="668" r:id="rId26"/>
    <p:sldId id="607" r:id="rId27"/>
    <p:sldId id="359" r:id="rId2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64" autoAdjust="0"/>
    <p:restoredTop sz="95437" autoAdjust="0"/>
  </p:normalViewPr>
  <p:slideViewPr>
    <p:cSldViewPr>
      <p:cViewPr varScale="1">
        <p:scale>
          <a:sx n="97" d="100"/>
          <a:sy n="97" d="100"/>
        </p:scale>
        <p:origin x="1236" y="72"/>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EA296BD7-6EE5-43EE-A099-5F017838EF77}"/>
              </a:ext>
            </a:extLst>
          </p:cNvPr>
          <p:cNvSpPr>
            <a:spLocks noGrp="1" noChangeArrowheads="1"/>
          </p:cNvSpPr>
          <p:nvPr>
            <p:ph type="sldNum"/>
          </p:nvPr>
        </p:nvSpPr>
        <p:spPr>
          <a:ln/>
        </p:spPr>
        <p:txBody>
          <a:bodyPr/>
          <a:lstStyle/>
          <a:p>
            <a:fld id="{3942C625-B77E-47BF-AD97-29330B9E5BBB}" type="slidenum">
              <a:rPr lang="en-US" altLang="en-US"/>
              <a:pPr/>
              <a:t>2</a:t>
            </a:fld>
            <a:endParaRPr lang="en-US" altLang="en-US"/>
          </a:p>
        </p:txBody>
      </p:sp>
      <p:sp>
        <p:nvSpPr>
          <p:cNvPr id="5121" name="Text Box 1">
            <a:extLst>
              <a:ext uri="{FF2B5EF4-FFF2-40B4-BE49-F238E27FC236}">
                <a16:creationId xmlns:a16="http://schemas.microsoft.com/office/drawing/2014/main" id="{DC499BC0-9C46-4077-B8FD-8D5E2904F1F4}"/>
              </a:ext>
            </a:extLst>
          </p:cNvPr>
          <p:cNvSpPr txBox="1">
            <a:spLocks noChangeArrowheads="1"/>
          </p:cNvSpPr>
          <p:nvPr/>
        </p:nvSpPr>
        <p:spPr bwMode="auto">
          <a:xfrm>
            <a:off x="4590223" y="9868448"/>
            <a:ext cx="3515139" cy="514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lnSpc>
                <a:spcPct val="93000"/>
              </a:lnSpc>
              <a:buClrTx/>
              <a:buFontTx/>
              <a:buNone/>
            </a:pPr>
            <a:fld id="{F5627BD5-3A0A-4B35-BA03-A4E140939D8A}" type="slidenum">
              <a:rPr lang="en-US" altLang="en-US" sz="1500">
                <a:solidFill>
                  <a:srgbClr val="000000"/>
                </a:solidFill>
                <a:cs typeface="DejaVu Sans" charset="0"/>
              </a:rPr>
              <a:pPr algn="r">
                <a:lnSpc>
                  <a:spcPct val="93000"/>
                </a:lnSpc>
                <a:buClrTx/>
                <a:buFontTx/>
                <a:buNone/>
              </a:pPr>
              <a:t>2</a:t>
            </a:fld>
            <a:endParaRPr lang="en-US" altLang="en-US" sz="1500">
              <a:solidFill>
                <a:srgbClr val="000000"/>
              </a:solidFill>
              <a:cs typeface="DejaVu Sans" charset="0"/>
            </a:endParaRPr>
          </a:p>
        </p:txBody>
      </p:sp>
      <p:sp>
        <p:nvSpPr>
          <p:cNvPr id="5122" name="Text Box 2">
            <a:extLst>
              <a:ext uri="{FF2B5EF4-FFF2-40B4-BE49-F238E27FC236}">
                <a16:creationId xmlns:a16="http://schemas.microsoft.com/office/drawing/2014/main" id="{AFDB94C0-60EA-4B26-9321-3C474D627D62}"/>
              </a:ext>
            </a:extLst>
          </p:cNvPr>
          <p:cNvSpPr txBox="1">
            <a:spLocks noChangeArrowheads="1"/>
          </p:cNvSpPr>
          <p:nvPr/>
        </p:nvSpPr>
        <p:spPr bwMode="auto">
          <a:xfrm>
            <a:off x="5885622" y="100013"/>
            <a:ext cx="667578"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5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C17560F9-17E8-48E5-B2BE-8A12AACCF7F8}"/>
              </a:ext>
            </a:extLst>
          </p:cNvPr>
          <p:cNvSpPr txBox="1">
            <a:spLocks noChangeArrowheads="1"/>
          </p:cNvSpPr>
          <p:nvPr/>
        </p:nvSpPr>
        <p:spPr bwMode="auto">
          <a:xfrm>
            <a:off x="682487" y="100013"/>
            <a:ext cx="861391"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5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B349A5F5-C856-45FD-8858-EA0E35FC874B}"/>
              </a:ext>
            </a:extLst>
          </p:cNvPr>
          <p:cNvSpPr txBox="1">
            <a:spLocks noChangeArrowheads="1"/>
          </p:cNvSpPr>
          <p:nvPr/>
        </p:nvSpPr>
        <p:spPr bwMode="auto">
          <a:xfrm>
            <a:off x="5590762" y="9279849"/>
            <a:ext cx="962439" cy="186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EE5B6D00-31C0-4E2B-9119-A395CBF53814}"/>
              </a:ext>
            </a:extLst>
          </p:cNvPr>
          <p:cNvSpPr txBox="1">
            <a:spLocks noChangeArrowheads="1"/>
          </p:cNvSpPr>
          <p:nvPr/>
        </p:nvSpPr>
        <p:spPr bwMode="auto">
          <a:xfrm>
            <a:off x="3362740" y="9279849"/>
            <a:ext cx="533400" cy="375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6681778C-C7BD-4A51-9D14-3AE72DB5068C}" type="slidenum">
              <a:rPr lang="en-US" altLang="en-US">
                <a:solidFill>
                  <a:srgbClr val="000000"/>
                </a:solidFill>
                <a:ea typeface="MS Gothic" panose="020B0609070205080204" pitchFamily="49" charset="-128"/>
              </a:rPr>
              <a:pPr algn="r">
                <a:buClrTx/>
                <a:buFontTx/>
                <a:buNone/>
              </a:pPr>
              <a:t>2</a:t>
            </a:fld>
            <a:endParaRPr lang="en-US" altLang="en-US">
              <a:solidFill>
                <a:srgbClr val="000000"/>
              </a:solidFill>
              <a:ea typeface="MS Gothic" panose="020B0609070205080204" pitchFamily="49" charset="-128"/>
            </a:endParaRPr>
          </a:p>
        </p:txBody>
      </p:sp>
      <p:sp>
        <p:nvSpPr>
          <p:cNvPr id="5126" name="Rectangle 6">
            <a:extLst>
              <a:ext uri="{FF2B5EF4-FFF2-40B4-BE49-F238E27FC236}">
                <a16:creationId xmlns:a16="http://schemas.microsoft.com/office/drawing/2014/main" id="{5644A22C-C525-477B-8128-6CC80870C826}"/>
              </a:ext>
            </a:extLst>
          </p:cNvPr>
          <p:cNvSpPr txBox="1">
            <a:spLocks noGrp="1" noRot="1" noChangeAspect="1" noChangeArrowheads="1"/>
          </p:cNvSpPr>
          <p:nvPr>
            <p:ph type="sldImg"/>
          </p:nvPr>
        </p:nvSpPr>
        <p:spPr bwMode="auto">
          <a:xfrm>
            <a:off x="1228725" y="723900"/>
            <a:ext cx="4778375" cy="35829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2C1EB19B-E2FF-469A-8C28-49EB4B7DE5D1}"/>
              </a:ext>
            </a:extLst>
          </p:cNvPr>
          <p:cNvSpPr txBox="1">
            <a:spLocks noChangeArrowheads="1"/>
          </p:cNvSpPr>
          <p:nvPr/>
        </p:nvSpPr>
        <p:spPr bwMode="auto">
          <a:xfrm>
            <a:off x="964095" y="4553029"/>
            <a:ext cx="5307496" cy="441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4851" tIns="47425" rIns="94851" bIns="47425" anchor="ctr"/>
          <a:lstStyle/>
          <a:p>
            <a:endParaRPr lang="en-US"/>
          </a:p>
        </p:txBody>
      </p:sp>
    </p:spTree>
    <p:extLst>
      <p:ext uri="{BB962C8B-B14F-4D97-AF65-F5344CB8AC3E}">
        <p14:creationId xmlns:p14="http://schemas.microsoft.com/office/powerpoint/2010/main" val="5479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16</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22</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ec-19-0178-00-EC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273950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JUL/SEP/NOV 2019</a:t>
            </a:r>
            <a:endParaRPr lang="en-US" sz="2400" b="1" dirty="0"/>
          </a:p>
          <a:p>
            <a:pPr>
              <a:lnSpc>
                <a:spcPct val="80000"/>
              </a:lnSpc>
              <a:spcBef>
                <a:spcPct val="20000"/>
              </a:spcBef>
            </a:pPr>
            <a:endParaRPr lang="en-US" b="1" dirty="0"/>
          </a:p>
          <a:p>
            <a:pPr lvl="0"/>
            <a:r>
              <a:rPr lang="en-US" b="1" dirty="0"/>
              <a:t>New Projects: 	</a:t>
            </a:r>
            <a:r>
              <a:rPr lang="en-US" dirty="0" err="1"/>
              <a:t>tbd</a:t>
            </a:r>
            <a:r>
              <a:rPr lang="en-US" dirty="0"/>
              <a:t>.,</a:t>
            </a:r>
          </a:p>
          <a:p>
            <a:pPr lvl="0"/>
            <a:endParaRPr lang="en-US" b="1" dirty="0"/>
          </a:p>
          <a:p>
            <a:pPr lvl="0"/>
            <a:r>
              <a:rPr lang="en-US" b="1" dirty="0"/>
              <a:t>Modified PAR: 	</a:t>
            </a:r>
            <a:r>
              <a:rPr lang="en-US" dirty="0"/>
              <a:t>none.,</a:t>
            </a:r>
          </a:p>
          <a:p>
            <a:pPr lvl="0"/>
            <a:endParaRPr lang="en-US" b="1" dirty="0"/>
          </a:p>
          <a:p>
            <a:r>
              <a:rPr lang="en-US" b="1" dirty="0"/>
              <a:t>Revisions:</a:t>
            </a:r>
            <a:r>
              <a:rPr lang="en-US" dirty="0"/>
              <a:t>	none.,</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none.,</a:t>
            </a:r>
            <a:br>
              <a:rPr lang="en-US" dirty="0"/>
            </a:br>
            <a:endParaRPr lang="en-US" sz="1400" dirty="0"/>
          </a:p>
          <a:p>
            <a:pPr lvl="0"/>
            <a:r>
              <a:rPr lang="en-US" b="1" dirty="0">
                <a:solidFill>
                  <a:srgbClr val="000000"/>
                </a:solidFill>
              </a:rPr>
              <a:t>Other:		</a:t>
            </a:r>
            <a:r>
              <a:rPr lang="en-US" dirty="0"/>
              <a:t> none</a:t>
            </a:r>
            <a:r>
              <a:rPr lang="en-US" dirty="0">
                <a:solidFill>
                  <a:srgbClr val="000000"/>
                </a:solidFill>
              </a:rPr>
              <a:t>.</a:t>
            </a:r>
            <a:r>
              <a:rPr lang="en-US" dirty="0"/>
              <a:t>,</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12</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JUL/SEP/NOV 2019</a:t>
            </a:r>
          </a:p>
          <a:p>
            <a:endParaRPr lang="en-US" b="1" dirty="0"/>
          </a:p>
          <a:p>
            <a:pPr lvl="0"/>
            <a:r>
              <a:rPr lang="en-US" b="1" dirty="0"/>
              <a:t>New Standards: 	</a:t>
            </a:r>
            <a:r>
              <a:rPr lang="en-US" dirty="0"/>
              <a:t> </a:t>
            </a:r>
            <a:r>
              <a:rPr lang="en-US" dirty="0" err="1"/>
              <a:t>tbd</a:t>
            </a:r>
            <a:r>
              <a:rPr lang="en-US" dirty="0"/>
              <a:t>.,</a:t>
            </a:r>
          </a:p>
          <a:p>
            <a:pPr lvl="0"/>
            <a:endParaRPr lang="en-US" dirty="0"/>
          </a:p>
          <a:p>
            <a:pPr>
              <a:lnSpc>
                <a:spcPct val="80000"/>
              </a:lnSpc>
              <a:spcBef>
                <a:spcPct val="20000"/>
              </a:spcBef>
            </a:pPr>
            <a:r>
              <a:rPr lang="en-US" b="1" dirty="0"/>
              <a:t>Revised Standards:</a:t>
            </a:r>
            <a:r>
              <a:rPr lang="en-US" dirty="0"/>
              <a:t> none.,</a:t>
            </a:r>
          </a:p>
          <a:p>
            <a:pPr>
              <a:lnSpc>
                <a:spcPct val="80000"/>
              </a:lnSpc>
              <a:spcBef>
                <a:spcPct val="20000"/>
              </a:spcBef>
            </a:pPr>
            <a:endParaRPr lang="en-US" b="1" dirty="0"/>
          </a:p>
          <a:p>
            <a:pPr>
              <a:lnSpc>
                <a:spcPct val="80000"/>
              </a:lnSpc>
              <a:spcBef>
                <a:spcPct val="20000"/>
              </a:spcBef>
            </a:pPr>
            <a:r>
              <a:rPr lang="en-US" b="1" dirty="0"/>
              <a:t>Corrigendum: 	</a:t>
            </a:r>
            <a:r>
              <a:rPr lang="en-US" dirty="0" err="1"/>
              <a:t>tbd</a:t>
            </a:r>
            <a:r>
              <a:rPr lang="en-US" dirty="0"/>
              <a:t>.,</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comments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66614359"/>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a:t>
                      </a:r>
                      <a:r>
                        <a:rPr lang="en-US" sz="1000" b="0" i="0" u="none" strike="noStrike" dirty="0" err="1">
                          <a:effectLst/>
                          <a:latin typeface="+mj-lt"/>
                        </a:rPr>
                        <a:t>Aquantia</a:t>
                      </a:r>
                      <a:r>
                        <a:rPr lang="en-US" sz="1000" b="0" i="0" u="none" strike="noStrike" dirty="0">
                          <a:effectLst/>
                          <a:latin typeface="+mj-lt"/>
                        </a:rPr>
                        <a:t>,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John Messenger (acting)</a:t>
                      </a:r>
                    </a:p>
                  </a:txBody>
                  <a:tcPr marL="9081" marR="9081" marT="9080" marB="0" anchor="ctr">
                    <a:noFill/>
                  </a:tcPr>
                </a:tc>
                <a:tc>
                  <a:txBody>
                    <a:bodyPr/>
                    <a:lstStyle/>
                    <a:p>
                      <a:pPr algn="l" fontAlgn="ctr"/>
                      <a:r>
                        <a:rPr lang="en-US" sz="1000" b="0" i="0" u="none" strike="noStrike" dirty="0" err="1">
                          <a:effectLst/>
                          <a:latin typeface="+mj-lt"/>
                        </a:rPr>
                        <a:t>Adva</a:t>
                      </a:r>
                      <a:r>
                        <a:rPr lang="en-US" sz="1000" b="0" i="0" u="none" strike="noStrike" dirty="0">
                          <a:effectLst/>
                          <a:latin typeface="+mj-lt"/>
                        </a:rPr>
                        <a:t> Optical</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16</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3917210808"/>
              </p:ext>
            </p:extLst>
          </p:nvPr>
        </p:nvGraphicFramePr>
        <p:xfrm>
          <a:off x="304800" y="990600"/>
          <a:ext cx="7567867" cy="5190744"/>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strike="no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endParaRPr lang="en-US" sz="1600" dirty="0"/>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19</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a:t>
            </a:r>
            <a:r>
              <a:rPr lang="en-US" sz="1600" kern="0"/>
              <a:t>: liaisons.,</a:t>
            </a:r>
            <a:endParaRPr lang="en-US" sz="1600" kern="0" dirty="0"/>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none.,</a:t>
            </a:r>
          </a:p>
          <a:p>
            <a:pPr>
              <a:buFont typeface="+mj-lt"/>
              <a:buAutoNum type="arabicPeriod"/>
            </a:pPr>
            <a:r>
              <a:rPr lang="en-US" sz="1600" kern="0" dirty="0">
                <a:solidFill>
                  <a:schemeClr val="tx2"/>
                </a:solidFill>
              </a:rPr>
              <a:t>802/IETF SC: none.,</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14756599-3834-483F-B40E-D649B4B38337}"/>
              </a:ext>
            </a:extLst>
          </p:cNvPr>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098" name="Text Box 2">
            <a:extLst>
              <a:ext uri="{FF2B5EF4-FFF2-40B4-BE49-F238E27FC236}">
                <a16:creationId xmlns:a16="http://schemas.microsoft.com/office/drawing/2014/main" id="{B668A99F-6B41-481B-BD2B-B838CC8D773D}"/>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IEEE 802 Executive Committee</a:t>
            </a:r>
          </a:p>
        </p:txBody>
      </p:sp>
      <p:sp>
        <p:nvSpPr>
          <p:cNvPr id="4099" name="Text Box 3">
            <a:extLst>
              <a:ext uri="{FF2B5EF4-FFF2-40B4-BE49-F238E27FC236}">
                <a16:creationId xmlns:a16="http://schemas.microsoft.com/office/drawing/2014/main" id="{92385E23-1109-4808-82AB-56C73572D8D7}"/>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075E744-C955-4C23-963F-45F7F37347B9}" type="slidenum">
              <a:rPr lang="en-US" altLang="en-US">
                <a:solidFill>
                  <a:srgbClr val="000000"/>
                </a:solidFill>
                <a:ea typeface="MS Gothic" panose="020B0609070205080204" pitchFamily="49" charset="-128"/>
              </a:rPr>
              <a:pPr>
                <a:buClrTx/>
                <a:buFontTx/>
                <a:buNone/>
              </a:pPr>
              <a:t>2</a:t>
            </a:fld>
            <a:endParaRPr lang="en-US" altLang="en-US">
              <a:solidFill>
                <a:srgbClr val="000000"/>
              </a:solidFill>
              <a:ea typeface="MS Gothic" panose="020B0609070205080204" pitchFamily="49" charset="-128"/>
            </a:endParaRPr>
          </a:p>
        </p:txBody>
      </p:sp>
      <p:sp>
        <p:nvSpPr>
          <p:cNvPr id="4100" name="Text Box 4">
            <a:extLst>
              <a:ext uri="{FF2B5EF4-FFF2-40B4-BE49-F238E27FC236}">
                <a16:creationId xmlns:a16="http://schemas.microsoft.com/office/drawing/2014/main" id="{B2ADA487-A148-4664-98A9-AE74CC1A7BAD}"/>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3.00 Participation in IEEE 802 Meetings</a:t>
            </a:r>
          </a:p>
        </p:txBody>
      </p:sp>
      <p:sp>
        <p:nvSpPr>
          <p:cNvPr id="4101" name="Text Box 5">
            <a:extLst>
              <a:ext uri="{FF2B5EF4-FFF2-40B4-BE49-F238E27FC236}">
                <a16:creationId xmlns:a16="http://schemas.microsoft.com/office/drawing/2014/main" id="{59E44FA8-2C68-48EC-A29A-D92767748C17}"/>
              </a:ext>
            </a:extLst>
          </p:cNvPr>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https://standards.ieee.org/develop/policies/bylaws/sb_bylaws.pdf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http://www.ieee802.org/devdocs.shtml)</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4102" name="Text Box 6">
            <a:extLst>
              <a:ext uri="{FF2B5EF4-FFF2-40B4-BE49-F238E27FC236}">
                <a16:creationId xmlns:a16="http://schemas.microsoft.com/office/drawing/2014/main" id="{11D71E91-2AF5-45AB-840E-D1236EFB539F}"/>
              </a:ext>
            </a:extLst>
          </p:cNvPr>
          <p:cNvSpPr txBox="1">
            <a:spLocks noChangeArrowheads="1"/>
          </p:cNvSpPr>
          <p:nvPr/>
        </p:nvSpPr>
        <p:spPr bwMode="auto">
          <a:xfrm>
            <a:off x="4267200" y="30480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800" b="1">
                <a:solidFill>
                  <a:srgbClr val="000000"/>
                </a:solidFill>
                <a:ea typeface="MS Gothic" panose="020B0609070205080204" pitchFamily="49" charset="-128"/>
              </a:rPr>
              <a:t>IEEE 802 Participation Slide, v05</a:t>
            </a:r>
          </a:p>
        </p:txBody>
      </p:sp>
    </p:spTree>
    <p:extLst>
      <p:ext uri="{BB962C8B-B14F-4D97-AF65-F5344CB8AC3E}">
        <p14:creationId xmlns:p14="http://schemas.microsoft.com/office/powerpoint/2010/main" val="7501554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80772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568325" indent="-568325">
              <a:buFont typeface="+mj-lt"/>
              <a:buAutoNum type="arabicPeriod"/>
            </a:pPr>
            <a:r>
              <a:rPr lang="en-US" sz="1600" dirty="0"/>
              <a:t>    802f Amendment : YANG Data Model for </a:t>
            </a:r>
            <a:r>
              <a:rPr lang="en-US" sz="1600" dirty="0" err="1"/>
              <a:t>EtherTypes</a:t>
            </a:r>
            <a:r>
              <a:rPr lang="en-US" sz="1600" dirty="0"/>
              <a:t>, PAR and CSD</a:t>
            </a:r>
          </a:p>
          <a:p>
            <a:pPr marL="568325" indent="-568325">
              <a:buFont typeface="+mj-lt"/>
              <a:buAutoNum type="arabicPeriod"/>
            </a:pPr>
            <a:r>
              <a:rPr lang="en-US" sz="1600" dirty="0"/>
              <a:t>    802.1AEdk Amendment: MAC Privacy protection, PAR and CSD</a:t>
            </a:r>
          </a:p>
          <a:p>
            <a:pPr marL="568325" indent="-568325">
              <a:buFont typeface="+mj-lt"/>
              <a:buAutoNum type="arabicPeriod"/>
            </a:pPr>
            <a:r>
              <a:rPr lang="en-US" sz="1600" dirty="0"/>
              <a:t>    802.1CS Standard - Link-local Registration Protocol, PAR modification and CSD modification</a:t>
            </a:r>
          </a:p>
          <a:p>
            <a:pPr marL="568325" indent="-568325">
              <a:buFont typeface="+mj-lt"/>
              <a:buAutoNum type="arabicPeriod"/>
            </a:pPr>
            <a:r>
              <a:rPr lang="en-US" sz="1600" dirty="0"/>
              <a:t>    802.3ct -Amendment - 100 Gb/s Operation over DWDM systems,  PAR modification and CSD modification</a:t>
            </a:r>
          </a:p>
          <a:p>
            <a:pPr marL="568325" indent="-568325">
              <a:buFont typeface="+mj-lt"/>
              <a:buAutoNum type="arabicPeriod"/>
            </a:pPr>
            <a:r>
              <a:rPr lang="en-US" sz="1600" dirty="0"/>
              <a:t>    802.3cw - Amendment - 400 Gb/s Operation over DWDM systems, PAR and CSD</a:t>
            </a:r>
          </a:p>
          <a:p>
            <a:pPr marL="568325" indent="-568325">
              <a:buFont typeface="+mj-lt"/>
              <a:buAutoNum type="arabicPeriod"/>
            </a:pPr>
            <a:r>
              <a:rPr lang="en-US" sz="1600" dirty="0"/>
              <a:t>    802.3cx - Amendment - Improved Precision Time Protocol (PTP) timestamping accuracy, PAR and CSD</a:t>
            </a:r>
          </a:p>
          <a:p>
            <a:pPr marL="568325" indent="-568325">
              <a:buFont typeface="+mj-lt"/>
              <a:buAutoNum type="arabicPeriod"/>
            </a:pPr>
            <a:r>
              <a:rPr lang="en-US" sz="1600" dirty="0"/>
              <a:t>    802.15.7a - Amendment - Defining High Data Rate Optical Camera Communications (OCC), PAR and CSD</a:t>
            </a:r>
          </a:p>
          <a:p>
            <a:pPr marL="568325" indent="-568325">
              <a:buFont typeface="+mj-lt"/>
              <a:buAutoNum type="arabicPeriod"/>
            </a:pPr>
            <a:r>
              <a:rPr lang="en-US" sz="1600" dirty="0"/>
              <a:t>    802.16t - Amendment - Fixed and Mobile Wireless Access in Channel Bandwidth up to 100 kHz, PAR and CSD</a:t>
            </a:r>
          </a:p>
          <a:p>
            <a:pPr>
              <a:buFont typeface="+mj-lt"/>
              <a:buAutoNum type="arabicPeriod"/>
            </a:pPr>
            <a:endParaRPr lang="en-US" sz="1600" dirty="0"/>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7563449"/>
              </p:ext>
            </p:extLst>
          </p:nvPr>
        </p:nvGraphicFramePr>
        <p:xfrm>
          <a:off x="228600" y="990600"/>
          <a:ext cx="8763000" cy="5290580"/>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24597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23</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533400" y="914400"/>
            <a:ext cx="8305800" cy="4724400"/>
          </a:xfrm>
        </p:spPr>
        <p:txBody>
          <a:bodyPr/>
          <a:lstStyle/>
          <a:p>
            <a:pPr eaLnBrk="1" hangingPunct="1">
              <a:defRPr/>
            </a:pPr>
            <a:r>
              <a:rPr lang="en-US" sz="2400" dirty="0"/>
              <a:t>802/SA Task Force</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600" dirty="0">
                <a:solidFill>
                  <a:schemeClr val="tx2"/>
                </a:solidFill>
              </a:rPr>
              <a:t>IEEE SA tools update &amp; discussion, </a:t>
            </a:r>
            <a:endParaRPr lang="en-US" sz="1200" dirty="0">
              <a:solidFill>
                <a:schemeClr val="tx2"/>
              </a:solidFill>
            </a:endParaRPr>
          </a:p>
          <a:p>
            <a:pPr marL="1200150" lvl="2" indent="-342900">
              <a:buFont typeface="+mj-lt"/>
              <a:buAutoNum type="arabicPeriod"/>
              <a:defRPr/>
            </a:pPr>
            <a:r>
              <a:rPr lang="en-US" sz="1600" dirty="0">
                <a:solidFill>
                  <a:schemeClr val="tx2"/>
                </a:solidFill>
              </a:rPr>
              <a:t>Bulk </a:t>
            </a:r>
            <a:r>
              <a:rPr lang="en-US" sz="1600" dirty="0" err="1">
                <a:solidFill>
                  <a:schemeClr val="tx2"/>
                </a:solidFill>
              </a:rPr>
              <a:t>Framemaker</a:t>
            </a:r>
            <a:r>
              <a:rPr lang="en-US" sz="1600" dirty="0">
                <a:solidFill>
                  <a:schemeClr val="tx2"/>
                </a:solidFill>
              </a:rPr>
              <a:t> license discussion</a:t>
            </a:r>
            <a:endParaRPr lang="en-US" sz="1200" dirty="0">
              <a:solidFill>
                <a:schemeClr val="tx2"/>
              </a:solidFill>
            </a:endParaRP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none</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26</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3</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4</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implementation well under way</a:t>
            </a:r>
          </a:p>
          <a:p>
            <a:pPr lvl="2"/>
            <a:r>
              <a:rPr lang="en-US" sz="1200" dirty="0"/>
              <a:t>seeking memorabilia</a:t>
            </a:r>
          </a:p>
          <a:p>
            <a:pPr lvl="1"/>
            <a:endParaRPr lang="en-US" sz="1600" dirty="0"/>
          </a:p>
          <a:p>
            <a:pPr lvl="1"/>
            <a:r>
              <a:rPr lang="en-US" sz="1600" dirty="0"/>
              <a:t>802 Chair’s Open Office Hours, Thursday 9:00-10:00, Nikolich </a:t>
            </a:r>
          </a:p>
          <a:p>
            <a:pPr lvl="1"/>
            <a:r>
              <a:rPr lang="en-US" sz="1600" dirty="0"/>
              <a:t>Interim EC meeting scheduled for 07 April 2019 1-3PM ET</a:t>
            </a:r>
          </a:p>
          <a:p>
            <a:pPr lvl="1"/>
            <a:r>
              <a:rPr lang="en-US" sz="1600" dirty="0"/>
              <a:t>temporary 802.1 WG Chair and Vice-Chair status</a:t>
            </a:r>
          </a:p>
          <a:p>
            <a:pPr lvl="2"/>
            <a:r>
              <a:rPr lang="en-US" sz="1200" dirty="0"/>
              <a:t>John Messenger and Jessy </a:t>
            </a:r>
            <a:r>
              <a:rPr lang="en-US" sz="1200" dirty="0" err="1"/>
              <a:t>Rouyer</a:t>
            </a:r>
            <a:r>
              <a:rPr lang="en-US" sz="1200" dirty="0"/>
              <a:t> continue to serve as temporary 802.1 WG Chair and Vice-Chair respectively</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354298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SA President Elect winner: James Matthews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7530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pPr marL="0" indent="0">
              <a:buNone/>
            </a:pPr>
            <a:r>
              <a:rPr lang="en-US" sz="2200" dirty="0"/>
              <a:t>Technical Activities Committee on Standards Overview</a:t>
            </a:r>
          </a:p>
          <a:p>
            <a:pPr marL="0" indent="0">
              <a:buNone/>
            </a:pPr>
            <a:endParaRPr lang="en-US" sz="2200" dirty="0"/>
          </a:p>
          <a:p>
            <a:pPr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800" dirty="0">
                <a:solidFill>
                  <a:srgbClr val="000000"/>
                </a:solidFill>
                <a:latin typeface="Calibri"/>
                <a:cs typeface="Calibri"/>
                <a:sym typeface="Calibri"/>
              </a:rPr>
              <a:t>To promote standards activities across Technical Activities (TA)</a:t>
            </a: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cs typeface="Calibri"/>
                <a:sym typeface="Calibri"/>
              </a:rPr>
              <a:t>A few Societies have mature, active standards development communities</a:t>
            </a: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cs typeface="Calibri"/>
                <a:sym typeface="Calibri"/>
              </a:rPr>
              <a:t>However many do not, there is significant untapped potential</a:t>
            </a: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cs typeface="Calibri"/>
                <a:sym typeface="Calibri"/>
              </a:rPr>
              <a:t>Educate and motivate all Societies and Councils to consider investing in standards related activities</a:t>
            </a: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cs typeface="Calibri"/>
                <a:sym typeface="Calibri"/>
              </a:rPr>
              <a:t>Why? Standards activities provide a proven path to advancing technology implementation, will attract industry and may have substantial impact to humanity</a:t>
            </a:r>
          </a:p>
          <a:p>
            <a:pPr marL="939800" lvl="2"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200" dirty="0">
                <a:solidFill>
                  <a:srgbClr val="000000"/>
                </a:solidFill>
                <a:latin typeface="Calibri"/>
                <a:cs typeface="Calibri"/>
                <a:sym typeface="Calibri"/>
              </a:rPr>
              <a:t>Existence proof: IEEE 802 LAN/MAN  and Power Engineering families of standards.</a:t>
            </a:r>
            <a:endParaRPr lang="en-US" sz="1800" dirty="0">
              <a:solidFill>
                <a:srgbClr val="000000"/>
              </a:solidFill>
              <a:latin typeface="Calibri"/>
              <a:cs typeface="Calibri"/>
              <a:sym typeface="Calibri"/>
            </a:endParaRPr>
          </a:p>
          <a:p>
            <a:pPr lvl="0"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800" dirty="0">
                <a:solidFill>
                  <a:srgbClr val="000000"/>
                </a:solidFill>
                <a:latin typeface="Calibri"/>
                <a:cs typeface="Calibri"/>
                <a:sym typeface="Calibri"/>
              </a:rPr>
              <a:t>To maintain the strategic alignment between Technical Activities and Standards Activities (SA) in IEEE</a:t>
            </a:r>
            <a:endParaRPr lang="en-US" sz="1500" dirty="0">
              <a:solidFill>
                <a:srgbClr val="000000"/>
              </a:solidFill>
              <a:latin typeface="Calibri"/>
              <a:cs typeface="Calibri"/>
              <a:sym typeface="Calibri"/>
            </a:endParaRP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ea typeface="Calibri"/>
                <a:cs typeface="Calibri"/>
                <a:sym typeface="Calibri"/>
              </a:rPr>
              <a:t>TA provides access to volunteers with technical expertise and global scope</a:t>
            </a: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cs typeface="Calibri"/>
                <a:sym typeface="Calibri"/>
              </a:rPr>
              <a:t>SA provides standards activity process, policy and oversight</a:t>
            </a:r>
          </a:p>
          <a:p>
            <a:pPr marL="596900" lvl="1" indent="-336550" eaLnBrk="1" fontAlgn="auto" hangingPunct="1">
              <a:lnSpc>
                <a:spcPct val="90000"/>
              </a:lnSpc>
              <a:spcBef>
                <a:spcPts val="0"/>
              </a:spcBef>
              <a:spcAft>
                <a:spcPts val="0"/>
              </a:spcAft>
              <a:buClr>
                <a:srgbClr val="0066A1"/>
              </a:buClr>
              <a:buSzPct val="100000"/>
              <a:buFont typeface="Wingdings" panose="05000000000000000000" pitchFamily="2" charset="2"/>
              <a:buChar char="§"/>
            </a:pPr>
            <a:r>
              <a:rPr lang="en-US" sz="1400" dirty="0">
                <a:solidFill>
                  <a:srgbClr val="000000"/>
                </a:solidFill>
                <a:latin typeface="Calibri"/>
                <a:ea typeface="Calibri"/>
                <a:cs typeface="Calibri"/>
                <a:sym typeface="Calibri"/>
              </a:rPr>
              <a:t>Better coordination between TA and SA will improve the yield of high quality, market relevant standards activities</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43510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p:txBody>
          <a:bodyPr/>
          <a:lstStyle/>
          <a:p>
            <a:r>
              <a:rPr lang="en-US" sz="2400" dirty="0"/>
              <a:t>TA </a:t>
            </a:r>
            <a:r>
              <a:rPr lang="en-US" sz="2400" dirty="0" err="1"/>
              <a:t>CoS</a:t>
            </a:r>
            <a:r>
              <a:rPr lang="en-US" sz="2400" dirty="0"/>
              <a:t> high level view</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5779" cy="1954381"/>
          </a:xfrm>
          <a:prstGeom prst="rect">
            <a:avLst/>
          </a:prstGeom>
          <a:noFill/>
          <a:ln w="3175">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a:cs typeface="Arial"/>
                <a:sym typeface="Arial"/>
              </a:rPr>
              <a:t>Stds</a:t>
            </a:r>
            <a:r>
              <a:rPr kumimoji="0" lang="en-US" sz="1100" b="0" i="0" u="none" strike="noStrike" kern="0" cap="none" spc="0" normalizeH="0" baseline="0" noProof="0" dirty="0">
                <a:ln>
                  <a:noFill/>
                </a:ln>
                <a:solidFill>
                  <a:srgbClr val="000000"/>
                </a:solidFill>
                <a:effectLst/>
                <a:uLnTx/>
                <a:uFillTx/>
                <a:latin typeface="Arial"/>
                <a:cs typeface="Arial"/>
                <a:sym typeface="Arial"/>
              </a:rPr>
              <a:t>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Tree>
    <p:extLst>
      <p:ext uri="{BB962C8B-B14F-4D97-AF65-F5344CB8AC3E}">
        <p14:creationId xmlns:p14="http://schemas.microsoft.com/office/powerpoint/2010/main" val="1992779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continues work on updating 5.2.1.3 Dominance SASB Bylaw text (chaired by Andrew Myles) </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9</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268732</TotalTime>
  <Words>1856</Words>
  <Application>Microsoft Office PowerPoint</Application>
  <PresentationFormat>On-screen Show (4:3)</PresentationFormat>
  <Paragraphs>397</Paragraphs>
  <Slides>27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vt:lpstr>
      <vt:lpstr>Default Design</vt:lpstr>
      <vt:lpstr>November 2019 IEEE 802 LMSC  123rd Plenary Session  </vt:lpstr>
      <vt:lpstr>PowerPoint Presentation</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STDs due for 10 yr maintenance by DEC 2019</vt:lpstr>
      <vt:lpstr>5.12 EC Action Item recap</vt:lpstr>
      <vt:lpstr>5.13 802 Task Force </vt:lpstr>
      <vt:lpstr>10.00 EC meetings for the week</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3929</cp:revision>
  <cp:lastPrinted>2019-07-14T10:18:07Z</cp:lastPrinted>
  <dcterms:created xsi:type="dcterms:W3CDTF">2002-03-10T15:43:16Z</dcterms:created>
  <dcterms:modified xsi:type="dcterms:W3CDTF">2019-10-31T22:20:56Z</dcterms:modified>
</cp:coreProperties>
</file>