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351" r:id="rId2"/>
    <p:sldId id="260" r:id="rId3"/>
    <p:sldId id="364" r:id="rId4"/>
    <p:sldId id="362" r:id="rId5"/>
    <p:sldId id="352" r:id="rId6"/>
    <p:sldId id="353" r:id="rId7"/>
    <p:sldId id="354" r:id="rId8"/>
    <p:sldId id="355" r:id="rId9"/>
    <p:sldId id="365" r:id="rId10"/>
    <p:sldId id="366" r:id="rId11"/>
    <p:sldId id="3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531" autoAdjust="0"/>
    <p:restoredTop sz="86438" autoAdjust="0"/>
  </p:normalViewPr>
  <p:slideViewPr>
    <p:cSldViewPr showGuides="1">
      <p:cViewPr varScale="1">
        <p:scale>
          <a:sx n="82" d="100"/>
          <a:sy n="82" d="100"/>
        </p:scale>
        <p:origin x="184" y="3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32"/>
    </p:cViewPr>
  </p:sorterViewPr>
  <p:notesViewPr>
    <p:cSldViewPr showGuides="1">
      <p:cViewPr varScale="1">
        <p:scale>
          <a:sx n="55" d="100"/>
          <a:sy n="55" d="100"/>
        </p:scale>
        <p:origin x="-178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162FEA9-86A5-40EB-94A7-F69C6D903A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EC0AAC-15FC-4C51-A8D2-66E5D2FDF2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3CF3C66-92F6-3748-B3EE-CEF450A9FCB4}" type="datetimeFigureOut">
              <a:rPr lang="en-US"/>
              <a:pPr>
                <a:defRPr/>
              </a:pPr>
              <a:t>7/19/19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4871D-98A1-445F-B9BD-47CFC49813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993B7-6EFA-4093-9C67-A6FA898322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AFEA41B-F167-1F4B-AB85-0DC2DEEBC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481AC9-F412-46DA-88A0-C3359C304D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98E4D1-E1A3-43A3-81F8-332F557F557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88D448-FE46-F340-B487-6A295D8DD282}" type="datetimeFigureOut">
              <a:rPr lang="en-CA"/>
              <a:pPr>
                <a:defRPr/>
              </a:pPr>
              <a:t>2019-07-19</a:t>
            </a:fld>
            <a:endParaRPr lang="en-CA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0805EEC-3BBB-4901-BD77-7345F6B676A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A5DFE66-A871-4A68-ABDF-6ADB3D820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1A6E97-ABCA-49BE-B425-EB92ADAB41E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55815-E782-4ECC-9FBF-DF87DD3E0E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82AA54B-32AB-F34D-8D9A-3635F3DC806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>
            <a:extLst>
              <a:ext uri="{FF2B5EF4-FFF2-40B4-BE49-F238E27FC236}">
                <a16:creationId xmlns:a16="http://schemas.microsoft.com/office/drawing/2014/main" id="{5A58C1C5-46CF-B84D-B7E7-74E2E173B02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Notes Placeholder 2">
            <a:extLst>
              <a:ext uri="{FF2B5EF4-FFF2-40B4-BE49-F238E27FC236}">
                <a16:creationId xmlns:a16="http://schemas.microsoft.com/office/drawing/2014/main" id="{8947D1DF-DB04-424E-9AF6-0DB93EBD8CC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CA" altLang="en-US"/>
          </a:p>
        </p:txBody>
      </p:sp>
      <p:sp>
        <p:nvSpPr>
          <p:cNvPr id="17411" name="Slide Number Placeholder 3">
            <a:extLst>
              <a:ext uri="{FF2B5EF4-FFF2-40B4-BE49-F238E27FC236}">
                <a16:creationId xmlns:a16="http://schemas.microsoft.com/office/drawing/2014/main" id="{DDECBD24-9FB8-E34D-9D66-0BE6654874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0D37433-F468-F14D-9A9F-8C2783CB96FB}" type="slidenum">
              <a:rPr lang="en-CA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C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9459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10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758519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11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68741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2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44608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3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81518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4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594769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5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620702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6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8291690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7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22960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8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203054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2AA54B-32AB-F34D-8D9A-3635F3DC8065}" type="slidenum">
              <a:rPr lang="en-CA" altLang="en-US" smtClean="0"/>
              <a:pPr>
                <a:defRPr/>
              </a:pPr>
              <a:t>9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39452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ounded Rectangle 10">
            <a:extLst>
              <a:ext uri="{FF2B5EF4-FFF2-40B4-BE49-F238E27FC236}">
                <a16:creationId xmlns:a16="http://schemas.microsoft.com/office/drawing/2014/main" id="{9EBFFEE7-E9EB-E341-BC6A-6823242CF451}"/>
              </a:ext>
            </a:extLst>
          </p:cNvPr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Slide Number Placeholder 28">
            <a:extLst>
              <a:ext uri="{FF2B5EF4-FFF2-40B4-BE49-F238E27FC236}">
                <a16:creationId xmlns:a16="http://schemas.microsoft.com/office/drawing/2014/main" id="{A4AB12F9-1C94-9544-84CF-1EE3C6E86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B4F4CF7-140E-224A-825F-20B642353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8" name="Footer Placeholder 16">
            <a:extLst>
              <a:ext uri="{FF2B5EF4-FFF2-40B4-BE49-F238E27FC236}">
                <a16:creationId xmlns:a16="http://schemas.microsoft.com/office/drawing/2014/main" id="{75D2A165-DA8F-3246-839C-D784FBCD3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410200" y="44624"/>
            <a:ext cx="19653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CDA69C-FA6F-B545-8169-A67AADDEEE15}"/>
              </a:ext>
            </a:extLst>
          </p:cNvPr>
          <p:cNvSpPr txBox="1"/>
          <p:nvPr userDrawn="1"/>
        </p:nvSpPr>
        <p:spPr>
          <a:xfrm>
            <a:off x="4067944" y="6381328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5278B3F-0B56-6B49-B5EA-CA190D40E4CB}" type="slidenum">
              <a:rPr lang="en-US" sz="1400" smtClean="0"/>
              <a:pPr algn="ctr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33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E870D996-65C0-F84F-B207-6EB4B234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8BE69082-3041-BA41-AF2D-697B2021A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CFDCA546-A19C-0E48-B450-D2BF55F62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9E7C-B485-5D47-BBED-62EB87726C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9259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7C0C8F2-9E14-F546-AAD2-AE05665F1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C1AB0BEB-5A41-C74E-8251-11C4DF4B0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422516F-4EF0-414D-ABDB-9EA55A147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17F1-495D-954A-A99C-3D0C4A8366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4331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10">
            <a:extLst>
              <a:ext uri="{FF2B5EF4-FFF2-40B4-BE49-F238E27FC236}">
                <a16:creationId xmlns:a16="http://schemas.microsoft.com/office/drawing/2014/main" id="{E32E9946-099B-0D4C-A71D-D8EE9988797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331200" y="6134100"/>
            <a:ext cx="685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1EF-83E4-7D4A-AB65-EF9CD9707B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18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45B92-7B78-9044-8EB1-7727BA8A5A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64388" y="44624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9B023-782A-EC41-9309-99465301D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55A3B-AA3D-0448-9759-64423E4D2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CCF9D-5A26-E048-988B-EAFD589F40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C9F81A-7D2E-AD40-90D9-E59E3FCD5659}"/>
              </a:ext>
            </a:extLst>
          </p:cNvPr>
          <p:cNvSpPr txBox="1"/>
          <p:nvPr userDrawn="1"/>
        </p:nvSpPr>
        <p:spPr>
          <a:xfrm>
            <a:off x="8686800" y="6419949"/>
            <a:ext cx="421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00C22472-8E56-9144-B90E-219FB3554917}" type="slidenum">
              <a:rPr lang="en-US" sz="1400" smtClean="0"/>
              <a:t>‹#›</a:t>
            </a:fld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95DABE-FE85-3B42-A5EF-EBA40ED70B3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44624"/>
            <a:ext cx="957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3B6B-0343-5948-A6B1-3F025EE58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44624"/>
            <a:ext cx="197802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3ECE5-0E4B-8E4C-BD94-1FF34E585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7A773-FEA6-614A-ABA3-357C4D0EE3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5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641709B0-CC85-0E4D-BCC2-E8BC6D5ED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2305844-A25C-5846-9336-1B7E6845A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34D69CC-BC42-CB40-B851-24220EF23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85267-0732-1A46-80F6-8BB0A15A8A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426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25">
            <a:extLst>
              <a:ext uri="{FF2B5EF4-FFF2-40B4-BE49-F238E27FC236}">
                <a16:creationId xmlns:a16="http://schemas.microsoft.com/office/drawing/2014/main" id="{53171709-8C36-5340-96E4-15BFD4E00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>
            <a:extLst>
              <a:ext uri="{FF2B5EF4-FFF2-40B4-BE49-F238E27FC236}">
                <a16:creationId xmlns:a16="http://schemas.microsoft.com/office/drawing/2014/main" id="{F11C1170-E892-434D-A516-BF30ACCDB6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0543-2E09-6642-8708-544A506219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Footer Placeholder 27">
            <a:extLst>
              <a:ext uri="{FF2B5EF4-FFF2-40B4-BE49-F238E27FC236}">
                <a16:creationId xmlns:a16="http://schemas.microsoft.com/office/drawing/2014/main" id="{C52D1CD9-20F5-0743-86F9-29F1FA46C99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</a:p>
        </p:txBody>
      </p:sp>
    </p:spTree>
    <p:extLst>
      <p:ext uri="{BB962C8B-B14F-4D97-AF65-F5344CB8AC3E}">
        <p14:creationId xmlns:p14="http://schemas.microsoft.com/office/powerpoint/2010/main" val="197323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97AC5-CD55-F746-8358-C0A719D8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9650" y="612775"/>
            <a:ext cx="957263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5F5EF4-EA6C-3C4B-90E3-F2A6C89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7800" y="612775"/>
            <a:ext cx="20510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CF326-A0C5-284C-9490-06D67F9F3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35E72-5F8F-B043-8A2D-58E0336DAC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0589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>
                <a16:creationId xmlns:a16="http://schemas.microsoft.com/office/drawing/2014/main" id="{87469726-CE42-9149-80CF-563D095BF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FF6129-CD18-CB4D-8485-AA9343A64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4" name="Slide Number Placeholder 22">
            <a:extLst>
              <a:ext uri="{FF2B5EF4-FFF2-40B4-BE49-F238E27FC236}">
                <a16:creationId xmlns:a16="http://schemas.microsoft.com/office/drawing/2014/main" id="{E1DE654B-E62C-3A40-9279-28FE6ACCA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4F317-62D1-A246-ABB8-6897286045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12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B56273D2-221A-234C-B5A9-87FE04231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19A4C78-2222-A94B-8B44-6A18B2AB7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641BB032-4DF1-B14F-8146-8EAA69E35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A8D4B-A000-0442-9396-C48C62B595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049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D30802FE-7508-9242-9EB9-E4076CFF2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45691EA-8DB0-3D45-BA97-9212D2D49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104BF063-9EF6-D648-ADCA-8959EFD6B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7AD2D-1A12-D346-9B0A-52E14484E9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56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ounded Rectangle 32">
            <a:extLst>
              <a:ext uri="{FF2B5EF4-FFF2-40B4-BE49-F238E27FC236}">
                <a16:creationId xmlns:a16="http://schemas.microsoft.com/office/drawing/2014/main" id="{DDF6E961-4871-4998-9CF8-4F2DF1A40049}"/>
              </a:ext>
            </a:extLst>
          </p:cNvPr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 useBgFill="1">
        <p:nvSpPr>
          <p:cNvPr id="34" name="Rounded Rectangle 33">
            <a:extLst>
              <a:ext uri="{FF2B5EF4-FFF2-40B4-BE49-F238E27FC236}">
                <a16:creationId xmlns:a16="http://schemas.microsoft.com/office/drawing/2014/main" id="{8D1D5F66-1F34-495E-AA27-47F3FD6DACB1}"/>
              </a:ext>
            </a:extLst>
          </p:cNvPr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7E5C306-66A6-474D-BB7A-4CF879740D3E}"/>
              </a:ext>
            </a:extLst>
          </p:cNvPr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D1DAB8B-8150-4C19-B269-0314D897C70C}"/>
              </a:ext>
            </a:extLst>
          </p:cNvPr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A8355C1-2975-4AEB-BD33-0F8C41963C0E}"/>
              </a:ext>
            </a:extLst>
          </p:cNvPr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84A2132-BE4C-4CF7-A027-DD1BCB968E14}"/>
              </a:ext>
            </a:extLst>
          </p:cNvPr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57930B-E886-4665-B22E-D9AD6B1CACA4}"/>
              </a:ext>
            </a:extLst>
          </p:cNvPr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0E02D1-A63B-48B0-BC5D-130247A56DAF}"/>
              </a:ext>
            </a:extLst>
          </p:cNvPr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1039" name="Title Placeholder 21">
            <a:extLst>
              <a:ext uri="{FF2B5EF4-FFF2-40B4-BE49-F238E27FC236}">
                <a16:creationId xmlns:a16="http://schemas.microsoft.com/office/drawing/2014/main" id="{970F9C20-5EA0-EB4A-8286-910A3D2CC54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40" name="Text Placeholder 12">
            <a:extLst>
              <a:ext uri="{FF2B5EF4-FFF2-40B4-BE49-F238E27FC236}">
                <a16:creationId xmlns:a16="http://schemas.microsoft.com/office/drawing/2014/main" id="{8D37A393-DEE3-AC4D-AA55-3BAE18CF4C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5E8F05FC-350D-41D4-AEBE-D76A6DB656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43750" y="-27384"/>
            <a:ext cx="957263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3A7AB1-930F-4A16-986B-D6C01F5CA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257800" y="-27384"/>
            <a:ext cx="183515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r>
              <a:rPr lang="en-US"/>
              <a:t>Mentor DCN:  802.1-18-000x-00-ICne</a:t>
            </a:r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2C697688-0EE7-4874-8A37-B00F546E46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638AC8-2A4C-B440-A490-67648C0A0D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6" r:id="rId1"/>
    <p:sldLayoutId id="2147484377" r:id="rId2"/>
    <p:sldLayoutId id="2147484378" r:id="rId3"/>
    <p:sldLayoutId id="2147484370" r:id="rId4"/>
    <p:sldLayoutId id="2147484379" r:id="rId5"/>
    <p:sldLayoutId id="2147484380" r:id="rId6"/>
    <p:sldLayoutId id="2147484371" r:id="rId7"/>
    <p:sldLayoutId id="2147484372" r:id="rId8"/>
    <p:sldLayoutId id="2147484373" r:id="rId9"/>
    <p:sldLayoutId id="2147484374" r:id="rId10"/>
    <p:sldLayoutId id="2147484375" r:id="rId11"/>
    <p:sldLayoutId id="2147484381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2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lenn.parsons@ericsson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9-0098-01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eee802.org/orientation.s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>
            <a:extLst>
              <a:ext uri="{FF2B5EF4-FFF2-40B4-BE49-F238E27FC236}">
                <a16:creationId xmlns:a16="http://schemas.microsoft.com/office/drawing/2014/main" id="{C3018348-DEC6-D048-B92E-986952205E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792"/>
            <a:ext cx="8458200" cy="2880320"/>
          </a:xfrm>
        </p:spPr>
        <p:txBody>
          <a:bodyPr anchor="t"/>
          <a:lstStyle/>
          <a:p>
            <a:pPr eaLnBrk="1" hangingPunct="1"/>
            <a:r>
              <a:rPr lang="en-US" altLang="en-US" dirty="0"/>
              <a:t>Second Vice Chair Report, addressing Orientation Activity</a:t>
            </a:r>
          </a:p>
        </p:txBody>
      </p:sp>
      <p:sp>
        <p:nvSpPr>
          <p:cNvPr id="16386" name="Rectangle 3">
            <a:extLst>
              <a:ext uri="{FF2B5EF4-FFF2-40B4-BE49-F238E27FC236}">
                <a16:creationId xmlns:a16="http://schemas.microsoft.com/office/drawing/2014/main" id="{8E509EC6-7CAC-2245-9515-16E556D92C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288" y="4628728"/>
            <a:ext cx="7561088" cy="1752600"/>
          </a:xfrm>
        </p:spPr>
        <p:txBody>
          <a:bodyPr/>
          <a:lstStyle/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Roger Marks (</a:t>
            </a:r>
            <a:r>
              <a:rPr lang="en-US" altLang="en-US" dirty="0" err="1"/>
              <a:t>EthAirNet</a:t>
            </a:r>
            <a:r>
              <a:rPr lang="en-US" altLang="en-US" dirty="0"/>
              <a:t> Associates; Huawei)</a:t>
            </a:r>
          </a:p>
          <a:p>
            <a:pPr lvl="1" algn="l" eaLnBrk="1" hangingPunct="1">
              <a:lnSpc>
                <a:spcPct val="70000"/>
              </a:lnSpc>
            </a:pPr>
            <a:endParaRPr lang="en-US" altLang="en-US" sz="2000" dirty="0">
              <a:hlinkClick r:id="rId3"/>
            </a:endParaRPr>
          </a:p>
          <a:p>
            <a:pPr marL="63500" eaLnBrk="1" hangingPunct="1">
              <a:lnSpc>
                <a:spcPct val="70000"/>
              </a:lnSpc>
            </a:pPr>
            <a:r>
              <a:rPr lang="en-US" altLang="en-US" sz="1800" dirty="0" err="1"/>
              <a:t>roger@ethair.net</a:t>
            </a:r>
            <a:br>
              <a:rPr lang="en-US" altLang="en-US" sz="1800" dirty="0"/>
            </a:br>
            <a:r>
              <a:rPr lang="en-US" altLang="en-US" sz="1600" dirty="0"/>
              <a:t>+1 802 227 2253</a:t>
            </a:r>
          </a:p>
          <a:p>
            <a:pPr marL="63500" eaLnBrk="1" hangingPunct="1">
              <a:lnSpc>
                <a:spcPct val="70000"/>
              </a:lnSpc>
            </a:pPr>
            <a:endParaRPr lang="en-US" altLang="en-US" dirty="0"/>
          </a:p>
          <a:p>
            <a:pPr marL="63500" eaLnBrk="1" hangingPunct="1">
              <a:lnSpc>
                <a:spcPct val="70000"/>
              </a:lnSpc>
            </a:pPr>
            <a:r>
              <a:rPr lang="en-US" altLang="en-US" dirty="0"/>
              <a:t>19 July 2019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BCCF55ED-10BE-0448-B8AA-95FAF850F39F}"/>
              </a:ext>
            </a:extLst>
          </p:cNvPr>
          <p:cNvSpPr txBox="1">
            <a:spLocks/>
          </p:cNvSpPr>
          <p:nvPr/>
        </p:nvSpPr>
        <p:spPr>
          <a:xfrm>
            <a:off x="5652120" y="44624"/>
            <a:ext cx="3452799" cy="465161"/>
          </a:xfrm>
          <a:prstGeom prst="rect">
            <a:avLst/>
          </a:prstGeom>
        </p:spPr>
        <p:txBody>
          <a:bodyPr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228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457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685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9144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indent="11430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indent="13716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indent="16002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indent="182880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1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algn="l">
              <a:defRPr/>
            </a:pPr>
            <a:r>
              <a:rPr lang="en-US" sz="1400" dirty="0"/>
              <a:t>Mentor DCN 802-ec-19-0132-00-00EC</a:t>
            </a:r>
          </a:p>
        </p:txBody>
      </p:sp>
      <p:pic>
        <p:nvPicPr>
          <p:cNvPr id="6" name="Picture 6" descr="https://encrypted-tbn3.gstatic.com/images?q=tbn:ANd9GcS2OeDDz4S3NME0m7I9GDAhNV1zLpK7XjFi-44fBUJ55qOqrhtz">
            <a:extLst>
              <a:ext uri="{FF2B5EF4-FFF2-40B4-BE49-F238E27FC236}">
                <a16:creationId xmlns:a16="http://schemas.microsoft.com/office/drawing/2014/main" id="{E4082413-7E42-1E41-9634-500FD1A854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15888"/>
            <a:ext cx="1439862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899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Presenter Survey 2019-07-15 (2/2)</a:t>
            </a: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sz="2000" dirty="0"/>
              <a:t>Do you have any suggestions for improvement in the slides or the process?</a:t>
            </a:r>
          </a:p>
          <a:p>
            <a:pPr lvl="1"/>
            <a:r>
              <a:rPr lang="en-US" sz="1800" dirty="0"/>
              <a:t>1. At least on non-US sites, Robert's rules of order have to be briefly explained. None of the participants did know about Robert's rules.</a:t>
            </a:r>
          </a:p>
          <a:p>
            <a:pPr lvl="1"/>
            <a:r>
              <a:rPr lang="en-US" sz="1800" dirty="0"/>
              <a:t>2. The </a:t>
            </a:r>
            <a:r>
              <a:rPr lang="en-US" sz="1800" dirty="0" err="1"/>
              <a:t>slideset</a:t>
            </a:r>
            <a:r>
              <a:rPr lang="en-US" sz="1800" dirty="0"/>
              <a:t> should be extended by a list of acronyms used in the slides and IEEE 802 P&amp;P and operation manual. Such list was asked by few participants.</a:t>
            </a:r>
          </a:p>
          <a:p>
            <a:r>
              <a:rPr lang="en-US" sz="2000" dirty="0"/>
              <a:t>Approximately how many people attended the IEEE 802 Newcomer Orientation Training?</a:t>
            </a:r>
          </a:p>
          <a:p>
            <a:pPr lvl="1"/>
            <a:r>
              <a:rPr lang="en-US" sz="1800" dirty="0"/>
              <a:t>34</a:t>
            </a:r>
          </a:p>
          <a:p>
            <a:r>
              <a:rPr lang="en-US" sz="2000" dirty="0"/>
              <a:t>Who was the presenter of the IEEE 802 Newcomer Orientation Training?</a:t>
            </a:r>
          </a:p>
          <a:p>
            <a:pPr lvl="1"/>
            <a:r>
              <a:rPr lang="en-US" sz="1800" dirty="0"/>
              <a:t>Max Riegel</a:t>
            </a:r>
          </a:p>
        </p:txBody>
      </p:sp>
    </p:spTree>
    <p:extLst>
      <p:ext uri="{BB962C8B-B14F-4D97-AF65-F5344CB8AC3E}">
        <p14:creationId xmlns:p14="http://schemas.microsoft.com/office/powerpoint/2010/main" val="3752518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Presenter Note (from Max Riegel)</a:t>
            </a: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sz="2000" dirty="0"/>
              <a:t>I did a small straw poll about the participants at the beginning:</a:t>
            </a:r>
          </a:p>
          <a:p>
            <a:pPr lvl="1"/>
            <a:r>
              <a:rPr lang="en-US" sz="1800" dirty="0"/>
              <a:t>For about a third of the participants, it was their first standardization meeting ever.</a:t>
            </a:r>
          </a:p>
          <a:p>
            <a:pPr lvl="1"/>
            <a:r>
              <a:rPr lang="en-US" sz="1800" dirty="0"/>
              <a:t>A few people (about 6 each) had experience with ITU and ETSI, very few with ISO, nobody with IETF, i.e. the concept of individual participation was completely new to them.</a:t>
            </a:r>
            <a:endParaRPr lang="en-US" sz="2000" dirty="0"/>
          </a:p>
          <a:p>
            <a:r>
              <a:rPr lang="en-US" sz="2000" dirty="0"/>
              <a:t>It may be helpful to make the initial straw poll a standing part of the slides. It's definitely helpful for the presenter to know about the prior experiences of the participants, and it may be also interesting for the EC also.</a:t>
            </a:r>
          </a:p>
        </p:txBody>
      </p:sp>
    </p:spTree>
    <p:extLst>
      <p:ext uri="{BB962C8B-B14F-4D97-AF65-F5344CB8AC3E}">
        <p14:creationId xmlns:p14="http://schemas.microsoft.com/office/powerpoint/2010/main" val="66287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IEEE 802 Orientation slides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sz="3200" dirty="0"/>
              <a:t>Current IEEE 802 Orientation slides:</a:t>
            </a:r>
          </a:p>
          <a:p>
            <a:pPr lvl="1"/>
            <a:r>
              <a:rPr lang="en-US" sz="2000" dirty="0">
                <a:hlinkClick r:id="rId3"/>
              </a:rPr>
              <a:t>https://mentor.ieee.org/802-ec/dcn/18/ec-19-0098-01.pdf</a:t>
            </a:r>
            <a:endParaRPr lang="en-US" sz="2000" dirty="0"/>
          </a:p>
          <a:p>
            <a:pPr lvl="1"/>
            <a:r>
              <a:rPr lang="en-US" sz="2000" dirty="0"/>
              <a:t>Available in PPT at </a:t>
            </a:r>
            <a:r>
              <a:rPr lang="en-US" sz="2000" dirty="0">
                <a:hlinkClick r:id="rId4"/>
              </a:rPr>
              <a:t>http://www.ieee802.org/orientation.shtml</a:t>
            </a:r>
            <a:endParaRPr lang="en-US" sz="2000" dirty="0"/>
          </a:p>
          <a:p>
            <a:pPr lvl="1"/>
            <a:r>
              <a:rPr lang="en-US" sz="2000" dirty="0"/>
              <a:t>Updated July 4, 2019 with Ombudsman slide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Seen in Vienna this week</a:t>
            </a:r>
            <a:endParaRPr lang="en-CA" altLang="en-US" sz="1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3A3A199-A883-3C4E-AF36-B789FF04EE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812" y="831844"/>
            <a:ext cx="7956376" cy="596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762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Newcomer Orientation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dirty="0"/>
              <a:t>IEEE 802 Orientation slides are the basis of the IEEE 802 Newcomer Orientation meeting, held Monday 09-10:00 each 802 Plenary Session</a:t>
            </a:r>
          </a:p>
          <a:p>
            <a:r>
              <a:rPr lang="en-US" dirty="0"/>
              <a:t>Historically, assignment of presenter was rotated among 802 Working Groups</a:t>
            </a:r>
          </a:p>
          <a:p>
            <a:r>
              <a:rPr lang="en-US" dirty="0"/>
              <a:t>Current Second Vice Chair invites specific presenters, generally in accordance with historical WG rotation</a:t>
            </a:r>
          </a:p>
          <a:p>
            <a:pPr lvl="1"/>
            <a:r>
              <a:rPr lang="en-US" dirty="0"/>
              <a:t>Intends to seek additional volunteers from the larger Working Groups</a:t>
            </a:r>
          </a:p>
        </p:txBody>
      </p:sp>
    </p:spTree>
    <p:extLst>
      <p:ext uri="{BB962C8B-B14F-4D97-AF65-F5344CB8AC3E}">
        <p14:creationId xmlns:p14="http://schemas.microsoft.com/office/powerpoint/2010/main" val="401576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Newcomer Orientation Presenters</a:t>
            </a:r>
            <a:br>
              <a:rPr lang="en-CA" altLang="en-US" sz="2800" dirty="0"/>
            </a:br>
            <a:endParaRPr lang="en-CA" altLang="en-US" sz="1400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F3D9E5A-0E4E-CC4B-9729-5AAE815A2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4199463"/>
              </p:ext>
            </p:extLst>
          </p:nvPr>
        </p:nvGraphicFramePr>
        <p:xfrm>
          <a:off x="457200" y="2249488"/>
          <a:ext cx="8229600" cy="297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10057895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21989506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4536059"/>
                    </a:ext>
                  </a:extLst>
                </a:gridCol>
              </a:tblGrid>
              <a:tr h="466328">
                <a:tc>
                  <a:txBody>
                    <a:bodyPr/>
                    <a:lstStyle/>
                    <a:p>
                      <a:r>
                        <a:rPr lang="en-US" dirty="0"/>
                        <a:t>Plenary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Presenter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WG 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180049"/>
                  </a:ext>
                </a:extLst>
              </a:tr>
              <a:tr h="466328">
                <a:tc>
                  <a:txBody>
                    <a:bodyPr/>
                    <a:lstStyle/>
                    <a:p>
                      <a:r>
                        <a:rPr lang="en-US" dirty="0"/>
                        <a:t>2018-07-09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Hyeong-Ho Lee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802.21 Vice Chair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937980"/>
                  </a:ext>
                </a:extLst>
              </a:tr>
              <a:tr h="466328">
                <a:tc>
                  <a:txBody>
                    <a:bodyPr/>
                    <a:lstStyle/>
                    <a:p>
                      <a:r>
                        <a:rPr lang="en-US" dirty="0"/>
                        <a:t>2018-11-12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Oliver Holland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802.22 Vice Chair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579011"/>
                  </a:ext>
                </a:extLst>
              </a:tr>
              <a:tr h="466328">
                <a:tc>
                  <a:txBody>
                    <a:bodyPr/>
                    <a:lstStyle/>
                    <a:p>
                      <a:r>
                        <a:rPr lang="en-US" b="0" dirty="0"/>
                        <a:t>2019-03-11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Ben Wolfe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802.24 Vice Chair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392113"/>
                  </a:ext>
                </a:extLst>
              </a:tr>
              <a:tr h="466328">
                <a:tc>
                  <a:txBody>
                    <a:bodyPr/>
                    <a:lstStyle/>
                    <a:p>
                      <a:r>
                        <a:rPr lang="en-US" b="1" dirty="0"/>
                        <a:t>2019-07-15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*Max Riegel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802.1 TG Chair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8699630"/>
                  </a:ext>
                </a:extLst>
              </a:tr>
              <a:tr h="466328">
                <a:tc>
                  <a:txBody>
                    <a:bodyPr/>
                    <a:lstStyle/>
                    <a:p>
                      <a:r>
                        <a:rPr lang="en-US" dirty="0"/>
                        <a:t>2019-11-11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*Jessy </a:t>
                      </a:r>
                      <a:r>
                        <a:rPr lang="en-US" dirty="0" err="1"/>
                        <a:t>Rouyer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802.1 Secretary and Acting Everything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08963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939ABDF-FE50-3D4A-AADD-2A2C705F7F0A}"/>
              </a:ext>
            </a:extLst>
          </p:cNvPr>
          <p:cNvSpPr txBox="1"/>
          <p:nvPr/>
        </p:nvSpPr>
        <p:spPr>
          <a:xfrm>
            <a:off x="683568" y="5805264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*Attended orientation 2019-03-11 for preparation.</a:t>
            </a:r>
          </a:p>
        </p:txBody>
      </p:sp>
    </p:spTree>
    <p:extLst>
      <p:ext uri="{BB962C8B-B14F-4D97-AF65-F5344CB8AC3E}">
        <p14:creationId xmlns:p14="http://schemas.microsoft.com/office/powerpoint/2010/main" val="393153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Newcomer Orientation, 2019-07-15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dirty="0"/>
              <a:t>Second Vice Chair unable to introduce the speaker due to meeting proximity</a:t>
            </a:r>
          </a:p>
          <a:p>
            <a:r>
              <a:rPr lang="en-US" dirty="0"/>
              <a:t>Riegel provided the presentation</a:t>
            </a:r>
          </a:p>
          <a:p>
            <a:r>
              <a:rPr lang="en-US" dirty="0"/>
              <a:t>Riegel encouraged participants to submit the survey </a:t>
            </a:r>
          </a:p>
          <a:p>
            <a:pPr lvl="1"/>
            <a:r>
              <a:rPr lang="en-US" dirty="0"/>
              <a:t>2 response</a:t>
            </a:r>
          </a:p>
          <a:p>
            <a:r>
              <a:rPr lang="en-US" dirty="0"/>
              <a:t>Riegel completed the presenter survey</a:t>
            </a:r>
          </a:p>
        </p:txBody>
      </p:sp>
    </p:spTree>
    <p:extLst>
      <p:ext uri="{BB962C8B-B14F-4D97-AF65-F5344CB8AC3E}">
        <p14:creationId xmlns:p14="http://schemas.microsoft.com/office/powerpoint/2010/main" val="104140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4624"/>
            <a:ext cx="8892480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Newcomer Orientation Survey 2019-07-15 (1/2)</a:t>
            </a:r>
            <a:br>
              <a:rPr lang="en-CA" altLang="en-US" sz="2800" dirty="0"/>
            </a:b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sz="2000" dirty="0"/>
              <a:t>Surveys returned: 1 </a:t>
            </a:r>
          </a:p>
          <a:p>
            <a:r>
              <a:rPr lang="en-US" sz="2000" dirty="0"/>
              <a:t>How likely is it that you would recommend IEEE 802 Orientation Training to a friend or colleague? (out of 10)</a:t>
            </a:r>
          </a:p>
          <a:p>
            <a:pPr lvl="1"/>
            <a:r>
              <a:rPr lang="en-US" sz="2000" dirty="0"/>
              <a:t>10 (x2)</a:t>
            </a:r>
          </a:p>
          <a:p>
            <a:r>
              <a:rPr lang="en-US" sz="2000" dirty="0"/>
              <a:t>Overall, how would you rate the IEEE 802 Orientation Training?</a:t>
            </a:r>
          </a:p>
          <a:p>
            <a:pPr lvl="1"/>
            <a:r>
              <a:rPr lang="en-US" sz="2000" dirty="0"/>
              <a:t>Excellent &amp; Very Good</a:t>
            </a:r>
          </a:p>
          <a:p>
            <a:r>
              <a:rPr lang="en-US" sz="2000" dirty="0"/>
              <a:t>What did you like about the IEEE 802 Orientation Training program?</a:t>
            </a:r>
          </a:p>
          <a:p>
            <a:pPr lvl="1"/>
            <a:r>
              <a:rPr lang="en-US" sz="2000" dirty="0"/>
              <a:t>Pretty good overview and explanations of standards development.</a:t>
            </a:r>
          </a:p>
          <a:p>
            <a:pPr lvl="1"/>
            <a:r>
              <a:rPr lang="en-US" sz="2000" dirty="0"/>
              <a:t>An excellent start. Gets to the basics.</a:t>
            </a:r>
          </a:p>
          <a:p>
            <a:r>
              <a:rPr lang="en-US" sz="2000" dirty="0"/>
              <a:t>What did you dislike about the IEEE 802 Orientation Training program?</a:t>
            </a:r>
          </a:p>
          <a:p>
            <a:pPr lvl="1"/>
            <a:r>
              <a:rPr lang="en-US" sz="2000" dirty="0"/>
              <a:t>A little rushed through...</a:t>
            </a:r>
          </a:p>
          <a:p>
            <a:r>
              <a:rPr lang="en-US" sz="2000" dirty="0"/>
              <a:t>How organized was the IEEE 802 Orientation Training program?</a:t>
            </a:r>
          </a:p>
          <a:p>
            <a:pPr lvl="1"/>
            <a:r>
              <a:rPr lang="en-US" sz="2000" dirty="0"/>
              <a:t>Extremely organized &amp; Very organized</a:t>
            </a:r>
          </a:p>
          <a:p>
            <a:pPr marL="411162" lvl="1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81195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Newcomer Orientation Survey 2019-07-15 (2/2)</a:t>
            </a: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6098"/>
          </a:xfrm>
        </p:spPr>
        <p:txBody>
          <a:bodyPr/>
          <a:lstStyle/>
          <a:p>
            <a:r>
              <a:rPr lang="en-US" sz="2000" dirty="0"/>
              <a:t>How friendly was the speaker?</a:t>
            </a:r>
          </a:p>
          <a:p>
            <a:pPr lvl="1"/>
            <a:r>
              <a:rPr lang="en-US" sz="2000" dirty="0"/>
              <a:t>Extremely friendly (x2)</a:t>
            </a:r>
          </a:p>
          <a:p>
            <a:r>
              <a:rPr lang="en-US" sz="2000" dirty="0"/>
              <a:t>How helpful was the speaker?</a:t>
            </a:r>
          </a:p>
          <a:p>
            <a:pPr lvl="1"/>
            <a:r>
              <a:rPr lang="en-US" sz="2000" dirty="0"/>
              <a:t>Extremely helpful (x2)</a:t>
            </a:r>
          </a:p>
          <a:p>
            <a:r>
              <a:rPr lang="en-US" sz="2000" dirty="0"/>
              <a:t>Did the written material include the information you needed?</a:t>
            </a:r>
          </a:p>
          <a:p>
            <a:pPr lvl="1"/>
            <a:r>
              <a:rPr lang="en-US" sz="2000" dirty="0"/>
              <a:t>Most of the information (x2)</a:t>
            </a:r>
          </a:p>
          <a:p>
            <a:r>
              <a:rPr lang="en-US" sz="2000" dirty="0"/>
              <a:t>Was the IEEE 802 Orientation Training program length too long too short or about right?</a:t>
            </a:r>
          </a:p>
          <a:p>
            <a:pPr lvl="1"/>
            <a:r>
              <a:rPr lang="en-US" sz="2000" dirty="0"/>
              <a:t>About Right &amp; Too short</a:t>
            </a:r>
          </a:p>
          <a:p>
            <a:r>
              <a:rPr lang="en-US" sz="2000" dirty="0"/>
              <a:t>What additional questions do you have following the IEEE 802 Orientation Training program ?</a:t>
            </a:r>
          </a:p>
          <a:p>
            <a:pPr lvl="1"/>
            <a:r>
              <a:rPr lang="en-US" sz="2000" dirty="0"/>
              <a:t>(no responses)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8266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7DDF354F-B15E-A144-BF40-50A357FB4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44624"/>
            <a:ext cx="8928992" cy="720080"/>
          </a:xfrm>
        </p:spPr>
        <p:txBody>
          <a:bodyPr/>
          <a:lstStyle/>
          <a:p>
            <a:pPr algn="ctr" eaLnBrk="1" hangingPunct="1"/>
            <a:r>
              <a:rPr lang="en-CA" altLang="en-US" sz="2800" dirty="0"/>
              <a:t>Presenter Survey 2019-07-15 (1/2)</a:t>
            </a:r>
            <a:endParaRPr lang="en-CA" altLang="en-US" sz="1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5C9B2-DC86-814D-9A7D-C82290D39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/>
          <a:lstStyle/>
          <a:p>
            <a:r>
              <a:rPr lang="en-US" sz="2000" dirty="0"/>
              <a:t>How much did you enjoy presenting the IEEE 802 Newcomer Orientation Training?</a:t>
            </a:r>
          </a:p>
          <a:p>
            <a:pPr lvl="1"/>
            <a:r>
              <a:rPr lang="en-US" sz="2000" dirty="0"/>
              <a:t>4/5</a:t>
            </a:r>
          </a:p>
          <a:p>
            <a:r>
              <a:rPr lang="en-US" sz="2000" dirty="0"/>
              <a:t>Did the written material include the information you needed?</a:t>
            </a:r>
          </a:p>
          <a:p>
            <a:pPr lvl="1"/>
            <a:r>
              <a:rPr lang="en-US" sz="2000" dirty="0"/>
              <a:t>Most of the information</a:t>
            </a:r>
          </a:p>
          <a:p>
            <a:r>
              <a:rPr lang="en-US" sz="2000" dirty="0"/>
              <a:t>Was the IEEE 802 Orientation Training program length too long too short or about right?</a:t>
            </a:r>
          </a:p>
          <a:p>
            <a:pPr lvl="1"/>
            <a:r>
              <a:rPr lang="en-US" sz="2000" dirty="0"/>
              <a:t>About Right</a:t>
            </a:r>
          </a:p>
          <a:p>
            <a:r>
              <a:rPr lang="en-US" sz="2000" dirty="0"/>
              <a:t>How much do you think that the participants appreciated the information?</a:t>
            </a:r>
          </a:p>
          <a:p>
            <a:pPr lvl="1"/>
            <a:r>
              <a:rPr lang="en-US" sz="1800" dirty="0"/>
              <a:t>4/5 (Nobody left the presentation early.) </a:t>
            </a:r>
          </a:p>
          <a:p>
            <a:r>
              <a:rPr lang="en-US" sz="2000" dirty="0"/>
              <a:t>What questions did the participants have that were not answered on the slides, and what answers did you offer?</a:t>
            </a:r>
          </a:p>
          <a:p>
            <a:pPr lvl="1"/>
            <a:r>
              <a:rPr lang="en-US" sz="1800" dirty="0"/>
              <a:t>How to start a new project in IEEE 802?</a:t>
            </a:r>
          </a:p>
          <a:p>
            <a:pPr lvl="1"/>
            <a:r>
              <a:rPr lang="en-US" sz="2000" dirty="0"/>
              <a:t>A: Bring up your idea in meetings aimed for presentation of new ideas, e.g. Nendica, NEA, WNG; find others supporting your idea and when a group of volunteers to work on an idea has been created, bring up a WG motion to start a TIG or SG.</a:t>
            </a:r>
          </a:p>
        </p:txBody>
      </p:sp>
    </p:spTree>
    <p:extLst>
      <p:ext uri="{BB962C8B-B14F-4D97-AF65-F5344CB8AC3E}">
        <p14:creationId xmlns:p14="http://schemas.microsoft.com/office/powerpoint/2010/main" val="736587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16791</TotalTime>
  <Words>822</Words>
  <Application>Microsoft Macintosh PowerPoint</Application>
  <PresentationFormat>On-screen Show (4:3)</PresentationFormat>
  <Paragraphs>104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Georgia</vt:lpstr>
      <vt:lpstr>Helvetica Neue</vt:lpstr>
      <vt:lpstr>Trebuchet MS</vt:lpstr>
      <vt:lpstr>Wingdings 2</vt:lpstr>
      <vt:lpstr>Urban</vt:lpstr>
      <vt:lpstr>Second Vice Chair Report, addressing Orientation Activity</vt:lpstr>
      <vt:lpstr>IEEE 802 Orientation slides </vt:lpstr>
      <vt:lpstr>Seen in Vienna this week</vt:lpstr>
      <vt:lpstr>Newcomer Orientation </vt:lpstr>
      <vt:lpstr>Newcomer Orientation Presenters </vt:lpstr>
      <vt:lpstr>Newcomer Orientation, 2019-07-15 </vt:lpstr>
      <vt:lpstr>Newcomer Orientation Survey 2019-07-15 (1/2) </vt:lpstr>
      <vt:lpstr>Newcomer Orientation Survey 2019-07-15 (2/2)</vt:lpstr>
      <vt:lpstr>Presenter Survey 2019-07-15 (1/2)</vt:lpstr>
      <vt:lpstr>Presenter Survey 2019-07-15 (2/2)</vt:lpstr>
      <vt:lpstr>Presenter Note (from Max Riegel)</vt:lpstr>
    </vt:vector>
  </TitlesOfParts>
  <Company>Ericsson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ITU SC</dc:title>
  <dc:creator>epargle</dc:creator>
  <cp:keywords>No Restrictions</cp:keywords>
  <cp:lastModifiedBy>OfficeUser4564</cp:lastModifiedBy>
  <cp:revision>385</cp:revision>
  <cp:lastPrinted>2018-07-13T21:49:10Z</cp:lastPrinted>
  <dcterms:created xsi:type="dcterms:W3CDTF">2013-11-15T16:17:16Z</dcterms:created>
  <dcterms:modified xsi:type="dcterms:W3CDTF">2019-07-19T08:03:03Z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72156b37-93b3-4536-949a-f3c82521375d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  <property fmtid="{D5CDD505-2E9C-101B-9397-08002B2CF9AE}" pid="5" name="UpdateProcess">
    <vt:lpwstr>End</vt:lpwstr>
  </property>
</Properties>
</file>