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31"/>
  </p:notesMasterIdLst>
  <p:handoutMasterIdLst>
    <p:handoutMasterId r:id="rId32"/>
  </p:handoutMasterIdLst>
  <p:sldIdLst>
    <p:sldId id="510" r:id="rId3"/>
    <p:sldId id="421" r:id="rId4"/>
    <p:sldId id="536" r:id="rId5"/>
    <p:sldId id="512" r:id="rId6"/>
    <p:sldId id="523" r:id="rId7"/>
    <p:sldId id="524" r:id="rId8"/>
    <p:sldId id="503" r:id="rId9"/>
    <p:sldId id="511" r:id="rId10"/>
    <p:sldId id="458" r:id="rId11"/>
    <p:sldId id="283" r:id="rId12"/>
    <p:sldId id="284" r:id="rId13"/>
    <p:sldId id="468" r:id="rId14"/>
    <p:sldId id="525" r:id="rId15"/>
    <p:sldId id="459" r:id="rId16"/>
    <p:sldId id="520" r:id="rId17"/>
    <p:sldId id="521" r:id="rId18"/>
    <p:sldId id="522" r:id="rId19"/>
    <p:sldId id="530" r:id="rId20"/>
    <p:sldId id="531" r:id="rId21"/>
    <p:sldId id="532" r:id="rId22"/>
    <p:sldId id="533" r:id="rId23"/>
    <p:sldId id="534" r:id="rId24"/>
    <p:sldId id="513" r:id="rId25"/>
    <p:sldId id="535" r:id="rId26"/>
    <p:sldId id="526" r:id="rId27"/>
    <p:sldId id="527" r:id="rId28"/>
    <p:sldId id="528" r:id="rId29"/>
    <p:sldId id="529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7C8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2366" autoAdjust="0"/>
  </p:normalViewPr>
  <p:slideViewPr>
    <p:cSldViewPr showGuides="1">
      <p:cViewPr varScale="1">
        <p:scale>
          <a:sx n="43" d="100"/>
          <a:sy n="43" d="100"/>
        </p:scale>
        <p:origin x="134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46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2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33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391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10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15670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11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38322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17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56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 Box 8">
            <a:extLst>
              <a:ext uri="{FF2B5EF4-FFF2-40B4-BE49-F238E27FC236}">
                <a16:creationId xmlns:a16="http://schemas.microsoft.com/office/drawing/2014/main" id="{E3FA5AB0-3058-4D92-9D34-7E588532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ec-19-0121-03-00EC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4" Type="http://schemas.openxmlformats.org/officeDocument/2006/relationships/hyperlink" Target="http://www.ieee802.org/1/files/private/x-rev-drafts/d1/802-1X-rev-d1-4-dis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4" Type="http://schemas.openxmlformats.org/officeDocument/2006/relationships/hyperlink" Target="http://www.ieee802.org/1/files/private/x-rev-drafts/d1/802-1X-rev-d1-4-dis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hyperlink" Target="https://mentor.ieee.org/802-ec/dcn/17/ec-17-0159-00-ACSD-802-1qcx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1.emf"/><Relationship Id="rId5" Type="http://schemas.openxmlformats.org/officeDocument/2006/relationships/hyperlink" Target="http://www.ieee802.org/1/files/private/as-rev-drafts/d7/802-1AS-rev-d7-0-dis.pdf" TargetMode="External"/><Relationship Id="rId4" Type="http://schemas.openxmlformats.org/officeDocument/2006/relationships/hyperlink" Target="http://www.ieee802.org/1/files/private/cx-drafts/d1/802-1Qcx-d1-2-dis-v01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243-00-ACSD-p802-1a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2.emf"/><Relationship Id="rId4" Type="http://schemas.openxmlformats.org/officeDocument/2006/relationships/hyperlink" Target="http://www.ieee802.org/1/files/private/as-rev-drafts/d8/802-1AS-Rev-d8-0-dis-v03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larifications-on-fronthaul-sync-requirements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Mde-draft-sharing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8-management-coordinat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RAN2-Ethernet-header-compress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SA2-5G-integration-with-TS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hyperlink" Target="https://mentor.ieee.org/privecsg/dcn/15/privecsg-15-0029-01-0000-privacy-ec-sg-csd-proposal.docx" TargetMode="External"/><Relationship Id="rId4" Type="http://schemas.openxmlformats.org/officeDocument/2006/relationships/hyperlink" Target="http://www.ieee802.org/1/files/public/docs2019/802e-par-extension-request-0719-v2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hyperlink" Target="http://www.ieee802.org/1/files/public/docs2019/cj-CSD-0719-v01.pdf" TargetMode="External"/><Relationship Id="rId4" Type="http://schemas.openxmlformats.org/officeDocument/2006/relationships/hyperlink" Target="http://www.ieee802.org/1/files/public/docs2019/cj-PAR-extension-0719-v01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hyperlink" Target="http://www.ieee802.org/1/files/public/docs2019/dh-CSD-0719-v01.pdf" TargetMode="External"/><Relationship Id="rId4" Type="http://schemas.openxmlformats.org/officeDocument/2006/relationships/hyperlink" Target="http://www.ieee802.org/1/files/public/docs2019/dh-PAR-0719-v01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hyperlink" Target="http://www.ieee802.org/1/files/public/docs2019/dj-CSD-0719-v01.pdf" TargetMode="External"/><Relationship Id="rId4" Type="http://schemas.openxmlformats.org/officeDocument/2006/relationships/hyperlink" Target="http://www.ieee802.org/1/files/public/docs2019/dj-PAR-0719-v01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2019, Vienna</a:t>
            </a:r>
          </a:p>
          <a:p>
            <a:r>
              <a:rPr lang="en-GB" dirty="0"/>
              <a:t>V4 </a:t>
            </a:r>
            <a:r>
              <a:rPr lang="en-GB" sz="1100" dirty="0"/>
              <a:t>(internal version #)</a:t>
            </a:r>
            <a:endParaRPr lang="en-GB" dirty="0"/>
          </a:p>
          <a:p>
            <a:r>
              <a:rPr lang="en-GB" dirty="0"/>
              <a:t>Jessy Rouyer</a:t>
            </a:r>
          </a:p>
        </p:txBody>
      </p:sp>
    </p:spTree>
    <p:extLst>
      <p:ext uri="{BB962C8B-B14F-4D97-AF65-F5344CB8AC3E}">
        <p14:creationId xmlns:p14="http://schemas.microsoft.com/office/powerpoint/2010/main" val="330176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74638"/>
            <a:ext cx="7772400" cy="914400"/>
          </a:xfrm>
        </p:spPr>
        <p:txBody>
          <a:bodyPr/>
          <a:lstStyle/>
          <a:p>
            <a:r>
              <a:rPr lang="en-US" altLang="en-US" dirty="0"/>
              <a:t>5.075 – </a:t>
            </a:r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493712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Approve sending P802.1X-Rev-D1.4 to Standards Association Ballot</a:t>
            </a:r>
          </a:p>
          <a:p>
            <a:pPr marL="400050" lvl="1" indent="0">
              <a:buNone/>
            </a:pPr>
            <a:r>
              <a:rPr lang="en-US" sz="2200" dirty="0"/>
              <a:t>[Maintenance PAR, no CSD]</a:t>
            </a:r>
            <a:endParaRPr lang="en-US" sz="1700" dirty="0"/>
          </a:p>
          <a:p>
            <a:pPr lvl="1"/>
            <a:r>
              <a:rPr lang="en-US" sz="1700" dirty="0"/>
              <a:t>P802.1X-Rev Port-Based Network Access Control</a:t>
            </a:r>
          </a:p>
          <a:p>
            <a:pPr lvl="1"/>
            <a:r>
              <a:rPr lang="en-US" sz="1700" dirty="0"/>
              <a:t>Working Group Recirculation Ballot closed 6/29/2019. </a:t>
            </a:r>
            <a:br>
              <a:rPr lang="en-US" sz="1700" dirty="0"/>
            </a:br>
            <a:r>
              <a:rPr lang="en-US" sz="1700" dirty="0"/>
              <a:t>100% Approval. 85% Response </a:t>
            </a:r>
            <a:br>
              <a:rPr lang="en-US" sz="1700" dirty="0"/>
            </a:br>
            <a:r>
              <a:rPr lang="en-US" sz="1700" dirty="0"/>
              <a:t>Approve: 19   Disapprove: 0   Abstain: 27   Voters: 54</a:t>
            </a:r>
          </a:p>
          <a:p>
            <a:pPr lvl="1"/>
            <a:r>
              <a:rPr lang="en-US" sz="1700" dirty="0"/>
              <a:t>Comment resolution </a:t>
            </a:r>
            <a:r>
              <a:rPr lang="en-US" sz="1400" dirty="0">
                <a:hlinkClick r:id="rId4"/>
              </a:rPr>
              <a:t>http://www.ieee802.org/1/files/private/x-rev-drafts/d1/802-1X-rev-d1-4-dis.pdf</a:t>
            </a:r>
            <a:r>
              <a:rPr lang="en-US" sz="1400" dirty="0"/>
              <a:t> </a:t>
            </a:r>
            <a:endParaRPr lang="en-US" sz="17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400" dirty="0">
                <a:latin typeface="Arial" charset="0"/>
              </a:rPr>
              <a:t>In the WG, Proposed: Paul Congdon Second: Don Fedyk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Sending draft (y/n/a): 28, 0, 0 </a:t>
            </a:r>
          </a:p>
          <a:p>
            <a:pPr lvl="1">
              <a:buFont typeface="Arial"/>
              <a:buChar char="•"/>
            </a:pPr>
            <a:endParaRPr lang="en-GB" sz="2400" dirty="0">
              <a:latin typeface="Arial" charset="0"/>
            </a:endParaRP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400" dirty="0">
                <a:latin typeface="Arial" charset="0"/>
              </a:rPr>
              <a:t>In the EC, mover: Jessy Rouyer Second: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&lt;y&gt;, &lt;n&gt;, &lt;a&gt;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47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3587" y="274638"/>
            <a:ext cx="7772400" cy="914400"/>
          </a:xfrm>
        </p:spPr>
        <p:txBody>
          <a:bodyPr/>
          <a:lstStyle/>
          <a:p>
            <a:pPr algn="l"/>
            <a:r>
              <a:rPr lang="en-GB" sz="2800" dirty="0"/>
              <a:t>Supporting information </a:t>
            </a:r>
            <a:r>
              <a:rPr lang="en-GB" dirty="0"/>
              <a:t>P802.1X-Rev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002587" cy="4080269"/>
          </a:xfrm>
        </p:spPr>
        <p:txBody>
          <a:bodyPr>
            <a:normAutofit/>
          </a:bodyPr>
          <a:lstStyle/>
          <a:p>
            <a:r>
              <a:rPr lang="en-US" sz="2600" dirty="0"/>
              <a:t>WG ballot </a:t>
            </a:r>
            <a:r>
              <a:rPr lang="en-US" sz="2600" dirty="0" err="1"/>
              <a:t>recirc</a:t>
            </a:r>
            <a:r>
              <a:rPr lang="en-US" sz="2600" dirty="0"/>
              <a:t> closed: </a:t>
            </a:r>
            <a:br>
              <a:rPr lang="en-US" sz="2600" dirty="0"/>
            </a:br>
            <a:r>
              <a:rPr lang="en-US" sz="2600" dirty="0"/>
              <a:t>29 June 2018</a:t>
            </a:r>
          </a:p>
          <a:p>
            <a:r>
              <a:rPr lang="en-US" sz="2600" dirty="0"/>
              <a:t>The ballot resulted in</a:t>
            </a:r>
          </a:p>
          <a:p>
            <a:pPr lvl="1"/>
            <a:r>
              <a:rPr lang="en-US" sz="2200" dirty="0"/>
              <a:t>0 Disapprove votes</a:t>
            </a:r>
          </a:p>
          <a:p>
            <a:pPr lvl="1"/>
            <a:r>
              <a:rPr lang="en-US" sz="2200" dirty="0"/>
              <a:t>0 Must Be Satisfied </a:t>
            </a:r>
            <a:br>
              <a:rPr lang="en-US" sz="2200" dirty="0"/>
            </a:br>
            <a:r>
              <a:rPr lang="en-US" sz="2200" dirty="0"/>
              <a:t>comments</a:t>
            </a:r>
          </a:p>
          <a:p>
            <a:r>
              <a:rPr lang="en-US" sz="2600" dirty="0"/>
              <a:t>Ballot response details available here</a:t>
            </a:r>
          </a:p>
          <a:p>
            <a:pPr marL="0" indent="0">
              <a:buNone/>
            </a:pPr>
            <a:r>
              <a:rPr lang="en-US" sz="1700" dirty="0"/>
              <a:t> 	</a:t>
            </a:r>
            <a:r>
              <a:rPr lang="en-US" sz="1500" dirty="0">
                <a:hlinkClick r:id="rId4"/>
              </a:rPr>
              <a:t>http://www.ieee802.org/1/files/private/x-rev-drafts/d1/802-1X-rev-d1-4-dis.pdf</a:t>
            </a:r>
            <a:r>
              <a:rPr lang="en-US" sz="1500" dirty="0"/>
              <a:t> </a:t>
            </a:r>
            <a:endParaRPr lang="en-US" sz="2100" dirty="0"/>
          </a:p>
          <a:p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74874"/>
              </p:ext>
            </p:extLst>
          </p:nvPr>
        </p:nvGraphicFramePr>
        <p:xfrm>
          <a:off x="4684500" y="1600200"/>
          <a:ext cx="3888432" cy="2134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0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Ballot results</a:t>
                      </a:r>
                    </a:p>
                  </a:txBody>
                  <a:tcPr marT="50292" marB="50292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No. of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49">
                <a:tc>
                  <a:txBody>
                    <a:bodyPr/>
                    <a:lstStyle/>
                    <a:p>
                      <a:r>
                        <a:rPr lang="en-US" sz="1200" dirty="0"/>
                        <a:t>Voters responding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431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5.076 – </a:t>
            </a:r>
            <a:r>
              <a:rPr lang="en-US" altLang="en-US" dirty="0">
                <a:highlight>
                  <a:srgbClr val="FF0000"/>
                </a:highlight>
              </a:rPr>
              <a:t>Motion WITHDRAWN</a:t>
            </a:r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Conditionally approve sending P802.1Qcx D2.0 to </a:t>
            </a:r>
            <a:r>
              <a:rPr lang="en-GB" sz="2400" strike="sngStrike" dirty="0"/>
              <a:t>Standards Association ballot</a:t>
            </a:r>
            <a:endParaRPr lang="en-US" sz="2400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Confirm the CSD for P802.1Qcx in </a:t>
            </a:r>
            <a:r>
              <a:rPr lang="en-US" sz="2400" strike="sngStrike" dirty="0">
                <a:hlinkClick r:id="rId4"/>
              </a:rPr>
              <a:t>https://mentor.ieee.org/802-ec/dcn/17/ec-17-0159-00-ACSD-802-1qcx.pdf</a:t>
            </a:r>
            <a:r>
              <a:rPr lang="en-US" sz="2400" strike="sngStrik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P802.1Qcx D1.2 had 100% approval at the end of the last WG ballot</a:t>
            </a:r>
          </a:p>
          <a:p>
            <a:pPr fontAlgn="t"/>
            <a:r>
              <a:rPr lang="en-US" sz="2400" strike="sngStrike" dirty="0"/>
              <a:t>In the WG, </a:t>
            </a:r>
            <a:r>
              <a:rPr lang="en-GB" sz="2400" strike="sngStrike" dirty="0"/>
              <a:t>Proposed: </a:t>
            </a:r>
            <a:r>
              <a:rPr lang="en-US" sz="2400" strike="sngStrike" dirty="0"/>
              <a:t>J</a:t>
            </a:r>
            <a:r>
              <a:rPr lang="hu-HU" sz="2400" strike="sngStrike" dirty="0" err="1"/>
              <a:t>ános</a:t>
            </a:r>
            <a:r>
              <a:rPr lang="hu-HU" sz="2400" strike="sngStrike" dirty="0"/>
              <a:t> Farkas </a:t>
            </a:r>
            <a:r>
              <a:rPr lang="en-GB" sz="2400" strike="sngStrike" dirty="0"/>
              <a:t>	Second: </a:t>
            </a:r>
            <a:r>
              <a:rPr lang="en-US" sz="2400" strike="sngStrike" dirty="0"/>
              <a:t>Craig Gunther</a:t>
            </a:r>
          </a:p>
          <a:p>
            <a:pPr lvl="1" fontAlgn="t"/>
            <a:r>
              <a:rPr lang="en-US" sz="2000" strike="sngStrike" dirty="0"/>
              <a:t>Sending draft (y/n/a): &lt;y&gt;, &lt;n&gt;, &lt;a&gt;</a:t>
            </a:r>
          </a:p>
          <a:p>
            <a:pPr lvl="1"/>
            <a:r>
              <a:rPr lang="en-US" sz="2000" strike="sngStrike" dirty="0"/>
              <a:t>CSD (y/n/a): &lt;y&gt;, &lt;n&gt;, &lt;a&gt;</a:t>
            </a:r>
            <a:endParaRPr lang="en-GB" sz="2000" strike="sngStrike" dirty="0"/>
          </a:p>
          <a:p>
            <a:r>
              <a:rPr lang="en-GB" sz="2400" strike="sngStrike" dirty="0"/>
              <a:t>In EC, mover: Jessy Rouyer 	Second: David Law</a:t>
            </a:r>
          </a:p>
          <a:p>
            <a:pPr lvl="1"/>
            <a:r>
              <a:rPr lang="en-GB" sz="2000" strike="sngStrike" dirty="0"/>
              <a:t>(y/n/a): &lt;y&gt;, &lt;n&gt;, &lt;a&gt;</a:t>
            </a:r>
            <a:endParaRPr lang="en-US" sz="2000" strike="sngStrike" dirty="0"/>
          </a:p>
        </p:txBody>
      </p:sp>
    </p:spTree>
    <p:extLst>
      <p:ext uri="{BB962C8B-B14F-4D97-AF65-F5344CB8AC3E}">
        <p14:creationId xmlns:p14="http://schemas.microsoft.com/office/powerpoint/2010/main" val="1626461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strike="sngStrike" dirty="0"/>
              <a:t>Supporting information </a:t>
            </a:r>
            <a:r>
              <a:rPr lang="en-US" strike="sngStrike" dirty="0"/>
              <a:t>P802.1Qcx</a:t>
            </a:r>
            <a:endParaRPr lang="en-US" sz="3200" strike="sngStrike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91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WG ballot closed: 21 June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All WG ballot requirements are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The ballot resulted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Comment resolution available here: </a:t>
            </a:r>
            <a:r>
              <a:rPr lang="en-US" sz="2200" strike="sngStrike" dirty="0">
                <a:hlinkClick r:id="rId4"/>
              </a:rPr>
              <a:t>http://www.ieee802.org/1/files/private/cx-drafts/d1/802-1Qcx-d1-2-dis-v01.pdf</a:t>
            </a:r>
            <a:r>
              <a:rPr lang="en-US" sz="2200" strike="sngStrike" dirty="0"/>
              <a:t>   </a:t>
            </a:r>
            <a:endParaRPr lang="en-US" sz="2200" strike="sngStrike" dirty="0">
              <a:hlinkClick r:id="rId5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Recirculation ballot will be conducted during July/August with comment resolution on the TSN TG calls, and during the September Interim if required. A possible final recirculation in September/October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AE2AC-74E9-4021-B935-36E1006985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9952" y="1752600"/>
            <a:ext cx="2774048" cy="485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0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</a:t>
            </a:r>
            <a:r>
              <a:rPr lang="en-US" dirty="0" err="1"/>
              <a:t>RevCom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58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5.077 – </a:t>
            </a:r>
            <a:r>
              <a:rPr lang="en-US" altLang="en-US" dirty="0">
                <a:highlight>
                  <a:srgbClr val="FF0000"/>
                </a:highlight>
              </a:rPr>
              <a:t>Motion WITHDRAWN</a:t>
            </a:r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11898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Conditionally approve sending P802.1AS-Rev to </a:t>
            </a:r>
            <a:r>
              <a:rPr lang="en-US" sz="2400" strike="sngStrike" dirty="0" err="1"/>
              <a:t>RevCom</a:t>
            </a:r>
            <a:endParaRPr lang="en-US" sz="2400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Approve CSD documentation in </a:t>
            </a:r>
            <a:r>
              <a:rPr lang="en-US" sz="2400" strike="sngStrike" dirty="0">
                <a:hlinkClick r:id="rId3"/>
              </a:rPr>
              <a:t>https://mentor.ieee.org/802-ec/dcn/18/ec-18-0243-00-ACSD-p802-1as.pdf</a:t>
            </a:r>
            <a:r>
              <a:rPr lang="en-US" sz="2400" strike="sngStrike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P802.1AS-Rev D8.0 had 94% approval at the end of the initial sponsor ballot</a:t>
            </a:r>
          </a:p>
          <a:p>
            <a:endParaRPr lang="en-US" sz="2400" strike="sngStrike" dirty="0"/>
          </a:p>
          <a:p>
            <a:pPr fontAlgn="t"/>
            <a:r>
              <a:rPr lang="en-US" sz="2400" strike="sngStrike" dirty="0"/>
              <a:t>In the WG, </a:t>
            </a:r>
            <a:r>
              <a:rPr lang="en-GB" sz="2400" strike="sngStrike" dirty="0"/>
              <a:t>Proposed: </a:t>
            </a:r>
            <a:r>
              <a:rPr lang="en-US" sz="2400" strike="sngStrike" dirty="0"/>
              <a:t>Craig Gunther, </a:t>
            </a:r>
            <a:r>
              <a:rPr lang="en-GB" sz="2400" strike="sngStrike" dirty="0"/>
              <a:t>Second: </a:t>
            </a:r>
            <a:r>
              <a:rPr lang="en-US" sz="2400" strike="sngStrike" dirty="0"/>
              <a:t>J</a:t>
            </a:r>
            <a:r>
              <a:rPr lang="hu-HU" sz="2400" strike="sngStrike" dirty="0" err="1"/>
              <a:t>ános</a:t>
            </a:r>
            <a:r>
              <a:rPr lang="hu-HU" sz="2400" strike="sngStrike" dirty="0"/>
              <a:t> Farkas</a:t>
            </a:r>
            <a:endParaRPr lang="en-US" sz="2400" strike="sngStrike" dirty="0"/>
          </a:p>
          <a:p>
            <a:pPr lvl="1" fontAlgn="t"/>
            <a:r>
              <a:rPr lang="en-US" sz="2000" strike="sngStrike" dirty="0"/>
              <a:t>Sending draft (y/n/a): &lt;y&gt;, &lt;n&gt;, &lt;a&gt;</a:t>
            </a:r>
          </a:p>
          <a:p>
            <a:pPr lvl="1" fontAlgn="t"/>
            <a:r>
              <a:rPr lang="en-US" sz="2000" strike="sngStrike" dirty="0"/>
              <a:t>CSD (y/n/a): &lt;y&gt;, &lt;n&gt;, &lt;a&gt;</a:t>
            </a:r>
          </a:p>
          <a:p>
            <a:pPr marL="457200" lvl="1" indent="0">
              <a:buNone/>
            </a:pPr>
            <a:endParaRPr lang="en-US" sz="2000" strike="sngStrike" dirty="0"/>
          </a:p>
          <a:p>
            <a:r>
              <a:rPr lang="en-US" sz="2400" strike="sngStrike" dirty="0"/>
              <a:t>In EC, mover: </a:t>
            </a:r>
            <a:r>
              <a:rPr lang="en-GB" sz="2400" strike="sngStrike" dirty="0"/>
              <a:t>Jessy Rouyer</a:t>
            </a:r>
            <a:r>
              <a:rPr lang="en-US" sz="2400" strike="sngStrike" dirty="0"/>
              <a:t>	Second: </a:t>
            </a:r>
            <a:r>
              <a:rPr lang="en-GB" sz="2400" strike="sngStrike" dirty="0"/>
              <a:t>David Law</a:t>
            </a:r>
            <a:endParaRPr lang="en-US" sz="2400" strike="sngStrike" dirty="0"/>
          </a:p>
          <a:p>
            <a:pPr lvl="1"/>
            <a:r>
              <a:rPr lang="en-US" sz="2000" strike="sngStrike" dirty="0"/>
              <a:t>(y/n/a): &lt;y&gt;, &lt;n&gt;, &lt;a&gt; </a:t>
            </a:r>
          </a:p>
        </p:txBody>
      </p:sp>
    </p:spTree>
    <p:extLst>
      <p:ext uri="{BB962C8B-B14F-4D97-AF65-F5344CB8AC3E}">
        <p14:creationId xmlns:p14="http://schemas.microsoft.com/office/powerpoint/2010/main" val="2391994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1701"/>
            <a:ext cx="8229600" cy="792162"/>
          </a:xfrm>
        </p:spPr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  <a:endParaRPr lang="en-US" sz="3200" strike="sngStrike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41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Sponsor ballot closed: 26 February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Ballot result after ballot comment resolution: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6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13 outstanding Must Be Satisfied (MBS)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Disposition is available here: </a:t>
            </a:r>
            <a:r>
              <a:rPr lang="en-US" sz="2000" strike="sngStrike" dirty="0">
                <a:hlinkClick r:id="rId4"/>
              </a:rPr>
              <a:t>http://www.ieee802.org/1/files/private/as-rev-drafts/d8/802-1AS-Rev-d8-0-dis-v03.pdf</a:t>
            </a:r>
            <a:r>
              <a:rPr lang="en-US" sz="2000" strike="sngStrik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Recirculation ballot will be conducted during August with comment resolution on the TSN TG calls, and during the September Interim. Another recirculation ballot in September/October with comment resolution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F1195-4CA0-4378-A8FF-C56AB52FB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990" y="1733967"/>
            <a:ext cx="3365010" cy="483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15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Voters with outstanding Disapprove votes without outstanding MBS comments:</a:t>
            </a:r>
          </a:p>
          <a:p>
            <a:pPr lvl="1"/>
            <a:r>
              <a:rPr lang="en-US" strike="sngStrike" dirty="0"/>
              <a:t>Christian </a:t>
            </a:r>
            <a:r>
              <a:rPr lang="en-US" strike="sngStrike" dirty="0" err="1"/>
              <a:t>Boiger</a:t>
            </a:r>
            <a:endParaRPr lang="en-US" strike="sngStrike" dirty="0"/>
          </a:p>
          <a:p>
            <a:pPr lvl="1"/>
            <a:r>
              <a:rPr lang="en-US" strike="sngStrike" dirty="0"/>
              <a:t>Glenn Parsons</a:t>
            </a:r>
          </a:p>
          <a:p>
            <a:pPr lvl="1"/>
            <a:r>
              <a:rPr lang="en-US" strike="sngStrike" dirty="0"/>
              <a:t>Stephan </a:t>
            </a:r>
            <a:r>
              <a:rPr lang="en-US" strike="sngStrike" dirty="0" err="1"/>
              <a:t>Kehrer</a:t>
            </a:r>
            <a:endParaRPr lang="en-US" strike="sngStrike" dirty="0"/>
          </a:p>
          <a:p>
            <a:pPr lvl="1"/>
            <a:r>
              <a:rPr lang="en-US" strike="sngStrike" dirty="0"/>
              <a:t>Paul </a:t>
            </a:r>
            <a:r>
              <a:rPr lang="en-US" strike="sngStrike" dirty="0" err="1"/>
              <a:t>Nikolich</a:t>
            </a:r>
            <a:endParaRPr lang="en-US" strike="sngStrike" dirty="0"/>
          </a:p>
          <a:p>
            <a:r>
              <a:rPr lang="en-US" strike="sngStrike" dirty="0"/>
              <a:t>These voters have indicated that they are satisfied with the disposition of their comments, but they would like to see the next draft. </a:t>
            </a:r>
          </a:p>
          <a:p>
            <a:pPr lvl="1"/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45191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Voters with outstanding Disapprove votes with outstanding MBS comments:</a:t>
            </a:r>
          </a:p>
          <a:p>
            <a:pPr lvl="1"/>
            <a:r>
              <a:rPr lang="en-US" strike="sngStrike" dirty="0"/>
              <a:t>Karl Weber</a:t>
            </a:r>
          </a:p>
          <a:p>
            <a:pPr lvl="1"/>
            <a:r>
              <a:rPr lang="en-US" strike="sngStrike" dirty="0"/>
              <a:t>Ashley Butterworth</a:t>
            </a:r>
          </a:p>
          <a:p>
            <a:pPr lvl="1"/>
            <a:endParaRPr lang="en-US" strike="sngStrike" dirty="0"/>
          </a:p>
          <a:p>
            <a:r>
              <a:rPr lang="en-US" strike="sngStrike" dirty="0"/>
              <a:t>The outstanding Must Be Satisfied comments of these voters are shown on the following slides.</a:t>
            </a:r>
          </a:p>
          <a:p>
            <a:pPr lvl="1"/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552738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3487CF-4C42-40C0-8FAE-67B85C583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734300" cy="523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49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524000"/>
            <a:ext cx="8286750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NesCom</a:t>
            </a:r>
          </a:p>
          <a:p>
            <a:pPr lvl="1">
              <a:defRPr/>
            </a:pPr>
            <a:r>
              <a:rPr lang="en-US" sz="2000" dirty="0" err="1"/>
              <a:t>x.xxx</a:t>
            </a:r>
            <a:r>
              <a:rPr lang="en-US" sz="2000" dirty="0"/>
              <a:t> P802E PAR Extension to NesCom</a:t>
            </a:r>
          </a:p>
          <a:p>
            <a:pPr lvl="1">
              <a:defRPr/>
            </a:pPr>
            <a:r>
              <a:rPr lang="en-US" sz="2000" dirty="0"/>
              <a:t>5.072 P802.1Qcj PAR Extension to NesCom</a:t>
            </a:r>
          </a:p>
          <a:p>
            <a:pPr lvl="1">
              <a:defRPr/>
            </a:pPr>
            <a:r>
              <a:rPr lang="en-US" sz="2000" dirty="0"/>
              <a:t>5.073 P802.1ABdh PAR to NesCom</a:t>
            </a:r>
          </a:p>
          <a:p>
            <a:pPr lvl="1">
              <a:defRPr/>
            </a:pPr>
            <a:r>
              <a:rPr lang="en-US" sz="2000" dirty="0"/>
              <a:t>5.074 P802.1Qdj PAR to NesCom</a:t>
            </a:r>
          </a:p>
          <a:p>
            <a:pPr>
              <a:defRPr/>
            </a:pPr>
            <a:r>
              <a:rPr lang="en-US" sz="2400" dirty="0"/>
              <a:t>Drafts to SA Ballot</a:t>
            </a:r>
          </a:p>
          <a:p>
            <a:pPr lvl="1">
              <a:defRPr/>
            </a:pPr>
            <a:r>
              <a:rPr lang="en-US" sz="2000" dirty="0"/>
              <a:t>5.075 P802.1X-Rev/D1.4 to SA ballot</a:t>
            </a:r>
          </a:p>
          <a:p>
            <a:pPr lvl="1">
              <a:defRPr/>
            </a:pPr>
            <a:r>
              <a:rPr lang="en-US" sz="2000" strike="sngStrike" dirty="0"/>
              <a:t>5.076 P802.1Qcx to/D2.0 SA ballot (conditional)</a:t>
            </a:r>
          </a:p>
          <a:p>
            <a:pPr lvl="2">
              <a:defRPr/>
            </a:pPr>
            <a:r>
              <a:rPr lang="en-US" sz="1600" dirty="0">
                <a:highlight>
                  <a:srgbClr val="FF0000"/>
                </a:highlight>
              </a:rPr>
              <a:t>Motion withdrawn</a:t>
            </a:r>
          </a:p>
          <a:p>
            <a:pPr>
              <a:defRPr/>
            </a:pPr>
            <a:r>
              <a:rPr lang="en-US" sz="2400" dirty="0"/>
              <a:t>Drafts to RevCom</a:t>
            </a:r>
          </a:p>
          <a:p>
            <a:pPr lvl="1">
              <a:defRPr/>
            </a:pPr>
            <a:r>
              <a:rPr lang="en-US" sz="2000" strike="sngStrike" dirty="0"/>
              <a:t>5.077 P802.1AS-Rev to RevCom (conditional)</a:t>
            </a:r>
          </a:p>
          <a:p>
            <a:pPr lvl="2">
              <a:defRPr/>
            </a:pPr>
            <a:r>
              <a:rPr lang="en-US" sz="1600" dirty="0">
                <a:highlight>
                  <a:srgbClr val="FF0000"/>
                </a:highlight>
              </a:rPr>
              <a:t>Motion withdrawn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789889-48EB-4AEC-BCBB-49624DC67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371600"/>
            <a:ext cx="7772400" cy="52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5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660A3B-F75C-406F-879A-833A71D48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585277" cy="525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88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E503A3-FB56-442B-B127-F2C859051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7561500" cy="52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1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09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7.101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http://www.ieee802.org/1/files/public/docs2019/liaison-response-SG15-LS187-clarifications-on-fronthaul-sync-requirements-0719-v01.pdf</a:t>
            </a:r>
            <a:r>
              <a:rPr lang="en-US" dirty="0"/>
              <a:t> as communication to ITU-T SG15 and CPRI Cooperation,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29, 0,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 &lt;n&gt;, &lt;a&gt;</a:t>
            </a:r>
          </a:p>
        </p:txBody>
      </p:sp>
    </p:spTree>
    <p:extLst>
      <p:ext uri="{BB962C8B-B14F-4D97-AF65-F5344CB8AC3E}">
        <p14:creationId xmlns:p14="http://schemas.microsoft.com/office/powerpoint/2010/main" val="1132025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7.102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http://www.ieee802.org/1/files/public/docs2019/liaison-response-SG15-LS187-CMde-draft-sharing-0719-v01.pdf</a:t>
            </a:r>
            <a:r>
              <a:rPr lang="en-US" dirty="0"/>
              <a:t> as communication to ITU-T SG15, granting the IEEE 802.1 WG chair (or his delegate) editorial license.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30,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 &lt;n&gt;, &lt;a&gt;</a:t>
            </a:r>
          </a:p>
        </p:txBody>
      </p:sp>
    </p:spTree>
    <p:extLst>
      <p:ext uri="{BB962C8B-B14F-4D97-AF65-F5344CB8AC3E}">
        <p14:creationId xmlns:p14="http://schemas.microsoft.com/office/powerpoint/2010/main" val="12236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7.103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http://www.ieee802.org/1/files/public/docs2019/liaison-response-SG15-LS188-management-coordination-0719-v01.pdf</a:t>
            </a:r>
            <a:r>
              <a:rPr lang="en-US" dirty="0"/>
              <a:t> as communication to ITU-T SG15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30,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 &lt;n&gt;, &lt;a&gt;</a:t>
            </a:r>
          </a:p>
        </p:txBody>
      </p:sp>
    </p:spTree>
    <p:extLst>
      <p:ext uri="{BB962C8B-B14F-4D97-AF65-F5344CB8AC3E}">
        <p14:creationId xmlns:p14="http://schemas.microsoft.com/office/powerpoint/2010/main" val="993091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 err="1"/>
              <a:t>x.xxx</a:t>
            </a:r>
            <a:r>
              <a:rPr lang="en-US" altLang="en-US" dirty="0"/>
              <a:t>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http://www.ieee802.org/1/files/public/docs2019/liaison-response-3GPP-RAN2-Ethernet-header-compression-0719-v01.pdf</a:t>
            </a:r>
            <a:r>
              <a:rPr lang="en-US" dirty="0"/>
              <a:t> as communication to 3GPP RAN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29, 0,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76089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 err="1"/>
              <a:t>x.xxx</a:t>
            </a:r>
            <a:r>
              <a:rPr lang="en-US" altLang="en-US" dirty="0"/>
              <a:t>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http://www.ieee802.org/1/files/public/docs2019/liaison-response-3GPP-SA2-5G-integration-with-TSN-0719-v01.pdf</a:t>
            </a:r>
            <a:r>
              <a:rPr lang="en-US" dirty="0"/>
              <a:t> as communication to 3GPP SA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30,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47398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71F9F-5031-400D-83A5-2ADF06D9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(</a:t>
            </a:r>
            <a:r>
              <a:rPr lang="en-GB" dirty="0" err="1"/>
              <a:t>contd</a:t>
            </a:r>
            <a:r>
              <a:rPr lang="en-GB" dirty="0"/>
              <a:t>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FAE4-C393-4355-97BF-7EF7D7ED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External communications (ME)</a:t>
            </a:r>
          </a:p>
          <a:p>
            <a:pPr lvl="1">
              <a:defRPr/>
            </a:pPr>
            <a:r>
              <a:rPr lang="en-US" sz="2000" dirty="0"/>
              <a:t>7.101 Communication from 802.1 to ITU-T SG15 and CPRI Cooperation on Fronthaul Sync Requirements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7.102 Communication from 802.1 to ITU-T SG15 on 802.1CMde draft sharing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7.103 Communication from 802.1 to ITU-T SG15 on Management Coordination (ref LS188)</a:t>
            </a:r>
          </a:p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Information Items (II)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0000"/>
                </a:solidFill>
              </a:rPr>
              <a:t>x.xxx</a:t>
            </a:r>
            <a:r>
              <a:rPr lang="en-US" sz="2000" dirty="0">
                <a:solidFill>
                  <a:srgbClr val="000000"/>
                </a:solidFill>
              </a:rPr>
              <a:t> Communication from 802.1 to 3GPP RAN2 on Ethernet header compression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0000"/>
                </a:solidFill>
              </a:rPr>
              <a:t>x.xxx</a:t>
            </a:r>
            <a:r>
              <a:rPr lang="en-US" sz="2000" dirty="0">
                <a:solidFill>
                  <a:srgbClr val="000000"/>
                </a:solidFill>
              </a:rPr>
              <a:t> Communication from 802.1 to 3GPP SA2 on 5G Integration with TSN</a:t>
            </a:r>
          </a:p>
          <a:p>
            <a:pPr lvl="1">
              <a:defRPr/>
            </a:pPr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598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NesCom &amp; </a:t>
            </a:r>
            <a:r>
              <a:rPr lang="en-US" dirty="0" err="1"/>
              <a:t>ICCom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04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x.xxx</a:t>
            </a:r>
            <a:r>
              <a:rPr lang="en-US" altLang="en-US" dirty="0"/>
              <a:t>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P802E PAR extension in </a:t>
            </a:r>
            <a:r>
              <a:rPr lang="en-US" sz="2400" dirty="0">
                <a:hlinkClick r:id="rId4"/>
              </a:rPr>
              <a:t>http://www.ieee802.org/1/files/public/docs2019/802e-par-extension-request-0719-v2.pdf</a:t>
            </a:r>
            <a:r>
              <a:rPr lang="en-US" sz="2400" dirty="0"/>
              <a:t> to NesCom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5"/>
              </a:rPr>
              <a:t>https://mentor.ieee.org/privecsg/dcn/15/privecsg-15-0029-01-0000-privacy-ec-sg-csd-proposal.docx</a:t>
            </a:r>
            <a:r>
              <a:rPr lang="en-US" sz="2400" dirty="0"/>
              <a:t>  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26, 0, 0</a:t>
            </a:r>
          </a:p>
          <a:p>
            <a:pPr lvl="1"/>
            <a:r>
              <a:rPr lang="en-US" sz="2000" dirty="0"/>
              <a:t>CSD (y/n/a): 24,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70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5.072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P802.1Qcj PAR extension in </a:t>
            </a:r>
            <a:r>
              <a:rPr lang="en-US" sz="2400" dirty="0">
                <a:hlinkClick r:id="rId4"/>
              </a:rPr>
              <a:t>http://www.ieee802.org/1/files/public/docs2019/cj-PAR-extension-0719-v01.pdf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5"/>
              </a:rPr>
              <a:t>http://www.ieee802.org/1/files/public/docs2019/cj-CSD-0719-v01.pdf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27, 0, 0</a:t>
            </a:r>
          </a:p>
          <a:p>
            <a:pPr lvl="1" fontAlgn="t"/>
            <a:r>
              <a:rPr lang="en-US" sz="2000" dirty="0"/>
              <a:t>CSD (y/n/a): 26, 0, 0</a:t>
            </a:r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402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5.073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P802.1ABdh PAR documentation in </a:t>
            </a:r>
            <a:r>
              <a:rPr lang="en-US" sz="2400" dirty="0">
                <a:hlinkClick r:id="rId4"/>
              </a:rPr>
              <a:t>http://www.ieee802.org/1/files/public/docs2019/dh-PAR-0719-v01.pdf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5"/>
              </a:rPr>
              <a:t>http://www.ieee802.org/1/files/public/docs2019/dh-CSD-0719-v01.pdf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26, 0, 0</a:t>
            </a:r>
          </a:p>
          <a:p>
            <a:pPr lvl="1"/>
            <a:r>
              <a:rPr lang="en-US" sz="2000" dirty="0"/>
              <a:t>CSD (y/n/a): 28,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5.074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931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P802.1Qdj PAR documentation in </a:t>
            </a:r>
            <a:r>
              <a:rPr lang="en-US" sz="2400" dirty="0">
                <a:hlinkClick r:id="rId4"/>
              </a:rPr>
              <a:t>http://www.ieee802.org/1/files/public/docs2019/dj-PAR-0719-v01.pdf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5"/>
              </a:rPr>
              <a:t>http://www.ieee802.org/1/files/public/docs2019/dj-CSD-0719-v01.pdf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Stephan Kehrer, Second: </a:t>
            </a:r>
            <a:r>
              <a:rPr lang="en-US" sz="2400" dirty="0"/>
              <a:t>J</a:t>
            </a:r>
            <a:r>
              <a:rPr lang="hu-HU" sz="2400" dirty="0"/>
              <a:t>á</a:t>
            </a:r>
            <a:r>
              <a:rPr lang="en-US" sz="2400" dirty="0" err="1"/>
              <a:t>nos</a:t>
            </a:r>
            <a:r>
              <a:rPr lang="en-US" sz="2400" dirty="0"/>
              <a:t> Farkas</a:t>
            </a:r>
          </a:p>
          <a:p>
            <a:pPr lvl="1" fontAlgn="t"/>
            <a:r>
              <a:rPr lang="en-US" sz="2000" dirty="0"/>
              <a:t>PAR (y/n/a): 29, 0, 0</a:t>
            </a:r>
          </a:p>
          <a:p>
            <a:pPr lvl="1"/>
            <a:r>
              <a:rPr lang="en-US" sz="2000" dirty="0"/>
              <a:t>CSD (y/n/a): 29,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480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SA ballot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8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145</TotalTime>
  <Words>1440</Words>
  <Application>Microsoft Office PowerPoint</Application>
  <PresentationFormat>On-screen Show (4:3)</PresentationFormat>
  <Paragraphs>212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Monotype Sorts</vt:lpstr>
      <vt:lpstr>Times New Roman</vt:lpstr>
      <vt:lpstr>Title slide</vt:lpstr>
      <vt:lpstr>Title only</vt:lpstr>
      <vt:lpstr>802.1 consent agenda items for LMSC Closing Plenary</vt:lpstr>
      <vt:lpstr>Agenda </vt:lpstr>
      <vt:lpstr>Agenda (contd…)</vt:lpstr>
      <vt:lpstr>802.1 Motions 2019-07    Consent Agenda  NesCom &amp; ICCom </vt:lpstr>
      <vt:lpstr>x.xxx – Motion</vt:lpstr>
      <vt:lpstr>5.072 – Motion</vt:lpstr>
      <vt:lpstr>5.073 – Motion</vt:lpstr>
      <vt:lpstr>5.074 – Motion</vt:lpstr>
      <vt:lpstr>802.1 Motions 2019-07    Consent Agenda  drafts to SA ballot </vt:lpstr>
      <vt:lpstr>5.075 – Motion</vt:lpstr>
      <vt:lpstr>Supporting information P802.1X-Rev</vt:lpstr>
      <vt:lpstr>5.076 – Motion WITHDRAWN</vt:lpstr>
      <vt:lpstr>Supporting information P802.1Qcx</vt:lpstr>
      <vt:lpstr>802.1 Motions 2019-07    Consent Agenda   Drafts to RevCom </vt:lpstr>
      <vt:lpstr>5.077 – Motion WITHDRAWN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802.1 Motions 2019-07   Consent Agenda   Liaisons and external communications </vt:lpstr>
      <vt:lpstr>7.101 – Motion</vt:lpstr>
      <vt:lpstr>7.102 – Motion</vt:lpstr>
      <vt:lpstr>7.103 – Motion</vt:lpstr>
      <vt:lpstr>x.xxx – Motion</vt:lpstr>
      <vt:lpstr>x.xxx –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Jessy V Rouyer</cp:lastModifiedBy>
  <cp:revision>658</cp:revision>
  <dcterms:created xsi:type="dcterms:W3CDTF">2017-02-01T20:21:43Z</dcterms:created>
  <dcterms:modified xsi:type="dcterms:W3CDTF">2019-07-19T06:33:09Z</dcterms:modified>
</cp:coreProperties>
</file>