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18"/>
  </p:notesMasterIdLst>
  <p:handoutMasterIdLst>
    <p:handoutMasterId r:id="rId19"/>
  </p:handoutMasterIdLst>
  <p:sldIdLst>
    <p:sldId id="379" r:id="rId3"/>
    <p:sldId id="462" r:id="rId4"/>
    <p:sldId id="456" r:id="rId5"/>
    <p:sldId id="459" r:id="rId6"/>
    <p:sldId id="458" r:id="rId7"/>
    <p:sldId id="352" r:id="rId8"/>
    <p:sldId id="463" r:id="rId9"/>
    <p:sldId id="363" r:id="rId10"/>
    <p:sldId id="464" r:id="rId11"/>
    <p:sldId id="345" r:id="rId12"/>
    <p:sldId id="465" r:id="rId13"/>
    <p:sldId id="466" r:id="rId14"/>
    <p:sldId id="467" r:id="rId15"/>
    <p:sldId id="468" r:id="rId16"/>
    <p:sldId id="343"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33"/>
    <a:srgbClr val="FFFF00"/>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8" autoAdjust="0"/>
    <p:restoredTop sz="84906" autoAdjust="0"/>
  </p:normalViewPr>
  <p:slideViewPr>
    <p:cSldViewPr>
      <p:cViewPr varScale="1">
        <p:scale>
          <a:sx n="82" d="100"/>
          <a:sy n="82" d="100"/>
        </p:scale>
        <p:origin x="91" y="158"/>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15/07/2019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dirty="0"/>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dirty="0"/>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2</a:t>
            </a:fld>
            <a:endParaRPr lang="en-US"/>
          </a:p>
        </p:txBody>
      </p:sp>
    </p:spTree>
    <p:extLst>
      <p:ext uri="{BB962C8B-B14F-4D97-AF65-F5344CB8AC3E}">
        <p14:creationId xmlns:p14="http://schemas.microsoft.com/office/powerpoint/2010/main" val="321627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2068479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6</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7</a:t>
            </a:fld>
            <a:endParaRPr lang="en-US"/>
          </a:p>
        </p:txBody>
      </p:sp>
    </p:spTree>
    <p:extLst>
      <p:ext uri="{BB962C8B-B14F-4D97-AF65-F5344CB8AC3E}">
        <p14:creationId xmlns:p14="http://schemas.microsoft.com/office/powerpoint/2010/main" val="2010999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9</a:t>
            </a:fld>
            <a:endParaRPr lang="en-US"/>
          </a:p>
        </p:txBody>
      </p:sp>
    </p:spTree>
    <p:extLst>
      <p:ext uri="{BB962C8B-B14F-4D97-AF65-F5344CB8AC3E}">
        <p14:creationId xmlns:p14="http://schemas.microsoft.com/office/powerpoint/2010/main" val="3019852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2379894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11</a:t>
            </a:fld>
            <a:endParaRPr lang="en-US"/>
          </a:p>
        </p:txBody>
      </p:sp>
    </p:spTree>
    <p:extLst>
      <p:ext uri="{BB962C8B-B14F-4D97-AF65-F5344CB8AC3E}">
        <p14:creationId xmlns:p14="http://schemas.microsoft.com/office/powerpoint/2010/main" val="537378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dirty="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dirty="0" err="1">
                <a:solidFill>
                  <a:srgbClr val="000000"/>
                </a:solidFill>
              </a:rPr>
              <a:t>Powerpoint</a:t>
            </a:r>
            <a:r>
              <a:rPr lang="en-US" dirty="0">
                <a:solidFill>
                  <a:srgbClr val="000000"/>
                </a:solidFill>
              </a:rPr>
              <a: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802.22 EC Motions Package</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3</a:t>
            </a:r>
            <a:endParaRPr lang="en-US" sz="1200" dirty="0">
              <a:solidFill>
                <a:schemeClr val="bg1"/>
              </a:solidFill>
            </a:endParaRPr>
          </a:p>
        </p:txBody>
      </p:sp>
      <p:sp>
        <p:nvSpPr>
          <p:cNvPr id="9" name="Text Box 8"/>
          <p:cNvSpPr txBox="1">
            <a:spLocks noChangeArrowheads="1"/>
          </p:cNvSpPr>
          <p:nvPr userDrawn="1"/>
        </p:nvSpPr>
        <p:spPr bwMode="auto">
          <a:xfrm>
            <a:off x="-3437" y="-6994"/>
            <a:ext cx="16225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kern="1200" dirty="0">
                <a:solidFill>
                  <a:schemeClr val="bg1"/>
                </a:solidFill>
                <a:effectLst/>
                <a:latin typeface="Arial" panose="020B0604020202020204" pitchFamily="34" charset="0"/>
                <a:ea typeface="+mn-ea"/>
                <a:cs typeface="+mn-cs"/>
              </a:rPr>
              <a:t>ec-19-0120-01-00EC</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dirty="0">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dirty="0">
                <a:solidFill>
                  <a:srgbClr val="000000"/>
                </a:solidFill>
              </a:rPr>
              <a:t>PowerPoint Title would go here</a:t>
            </a: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dirty="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eee-sa.imeetcentral.com/802psdo/"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22/dcn/19/22-19-0017-04-0000-802-22-revision-par-new-csd-5c.docx"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www.ieee802.org/22/private/2019_July/"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22/private/2019_July/"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914400" y="1598935"/>
            <a:ext cx="10363200" cy="1752600"/>
          </a:xfrm>
        </p:spPr>
        <p:txBody>
          <a:bodyPr/>
          <a:lstStyle/>
          <a:p>
            <a:r>
              <a:rPr lang="en-GB" altLang="en-US" sz="4000" dirty="0"/>
              <a:t>IEEE 802.22 July Plenary Working Group Motions</a:t>
            </a:r>
          </a:p>
        </p:txBody>
      </p:sp>
      <p:sp>
        <p:nvSpPr>
          <p:cNvPr id="9219" name="Subtitle 4"/>
          <p:cNvSpPr>
            <a:spLocks noGrp="1"/>
          </p:cNvSpPr>
          <p:nvPr>
            <p:ph type="subTitle" idx="1"/>
          </p:nvPr>
        </p:nvSpPr>
        <p:spPr>
          <a:xfrm>
            <a:off x="1828800" y="3351535"/>
            <a:ext cx="8534400" cy="1752600"/>
          </a:xfrm>
        </p:spPr>
        <p:txBody>
          <a:bodyPr/>
          <a:lstStyle/>
          <a:p>
            <a:r>
              <a:rPr lang="en-GB" altLang="en-US" dirty="0"/>
              <a:t>Apurva N. Mody</a:t>
            </a:r>
          </a:p>
          <a:p>
            <a:r>
              <a:rPr lang="en-GB" altLang="en-US" dirty="0"/>
              <a:t>Chair, IEEE 802.22 Working Group</a:t>
            </a:r>
          </a:p>
          <a:p>
            <a:r>
              <a:rPr lang="en-GB" altLang="en-US" dirty="0">
                <a:hlinkClick r:id="rId3"/>
              </a:rPr>
              <a:t>apurva.mody@ieee.org</a:t>
            </a:r>
            <a:r>
              <a:rPr lang="en-GB" altLang="en-US" dirty="0"/>
              <a:t>, +1-404-819-0314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Motion: </a:t>
            </a:r>
            <a:r>
              <a:rPr lang="en-GB" sz="2400" dirty="0"/>
              <a:t>Adoption of standards under PSDO agreement</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122244366"/>
              </p:ext>
            </p:extLst>
          </p:nvPr>
        </p:nvGraphicFramePr>
        <p:xfrm>
          <a:off x="422739" y="1556792"/>
          <a:ext cx="11568856" cy="4602479"/>
        </p:xfrm>
        <a:graphic>
          <a:graphicData uri="http://schemas.openxmlformats.org/drawingml/2006/table">
            <a:tbl>
              <a:tblPr firstRow="1" bandRow="1">
                <a:tableStyleId>{5C22544A-7EE6-4342-B048-85BDC9FD1C3A}</a:tableStyleId>
              </a:tblPr>
              <a:tblGrid>
                <a:gridCol w="1703760">
                  <a:extLst>
                    <a:ext uri="{9D8B030D-6E8A-4147-A177-3AD203B41FA5}">
                      <a16:colId xmlns:a16="http://schemas.microsoft.com/office/drawing/2014/main" val="2852815221"/>
                    </a:ext>
                  </a:extLst>
                </a:gridCol>
                <a:gridCol w="9865096">
                  <a:extLst>
                    <a:ext uri="{9D8B030D-6E8A-4147-A177-3AD203B41FA5}">
                      <a16:colId xmlns:a16="http://schemas.microsoft.com/office/drawing/2014/main" val="1500439343"/>
                    </a:ext>
                  </a:extLst>
                </a:gridCol>
              </a:tblGrid>
              <a:tr h="457200">
                <a:tc rowSpan="2">
                  <a:txBody>
                    <a:bodyPr/>
                    <a:lstStyle/>
                    <a:p>
                      <a:r>
                        <a:rPr lang="en-US" sz="1400" b="0" dirty="0">
                          <a:solidFill>
                            <a:schemeClr val="tx1"/>
                          </a:solidFill>
                        </a:rPr>
                        <a:t>Motion</a:t>
                      </a:r>
                      <a:r>
                        <a:rPr lang="en-US" sz="1400" b="0" baseline="0" dirty="0">
                          <a:solidFill>
                            <a:schemeClr val="tx1"/>
                          </a:solidFill>
                        </a:rPr>
                        <a:t> Text</a:t>
                      </a:r>
                    </a:p>
                    <a:p>
                      <a:r>
                        <a:rPr lang="en-US" sz="1400" b="0" baseline="0" dirty="0">
                          <a:solidFill>
                            <a:schemeClr val="tx1"/>
                          </a:solidFill>
                        </a:rPr>
                        <a:t>(include)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400" dirty="0">
                          <a:solidFill>
                            <a:schemeClr val="tx1"/>
                          </a:solidFill>
                        </a:rPr>
                        <a:t>Approve submission of IEEE 802.22 Revision Project to ISO/IEC JTC/SC6 for adoption under the PSDO Agreement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2050"/>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Approve submission of the following project(s) to ISO/IEC JTC1/SC6 for adoption under the PSDO agreement</a:t>
                      </a:r>
                    </a:p>
                    <a:p>
                      <a:pPr marL="742950" lvl="1" indent="-285750">
                        <a:buFont typeface="Arial" panose="020B0604020202020204" pitchFamily="34" charset="0"/>
                        <a:buChar char="•"/>
                      </a:pPr>
                      <a:r>
                        <a:rPr lang="en-US" sz="1400" b="0" dirty="0">
                          <a:solidFill>
                            <a:schemeClr val="tx1"/>
                          </a:solidFill>
                        </a:rPr>
                        <a:t>P802.22 Revision</a:t>
                      </a:r>
                    </a:p>
                    <a:p>
                      <a:pPr marL="285750" indent="-285750">
                        <a:buFont typeface="Arial" panose="020B0604020202020204" pitchFamily="34" charset="0"/>
                        <a:buChar char="•"/>
                      </a:pPr>
                      <a:r>
                        <a:rPr lang="en-US" sz="1400" b="0" dirty="0">
                          <a:solidFill>
                            <a:schemeClr val="tx1"/>
                          </a:solidFill>
                        </a:rPr>
                        <a:t>conditional on publication of approved standard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Move: Apurva N. Mody Second: Bob </a:t>
                      </a:r>
                      <a:r>
                        <a:rPr lang="en-US" sz="1400" b="0" dirty="0" err="1">
                          <a:solidFill>
                            <a:schemeClr val="tx1"/>
                          </a:solidFill>
                        </a:rPr>
                        <a:t>Heile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579119">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WG Motion: Approve/ Disapprove/ Abstain: 2/ 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t>
                      </a:r>
                    </a:p>
                    <a:p>
                      <a:pPr marL="285750" indent="-285750">
                        <a:buFont typeface="Arial" panose="020B0604020202020204" pitchFamily="34" charset="0"/>
                        <a:buChar char="•"/>
                      </a:pPr>
                      <a:r>
                        <a:rPr lang="en-US" sz="1400" b="0" dirty="0">
                          <a:solidFill>
                            <a:schemeClr val="tx1"/>
                          </a:solidFill>
                        </a:rPr>
                        <a:t>A draft standard that has received [conditional] approval to proceed to </a:t>
                      </a:r>
                      <a:r>
                        <a:rPr lang="en-US" sz="1400" b="0" dirty="0" err="1">
                          <a:solidFill>
                            <a:schemeClr val="tx1"/>
                          </a:solidFill>
                        </a:rPr>
                        <a:t>RevCom</a:t>
                      </a:r>
                      <a:r>
                        <a:rPr lang="en-US" sz="1400" b="0" dirty="0">
                          <a:solidFill>
                            <a:schemeClr val="tx1"/>
                          </a:solidFill>
                        </a:rPr>
                        <a:t>, or</a:t>
                      </a:r>
                    </a:p>
                    <a:p>
                      <a:pPr marL="285750" indent="-285750">
                        <a:buFont typeface="Arial" panose="020B0604020202020204" pitchFamily="34" charset="0"/>
                        <a:buChar char="•"/>
                      </a:pPr>
                      <a:r>
                        <a:rPr lang="en-US" sz="14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599">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 “IEEE 802 LMSC communications with other standards bodies”</a:t>
                      </a:r>
                    </a:p>
                    <a:p>
                      <a:r>
                        <a:rPr lang="en-US" sz="1400" b="0" dirty="0">
                          <a:solidFill>
                            <a:schemeClr val="tx1"/>
                          </a:solidFill>
                          <a:hlinkClick r:id="rId3"/>
                        </a:rPr>
                        <a:t>https://ieee-sa.imeetcentral.com/802psdo/</a:t>
                      </a:r>
                      <a:r>
                        <a:rPr lang="en-US" sz="14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7025">
                <a:tc>
                  <a:txBody>
                    <a:bodyPr/>
                    <a:lstStyle/>
                    <a:p>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algn="l" defTabSz="914400" rtl="0" eaLnBrk="1" latinLnBrk="0" hangingPunct="1"/>
                      <a:r>
                        <a:rPr lang="en-US" sz="1400" kern="1200" dirty="0">
                          <a:solidFill>
                            <a:schemeClr val="dk1"/>
                          </a:solidFill>
                          <a:effectLst/>
                          <a:latin typeface="+mn-lt"/>
                          <a:ea typeface="+mn-ea"/>
                          <a:cs typeface="+mn-cs"/>
                        </a:rPr>
                        <a:t>IEEE Std. 802.22™ 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Tree>
    <p:extLst>
      <p:ext uri="{BB962C8B-B14F-4D97-AF65-F5344CB8AC3E}">
        <p14:creationId xmlns:p14="http://schemas.microsoft.com/office/powerpoint/2010/main" val="253480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1CC876C-C7A8-4085-BB38-33AE9FA2FA82}"/>
              </a:ext>
            </a:extLst>
          </p:cNvPr>
          <p:cNvSpPr/>
          <p:nvPr/>
        </p:nvSpPr>
        <p:spPr>
          <a:xfrm>
            <a:off x="515380" y="2644170"/>
            <a:ext cx="11161240" cy="1569660"/>
          </a:xfrm>
          <a:prstGeom prst="rect">
            <a:avLst/>
          </a:prstGeom>
        </p:spPr>
        <p:txBody>
          <a:bodyPr wrap="square">
            <a:spAutoFit/>
          </a:bodyPr>
          <a:lstStyle/>
          <a:p>
            <a:pPr lvl="0" algn="ctr"/>
            <a:r>
              <a:rPr lang="en-GB" sz="3200" dirty="0"/>
              <a:t>Conditional Approval to hibernate the 802.22 Working Group pending the Standards Board Approval of the 802.22 Revision </a:t>
            </a:r>
            <a:endParaRPr lang="en-US" altLang="en-US" sz="4400" dirty="0"/>
          </a:p>
        </p:txBody>
      </p:sp>
    </p:spTree>
    <p:extLst>
      <p:ext uri="{BB962C8B-B14F-4D97-AF65-F5344CB8AC3E}">
        <p14:creationId xmlns:p14="http://schemas.microsoft.com/office/powerpoint/2010/main" val="33268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341437"/>
            <a:ext cx="11520851" cy="431379"/>
          </a:xfrm>
        </p:spPr>
        <p:txBody>
          <a:bodyPr>
            <a:normAutofit/>
          </a:bodyPr>
          <a:lstStyle/>
          <a:p>
            <a:pPr marL="0" indent="0">
              <a:buNone/>
            </a:pPr>
            <a:r>
              <a:rPr lang="en-US" sz="2000" dirty="0"/>
              <a:t>The final state of all 802.22 documents necessary to satisfy the conditions for hibernation</a:t>
            </a:r>
          </a:p>
          <a:p>
            <a:pPr marL="0" indent="0">
              <a:buNone/>
            </a:pPr>
            <a:endParaRPr lang="en-US" sz="2000" dirty="0"/>
          </a:p>
          <a:p>
            <a:pPr marL="0" indent="0">
              <a:buNone/>
            </a:pPr>
            <a:endParaRPr lang="en-US" sz="2000" dirty="0"/>
          </a:p>
        </p:txBody>
      </p:sp>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pPr lvl="0"/>
            <a:r>
              <a:rPr lang="en-GB" dirty="0"/>
              <a:t>Conditional Approval to hibernate the 802.22 Working Group pending the Standards Board Approval of the 802.22 Revision </a:t>
            </a:r>
            <a:endParaRPr lang="en-US" altLang="en-US" sz="4400" dirty="0"/>
          </a:p>
        </p:txBody>
      </p:sp>
      <p:graphicFrame>
        <p:nvGraphicFramePr>
          <p:cNvPr id="2" name="Table 1">
            <a:extLst>
              <a:ext uri="{FF2B5EF4-FFF2-40B4-BE49-F238E27FC236}">
                <a16:creationId xmlns:a16="http://schemas.microsoft.com/office/drawing/2014/main" id="{F53ECEFA-4565-4C1E-B8DF-9EA927ECE8C4}"/>
              </a:ext>
            </a:extLst>
          </p:cNvPr>
          <p:cNvGraphicFramePr>
            <a:graphicFrameLocks noGrp="1"/>
          </p:cNvGraphicFramePr>
          <p:nvPr>
            <p:extLst>
              <p:ext uri="{D42A27DB-BD31-4B8C-83A1-F6EECF244321}">
                <p14:modId xmlns:p14="http://schemas.microsoft.com/office/powerpoint/2010/main" val="143231240"/>
              </p:ext>
            </p:extLst>
          </p:nvPr>
        </p:nvGraphicFramePr>
        <p:xfrm>
          <a:off x="119336" y="1844040"/>
          <a:ext cx="11953328" cy="4537288"/>
        </p:xfrm>
        <a:graphic>
          <a:graphicData uri="http://schemas.openxmlformats.org/drawingml/2006/table">
            <a:tbl>
              <a:tblPr firstRow="1" bandRow="1">
                <a:tableStyleId>{5C22544A-7EE6-4342-B048-85BDC9FD1C3A}</a:tableStyleId>
              </a:tblPr>
              <a:tblGrid>
                <a:gridCol w="9145016">
                  <a:extLst>
                    <a:ext uri="{9D8B030D-6E8A-4147-A177-3AD203B41FA5}">
                      <a16:colId xmlns:a16="http://schemas.microsoft.com/office/drawing/2014/main" val="2850205566"/>
                    </a:ext>
                  </a:extLst>
                </a:gridCol>
                <a:gridCol w="2808312">
                  <a:extLst>
                    <a:ext uri="{9D8B030D-6E8A-4147-A177-3AD203B41FA5}">
                      <a16:colId xmlns:a16="http://schemas.microsoft.com/office/drawing/2014/main" val="241477991"/>
                    </a:ext>
                  </a:extLst>
                </a:gridCol>
              </a:tblGrid>
              <a:tr h="413068">
                <a:tc>
                  <a:txBody>
                    <a:bodyPr/>
                    <a:lstStyle/>
                    <a:p>
                      <a:pPr algn="ctr"/>
                      <a:r>
                        <a:rPr lang="en-US" dirty="0">
                          <a:solidFill>
                            <a:schemeClr val="tx1"/>
                          </a:solidFill>
                        </a:rPr>
                        <a:t>802.22 Standards and Documents</a:t>
                      </a:r>
                    </a:p>
                  </a:txBody>
                  <a:tcPr/>
                </a:tc>
                <a:tc>
                  <a:txBody>
                    <a:bodyPr/>
                    <a:lstStyle/>
                    <a:p>
                      <a:pPr algn="ctr"/>
                      <a:r>
                        <a:rPr lang="en-US" dirty="0">
                          <a:solidFill>
                            <a:schemeClr val="tx1"/>
                          </a:solidFill>
                        </a:rPr>
                        <a:t>Timelines</a:t>
                      </a:r>
                    </a:p>
                  </a:txBody>
                  <a:tcPr/>
                </a:tc>
                <a:extLst>
                  <a:ext uri="{0D108BD9-81ED-4DB2-BD59-A6C34878D82A}">
                    <a16:rowId xmlns:a16="http://schemas.microsoft.com/office/drawing/2014/main" val="2191060360"/>
                  </a:ext>
                </a:extLst>
              </a:tr>
              <a:tr h="472440">
                <a:tc>
                  <a:txBody>
                    <a:bodyPr/>
                    <a:lstStyle/>
                    <a:p>
                      <a:r>
                        <a:rPr lang="en-US" sz="1400" b="1" dirty="0"/>
                        <a:t>IEEE Std. 802.22.1-2010 </a:t>
                      </a:r>
                      <a:r>
                        <a:rPr lang="en-US" sz="1400" dirty="0"/>
                        <a:t>– </a:t>
                      </a:r>
                      <a:r>
                        <a:rPr lang="en-US" sz="1400" kern="1200" dirty="0">
                          <a:solidFill>
                            <a:schemeClr val="dk1"/>
                          </a:solidFill>
                          <a:latin typeface="+mn-lt"/>
                          <a:ea typeface="+mn-ea"/>
                          <a:cs typeface="+mn-cs"/>
                        </a:rPr>
                        <a:t>Standard to Enhance Harmful Interference Protection for Low Power Licensed Devices Operating in the TV Broadcast Bands</a:t>
                      </a:r>
                    </a:p>
                  </a:txBody>
                  <a:tcPr/>
                </a:tc>
                <a:tc>
                  <a:txBody>
                    <a:bodyPr/>
                    <a:lstStyle/>
                    <a:p>
                      <a:pPr algn="ctr"/>
                      <a:r>
                        <a:rPr lang="en-US" sz="1400" b="1" dirty="0">
                          <a:solidFill>
                            <a:srgbClr val="00B050"/>
                          </a:solidFill>
                        </a:rPr>
                        <a:t>Published in 2010</a:t>
                      </a:r>
                    </a:p>
                  </a:txBody>
                  <a:tcPr/>
                </a:tc>
                <a:extLst>
                  <a:ext uri="{0D108BD9-81ED-4DB2-BD59-A6C34878D82A}">
                    <a16:rowId xmlns:a16="http://schemas.microsoft.com/office/drawing/2014/main" val="3990555867"/>
                  </a:ext>
                </a:extLst>
              </a:tr>
              <a:tr h="514260">
                <a:tc>
                  <a:txBody>
                    <a:bodyPr/>
                    <a:lstStyle/>
                    <a:p>
                      <a:r>
                        <a:rPr lang="en-US" sz="1400" b="1" dirty="0"/>
                        <a:t>IEEE Std. 802.22-2011 </a:t>
                      </a:r>
                      <a:r>
                        <a:rPr lang="en-US" sz="1400" dirty="0"/>
                        <a:t>– Wireless Regional Area Networks </a:t>
                      </a:r>
                      <a:r>
                        <a:rPr lang="en-US" sz="1400" b="0" i="0" u="none" strike="noStrike" kern="1200" baseline="0" dirty="0">
                          <a:solidFill>
                            <a:schemeClr val="dk1"/>
                          </a:solidFill>
                          <a:latin typeface="+mn-lt"/>
                          <a:ea typeface="+mn-ea"/>
                          <a:cs typeface="+mn-cs"/>
                        </a:rPr>
                        <a:t>Part 22: Cognitive Wireless RAN Medium Access Control (MAC) and Physical Layer (PHY) Specifications: Policies and Procedures for Operation in the TV Bands</a:t>
                      </a:r>
                      <a:endParaRPr lang="en-US" sz="1400" b="0" dirty="0"/>
                    </a:p>
                  </a:txBody>
                  <a:tcPr/>
                </a:tc>
                <a:tc>
                  <a:txBody>
                    <a:bodyPr/>
                    <a:lstStyle/>
                    <a:p>
                      <a:pPr algn="ctr"/>
                      <a:r>
                        <a:rPr lang="en-US" sz="1400" b="1" dirty="0">
                          <a:solidFill>
                            <a:srgbClr val="00B050"/>
                          </a:solidFill>
                        </a:rPr>
                        <a:t>Published in 2011</a:t>
                      </a:r>
                    </a:p>
                  </a:txBody>
                  <a:tcPr/>
                </a:tc>
                <a:extLst>
                  <a:ext uri="{0D108BD9-81ED-4DB2-BD59-A6C34878D82A}">
                    <a16:rowId xmlns:a16="http://schemas.microsoft.com/office/drawing/2014/main" val="362777318"/>
                  </a:ext>
                </a:extLst>
              </a:tr>
              <a:tr h="375180">
                <a:tc>
                  <a:txBody>
                    <a:bodyPr/>
                    <a:lstStyle/>
                    <a:p>
                      <a:r>
                        <a:rPr lang="en-US" sz="1400" b="1" dirty="0"/>
                        <a:t>IEEE Std. 802.22.2-2012 </a:t>
                      </a:r>
                      <a:r>
                        <a:rPr lang="en-US" sz="1400" dirty="0"/>
                        <a:t>-</a:t>
                      </a:r>
                      <a:r>
                        <a:rPr lang="en-US" sz="1400" kern="1200" dirty="0">
                          <a:solidFill>
                            <a:schemeClr val="dk1"/>
                          </a:solidFill>
                          <a:latin typeface="+mn-lt"/>
                          <a:ea typeface="+mn-ea"/>
                          <a:cs typeface="+mn-cs"/>
                        </a:rPr>
                        <a:t> Recommended Practice for the Installation and Deployment of IEEE 802.22 Systems</a:t>
                      </a:r>
                    </a:p>
                  </a:txBody>
                  <a:tcPr/>
                </a:tc>
                <a:tc>
                  <a:txBody>
                    <a:bodyPr/>
                    <a:lstStyle/>
                    <a:p>
                      <a:pPr algn="ctr"/>
                      <a:r>
                        <a:rPr lang="en-US" sz="1400" b="1" dirty="0">
                          <a:solidFill>
                            <a:srgbClr val="00B050"/>
                          </a:solidFill>
                        </a:rPr>
                        <a:t>Published in 2012</a:t>
                      </a:r>
                    </a:p>
                  </a:txBody>
                  <a:tcPr/>
                </a:tc>
                <a:extLst>
                  <a:ext uri="{0D108BD9-81ED-4DB2-BD59-A6C34878D82A}">
                    <a16:rowId xmlns:a16="http://schemas.microsoft.com/office/drawing/2014/main" val="1827536270"/>
                  </a:ext>
                </a:extLst>
              </a:tr>
              <a:tr h="214838">
                <a:tc>
                  <a:txBody>
                    <a:bodyPr/>
                    <a:lstStyle/>
                    <a:p>
                      <a:r>
                        <a:rPr lang="en-US" sz="1400" b="1" dirty="0"/>
                        <a:t>IEEE Std. 802.22a-2014 </a:t>
                      </a:r>
                      <a:r>
                        <a:rPr lang="en-US" sz="1400" dirty="0"/>
                        <a:t>- </a:t>
                      </a:r>
                      <a:r>
                        <a:rPr lang="en-US" sz="1400" kern="1200" dirty="0">
                          <a:solidFill>
                            <a:schemeClr val="dk1"/>
                          </a:solidFill>
                          <a:latin typeface="+mn-lt"/>
                          <a:ea typeface="+mn-ea"/>
                          <a:cs typeface="+mn-cs"/>
                        </a:rPr>
                        <a:t>Amendment 1: Management and Control Plane Interfaces and Procedures and Enhancement to the Management Information Base (MIB) </a:t>
                      </a:r>
                    </a:p>
                  </a:txBody>
                  <a:tcPr/>
                </a:tc>
                <a:tc>
                  <a:txBody>
                    <a:bodyPr/>
                    <a:lstStyle/>
                    <a:p>
                      <a:pPr algn="ctr"/>
                      <a:r>
                        <a:rPr lang="en-US" sz="1400" b="1" dirty="0">
                          <a:solidFill>
                            <a:srgbClr val="00B050"/>
                          </a:solidFill>
                        </a:rPr>
                        <a:t>Published in 2014</a:t>
                      </a:r>
                    </a:p>
                  </a:txBody>
                  <a:tcPr/>
                </a:tc>
                <a:extLst>
                  <a:ext uri="{0D108BD9-81ED-4DB2-BD59-A6C34878D82A}">
                    <a16:rowId xmlns:a16="http://schemas.microsoft.com/office/drawing/2014/main" val="1192064564"/>
                  </a:ext>
                </a:extLst>
              </a:tr>
              <a:tr h="214838">
                <a:tc>
                  <a:txBody>
                    <a:bodyPr/>
                    <a:lstStyle/>
                    <a:p>
                      <a:r>
                        <a:rPr lang="en-US" sz="1400" b="1" dirty="0"/>
                        <a:t>IEEE Std. 802.22b-2015 </a:t>
                      </a:r>
                      <a:r>
                        <a:rPr lang="en-US" sz="1400" dirty="0"/>
                        <a:t>- </a:t>
                      </a:r>
                      <a:r>
                        <a:rPr lang="en-US" sz="1400" kern="1200" dirty="0">
                          <a:solidFill>
                            <a:schemeClr val="dk1"/>
                          </a:solidFill>
                          <a:latin typeface="+mn-lt"/>
                          <a:ea typeface="+mn-ea"/>
                          <a:cs typeface="+mn-cs"/>
                        </a:rPr>
                        <a:t>Amendment 2: Enhancement for Broadband</a:t>
                      </a:r>
                    </a:p>
                    <a:p>
                      <a:r>
                        <a:rPr lang="en-US" sz="1400" kern="1200" dirty="0">
                          <a:solidFill>
                            <a:schemeClr val="dk1"/>
                          </a:solidFill>
                          <a:latin typeface="+mn-lt"/>
                          <a:ea typeface="+mn-ea"/>
                          <a:cs typeface="+mn-cs"/>
                        </a:rPr>
                        <a:t>Services and Monitoring Applications</a:t>
                      </a:r>
                    </a:p>
                  </a:txBody>
                  <a:tcPr/>
                </a:tc>
                <a:tc>
                  <a:txBody>
                    <a:bodyPr/>
                    <a:lstStyle/>
                    <a:p>
                      <a:pPr algn="ctr"/>
                      <a:r>
                        <a:rPr lang="en-US" sz="1400" b="1" dirty="0">
                          <a:solidFill>
                            <a:srgbClr val="00B050"/>
                          </a:solidFill>
                        </a:rPr>
                        <a:t>Published in 2015</a:t>
                      </a:r>
                    </a:p>
                  </a:txBody>
                  <a:tcPr/>
                </a:tc>
                <a:extLst>
                  <a:ext uri="{0D108BD9-81ED-4DB2-BD59-A6C34878D82A}">
                    <a16:rowId xmlns:a16="http://schemas.microsoft.com/office/drawing/2014/main" val="3509776936"/>
                  </a:ext>
                </a:extLst>
              </a:tr>
              <a:tr h="214838">
                <a:tc>
                  <a:txBody>
                    <a:bodyPr/>
                    <a:lstStyle/>
                    <a:p>
                      <a:pPr algn="l"/>
                      <a:r>
                        <a:rPr lang="en-US" sz="1400" b="1" dirty="0"/>
                        <a:t>IEEE Std. 802.22 Revision </a:t>
                      </a:r>
                      <a:r>
                        <a:rPr lang="en-US" sz="1400" dirty="0"/>
                        <a:t>- </a:t>
                      </a:r>
                      <a:r>
                        <a:rPr lang="en-US" sz="1400" kern="1200" dirty="0">
                          <a:solidFill>
                            <a:schemeClr val="dk1"/>
                          </a:solidFill>
                          <a:effectLst/>
                          <a:latin typeface="+mn-lt"/>
                          <a:ea typeface="+mn-ea"/>
                          <a:cs typeface="+mn-cs"/>
                        </a:rPr>
                        <a:t>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endParaRPr lang="en-US" sz="1400" dirty="0"/>
                    </a:p>
                  </a:txBody>
                  <a:tcPr/>
                </a:tc>
                <a:tc>
                  <a:txBody>
                    <a:bodyPr/>
                    <a:lstStyle/>
                    <a:p>
                      <a:pPr algn="ctr"/>
                      <a:r>
                        <a:rPr lang="en-US" sz="1400" dirty="0"/>
                        <a:t>Final stages of the Sponsor Ballot Process.</a:t>
                      </a:r>
                    </a:p>
                  </a:txBody>
                  <a:tcPr/>
                </a:tc>
                <a:extLst>
                  <a:ext uri="{0D108BD9-81ED-4DB2-BD59-A6C34878D82A}">
                    <a16:rowId xmlns:a16="http://schemas.microsoft.com/office/drawing/2014/main" val="3427069241"/>
                  </a:ext>
                </a:extLst>
              </a:tr>
              <a:tr h="214838">
                <a:tc>
                  <a:txBody>
                    <a:bodyPr/>
                    <a:lstStyle/>
                    <a:p>
                      <a:pPr algn="l"/>
                      <a:r>
                        <a:rPr lang="en-US" sz="1400" dirty="0">
                          <a:solidFill>
                            <a:schemeClr val="bg2"/>
                          </a:solidFill>
                        </a:rPr>
                        <a:t>IEEE P802.22.3</a:t>
                      </a:r>
                    </a:p>
                  </a:txBody>
                  <a:tcPr/>
                </a:tc>
                <a:tc>
                  <a:txBody>
                    <a:bodyPr/>
                    <a:lstStyle/>
                    <a:p>
                      <a:pPr algn="ctr"/>
                      <a:r>
                        <a:rPr lang="en-US" sz="1400" dirty="0">
                          <a:solidFill>
                            <a:schemeClr val="bg2"/>
                          </a:solidFill>
                        </a:rPr>
                        <a:t>Transitioned to 802.15 Working Group</a:t>
                      </a:r>
                    </a:p>
                  </a:txBody>
                  <a:tcPr/>
                </a:tc>
                <a:extLst>
                  <a:ext uri="{0D108BD9-81ED-4DB2-BD59-A6C34878D82A}">
                    <a16:rowId xmlns:a16="http://schemas.microsoft.com/office/drawing/2014/main" val="190330172"/>
                  </a:ext>
                </a:extLst>
              </a:tr>
            </a:tbl>
          </a:graphicData>
        </a:graphic>
      </p:graphicFrame>
    </p:spTree>
    <p:extLst>
      <p:ext uri="{BB962C8B-B14F-4D97-AF65-F5344CB8AC3E}">
        <p14:creationId xmlns:p14="http://schemas.microsoft.com/office/powerpoint/2010/main" val="2450355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556791"/>
            <a:ext cx="11520851" cy="4680521"/>
          </a:xfrm>
        </p:spPr>
        <p:txBody>
          <a:bodyPr>
            <a:normAutofit/>
          </a:bodyPr>
          <a:lstStyle/>
          <a:p>
            <a:pPr marL="0" indent="0">
              <a:buNone/>
            </a:pPr>
            <a:r>
              <a:rPr lang="en-US" dirty="0"/>
              <a:t>The confirmed list of expert volunteers</a:t>
            </a:r>
          </a:p>
          <a:p>
            <a:endParaRPr lang="en-US" dirty="0"/>
          </a:p>
          <a:p>
            <a:r>
              <a:rPr lang="en-US" sz="2000" dirty="0"/>
              <a:t>Apurva N. Mody, Oliver Holland, Gerald Chouinard, </a:t>
            </a:r>
            <a:r>
              <a:rPr lang="en-US" sz="2000" dirty="0" err="1"/>
              <a:t>Ranga</a:t>
            </a:r>
            <a:r>
              <a:rPr lang="en-US" sz="2000" dirty="0"/>
              <a:t> Reddy, Ivan </a:t>
            </a:r>
            <a:r>
              <a:rPr lang="en-US" sz="2000" dirty="0" err="1"/>
              <a:t>Reede</a:t>
            </a:r>
            <a:r>
              <a:rPr lang="en-US" sz="2000" dirty="0"/>
              <a:t>, </a:t>
            </a:r>
            <a:r>
              <a:rPr lang="en-US" sz="2000" dirty="0" err="1"/>
              <a:t>Anindya</a:t>
            </a:r>
            <a:r>
              <a:rPr lang="en-US" sz="2000" dirty="0"/>
              <a:t> </a:t>
            </a:r>
            <a:r>
              <a:rPr lang="en-US" sz="2000" dirty="0" err="1"/>
              <a:t>Saha</a:t>
            </a:r>
            <a:r>
              <a:rPr lang="en-US" sz="2000" dirty="0"/>
              <a:t>, Hemant </a:t>
            </a:r>
            <a:r>
              <a:rPr lang="en-US" sz="2000" dirty="0" err="1"/>
              <a:t>Mallapur</a:t>
            </a:r>
            <a:r>
              <a:rPr lang="en-US" sz="2000" dirty="0"/>
              <a:t>, </a:t>
            </a:r>
            <a:r>
              <a:rPr lang="en-US" sz="2000" dirty="0" err="1"/>
              <a:t>Monisha</a:t>
            </a:r>
            <a:r>
              <a:rPr lang="en-US" sz="2000" dirty="0"/>
              <a:t> Ghosh, Gianfranco Miele, Roger Hislop, </a:t>
            </a:r>
            <a:r>
              <a:rPr lang="en-US" sz="2000" dirty="0" err="1"/>
              <a:t>Sunghyun</a:t>
            </a:r>
            <a:r>
              <a:rPr lang="en-US" sz="2000" dirty="0"/>
              <a:t> Hwang, </a:t>
            </a:r>
            <a:r>
              <a:rPr lang="en-US" sz="2000" dirty="0" err="1"/>
              <a:t>Gwangzeen</a:t>
            </a:r>
            <a:r>
              <a:rPr lang="en-US" sz="2000" dirty="0"/>
              <a:t> Ko, Chang-woo </a:t>
            </a:r>
            <a:r>
              <a:rPr lang="en-US" sz="2000" dirty="0" err="1"/>
              <a:t>Pyo</a:t>
            </a:r>
            <a:r>
              <a:rPr lang="en-US" sz="2000" dirty="0"/>
              <a:t>, Steve </a:t>
            </a:r>
            <a:r>
              <a:rPr lang="en-US" sz="2000" dirty="0" err="1"/>
              <a:t>Shellhammer</a:t>
            </a:r>
            <a:r>
              <a:rPr lang="en-US" sz="2000" dirty="0"/>
              <a:t>, Harry </a:t>
            </a:r>
            <a:r>
              <a:rPr lang="en-US" sz="2000" dirty="0" err="1"/>
              <a:t>Bims</a:t>
            </a:r>
            <a:r>
              <a:rPr lang="en-US" sz="2000" dirty="0"/>
              <a:t>, Shrinivas Bhat, </a:t>
            </a:r>
            <a:r>
              <a:rPr lang="en-US" sz="2000" dirty="0" err="1"/>
              <a:t>Subrahmanya</a:t>
            </a:r>
            <a:r>
              <a:rPr lang="en-US" sz="2000" dirty="0"/>
              <a:t> KS, Gururaj </a:t>
            </a:r>
            <a:r>
              <a:rPr lang="en-US" sz="2000" dirty="0" err="1"/>
              <a:t>Padaki</a:t>
            </a:r>
            <a:r>
              <a:rPr lang="en-US" sz="2000" dirty="0"/>
              <a:t>, Shigenobu Sasaki, Makarand Kulkarni, Rakesh Joshi, Chandrakant Kamath, </a:t>
            </a:r>
            <a:r>
              <a:rPr lang="en-US" sz="2000" dirty="0" err="1"/>
              <a:t>Gurushankar</a:t>
            </a:r>
            <a:r>
              <a:rPr lang="en-US" sz="2000" dirty="0"/>
              <a:t> A R, </a:t>
            </a:r>
            <a:r>
              <a:rPr lang="en-US" sz="2000" dirty="0" err="1"/>
              <a:t>Manoj</a:t>
            </a:r>
            <a:r>
              <a:rPr lang="en-US" sz="2000" dirty="0"/>
              <a:t> G., </a:t>
            </a:r>
            <a:r>
              <a:rPr lang="en-US" sz="2000" dirty="0" err="1"/>
              <a:t>Vidyalakshmi</a:t>
            </a:r>
            <a:r>
              <a:rPr lang="en-US" sz="2000" dirty="0"/>
              <a:t> M R.</a:t>
            </a:r>
          </a:p>
          <a:p>
            <a:endParaRPr lang="en-US" dirty="0"/>
          </a:p>
          <a:p>
            <a:endParaRPr lang="en-US" dirty="0"/>
          </a:p>
        </p:txBody>
      </p:sp>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pPr lvl="0"/>
            <a:r>
              <a:rPr lang="en-GB" dirty="0"/>
              <a:t>Conditional Approval to hibernate the 802.22 Working Group pending the Standards Board Approval of the 802.22 Revision </a:t>
            </a:r>
            <a:endParaRPr lang="en-US" altLang="en-US" sz="4400" dirty="0"/>
          </a:p>
        </p:txBody>
      </p:sp>
    </p:spTree>
    <p:extLst>
      <p:ext uri="{BB962C8B-B14F-4D97-AF65-F5344CB8AC3E}">
        <p14:creationId xmlns:p14="http://schemas.microsoft.com/office/powerpoint/2010/main" val="2572666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341437"/>
            <a:ext cx="11520851" cy="5111750"/>
          </a:xfrm>
        </p:spPr>
        <p:txBody>
          <a:bodyPr>
            <a:normAutofit/>
          </a:bodyPr>
          <a:lstStyle/>
          <a:p>
            <a:r>
              <a:rPr lang="en-US" dirty="0"/>
              <a:t>Statement of the 802.22 hibernating chair.</a:t>
            </a:r>
          </a:p>
          <a:p>
            <a:endParaRPr lang="en-US" dirty="0"/>
          </a:p>
          <a:p>
            <a:r>
              <a:rPr lang="en-US" dirty="0"/>
              <a:t>I, Apurva N. Mody am willing to serve as the 802.22 Hibernating Chair. </a:t>
            </a:r>
          </a:p>
        </p:txBody>
      </p:sp>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pPr lvl="0"/>
            <a:r>
              <a:rPr lang="en-GB" dirty="0"/>
              <a:t>Conditional Approval to hibernate the 802.22 Working Group pending the Standards Board Approval of the 802.22 Revision </a:t>
            </a:r>
            <a:endParaRPr lang="en-US" altLang="en-US" sz="4400" dirty="0"/>
          </a:p>
        </p:txBody>
      </p:sp>
    </p:spTree>
    <p:extLst>
      <p:ext uri="{BB962C8B-B14F-4D97-AF65-F5344CB8AC3E}">
        <p14:creationId xmlns:p14="http://schemas.microsoft.com/office/powerpoint/2010/main" val="3308515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7328" y="332656"/>
            <a:ext cx="11881320" cy="811559"/>
          </a:xfrm>
        </p:spPr>
        <p:txBody>
          <a:bodyPr/>
          <a:lstStyle/>
          <a:p>
            <a:r>
              <a:rPr lang="en-GB" dirty="0"/>
              <a:t>Conditional Approval to hibernate the 802.22 Working Group pending the Standards Board Approval of the 802.22 Revision </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8001378"/>
              </p:ext>
            </p:extLst>
          </p:nvPr>
        </p:nvGraphicFramePr>
        <p:xfrm>
          <a:off x="191344" y="1394460"/>
          <a:ext cx="11809312" cy="5080516"/>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852815221"/>
                    </a:ext>
                  </a:extLst>
                </a:gridCol>
                <a:gridCol w="10225136">
                  <a:extLst>
                    <a:ext uri="{9D8B030D-6E8A-4147-A177-3AD203B41FA5}">
                      <a16:colId xmlns:a16="http://schemas.microsoft.com/office/drawing/2014/main"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7151490"/>
                  </a:ext>
                </a:extLst>
              </a:tr>
              <a:tr h="1123196">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600" dirty="0"/>
                        <a:t>MOTION:</a:t>
                      </a:r>
                    </a:p>
                    <a:p>
                      <a:pPr algn="l"/>
                      <a:r>
                        <a:rPr lang="en-GB" sz="1600" dirty="0"/>
                        <a:t>Conditional Approval to hibernate the 802.22 Working Group pending the Standards Board Approval of the 802.22 Revision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Move: Apurva N. Mody Second: Bob </a:t>
                      </a:r>
                      <a:r>
                        <a:rPr lang="en-US" sz="1600" b="0" dirty="0" err="1">
                          <a:solidFill>
                            <a:schemeClr val="tx1"/>
                          </a:solidFill>
                        </a:rPr>
                        <a:t>Heile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b="0" dirty="0">
                          <a:solidFill>
                            <a:schemeClr val="tx1"/>
                          </a:solidFill>
                        </a:rPr>
                        <a:t>Supporting information provided in this slide deck. Status of the documents, timelines, list of confirmed experts and Statement from the Chair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WG Motion: Approve/ Disapprove/ Abstain: 6/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b="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IEEE 802.22 Working Group Policies and Procedures</a:t>
                      </a:r>
                      <a:endParaRPr lang="en-US" sz="1600" b="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LMSC P&amp;P Clause 5.2.1</a:t>
                      </a:r>
                      <a:endParaRPr lang="en-US" sz="1600" b="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dirty="0">
                          <a:solidFill>
                            <a:schemeClr val="dk1"/>
                          </a:solidFill>
                          <a:effectLst/>
                          <a:latin typeface="+mn-lt"/>
                          <a:ea typeface="+mn-ea"/>
                          <a:cs typeface="+mn-cs"/>
                        </a:rPr>
                        <a:t>A WG may be hibernated at the request of the WG Chair and the approval of the Sponsor. The hibernating WG may be returned to active status by the Sponsor in order for the WG to develop a new PAR. Hibernating WG Chairs become Non-Voting Members of the Sponsor after their WG enters hibernation. The Sponsor Chair may appoint new hibernating WG Chairs to replace vacancies as soon as practical, subject to confirmation by the Sponsor at the next plenary meeting. A hibernating WG Chair of the Sponsor shall be recognized as a full member of the Sponsor, having all rights and meeting privileges except the right of voting on Sponsor motions.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5189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695400" y="2552700"/>
            <a:ext cx="10873208" cy="1752600"/>
          </a:xfrm>
        </p:spPr>
        <p:txBody>
          <a:bodyPr/>
          <a:lstStyle/>
          <a:p>
            <a:r>
              <a:rPr lang="en-GB" altLang="en-US" sz="4000" dirty="0"/>
              <a:t>Conditional Approval to forward 802.22 Draft 8 to </a:t>
            </a:r>
            <a:r>
              <a:rPr lang="en-GB" altLang="en-US" sz="4000" dirty="0" err="1"/>
              <a:t>RevCom</a:t>
            </a:r>
            <a:endParaRPr lang="en-GB" altLang="en-US" sz="4000" dirty="0"/>
          </a:p>
        </p:txBody>
      </p:sp>
    </p:spTree>
    <p:extLst>
      <p:ext uri="{BB962C8B-B14F-4D97-AF65-F5344CB8AC3E}">
        <p14:creationId xmlns:p14="http://schemas.microsoft.com/office/powerpoint/2010/main" val="285330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813"/>
            <a:ext cx="11328400" cy="792162"/>
          </a:xfrm>
        </p:spPr>
        <p:txBody>
          <a:bodyPr/>
          <a:lstStyle/>
          <a:p>
            <a:r>
              <a:rPr lang="en-GB" dirty="0"/>
              <a:t>Motion for Conditional Approval to Forward IEEE P802.22 Revision Draft 8.0 to </a:t>
            </a:r>
            <a:r>
              <a:rPr lang="en-GB" dirty="0" err="1"/>
              <a:t>RevCom</a:t>
            </a:r>
            <a:endParaRPr lang="en-GB" dirty="0"/>
          </a:p>
        </p:txBody>
      </p:sp>
      <p:sp>
        <p:nvSpPr>
          <p:cNvPr id="4" name="Text Placeholder 3"/>
          <p:cNvSpPr>
            <a:spLocks noGrp="1"/>
          </p:cNvSpPr>
          <p:nvPr>
            <p:ph type="body" sz="quarter" idx="10"/>
          </p:nvPr>
        </p:nvSpPr>
        <p:spPr>
          <a:xfrm>
            <a:off x="239349" y="1413446"/>
            <a:ext cx="11520851" cy="5039741"/>
          </a:xfrm>
        </p:spPr>
        <p:txBody>
          <a:bodyPr>
            <a:noAutofit/>
          </a:bodyPr>
          <a:lstStyle/>
          <a:p>
            <a:r>
              <a:rPr lang="en-GB" sz="2000" dirty="0"/>
              <a:t>Item 1: </a:t>
            </a:r>
            <a:r>
              <a:rPr lang="en-US" sz="2000" dirty="0"/>
              <a:t>Re-circulation LB #1 on </a:t>
            </a:r>
            <a:r>
              <a:rPr lang="en-GB" sz="2000" dirty="0"/>
              <a:t>IEEE P802.22 Revision </a:t>
            </a:r>
            <a:r>
              <a:rPr lang="en-US" sz="2000" dirty="0"/>
              <a:t>Draft D7.0 closed on July 5th 2019</a:t>
            </a:r>
            <a:endParaRPr lang="en-GB" sz="2000" dirty="0"/>
          </a:p>
          <a:p>
            <a:pPr>
              <a:spcBef>
                <a:spcPts val="0"/>
              </a:spcBef>
            </a:pPr>
            <a:r>
              <a:rPr lang="en-GB" sz="2000" dirty="0"/>
              <a:t>Item 2: </a:t>
            </a:r>
            <a:r>
              <a:rPr lang="en-US" sz="2000" dirty="0"/>
              <a:t>Vote tally</a:t>
            </a:r>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p:txBody>
      </p:sp>
      <p:graphicFrame>
        <p:nvGraphicFramePr>
          <p:cNvPr id="7" name="Group 175"/>
          <p:cNvGraphicFramePr>
            <a:graphicFrameLocks/>
          </p:cNvGraphicFramePr>
          <p:nvPr>
            <p:extLst>
              <p:ext uri="{D42A27DB-BD31-4B8C-83A1-F6EECF244321}">
                <p14:modId xmlns:p14="http://schemas.microsoft.com/office/powerpoint/2010/main" val="3454018193"/>
              </p:ext>
            </p:extLst>
          </p:nvPr>
        </p:nvGraphicFramePr>
        <p:xfrm>
          <a:off x="1847527" y="2050648"/>
          <a:ext cx="8496945" cy="3765336"/>
        </p:xfrm>
        <a:graphic>
          <a:graphicData uri="http://schemas.openxmlformats.org/drawingml/2006/table">
            <a:tbl>
              <a:tblPr/>
              <a:tblGrid>
                <a:gridCol w="1483359">
                  <a:extLst>
                    <a:ext uri="{9D8B030D-6E8A-4147-A177-3AD203B41FA5}">
                      <a16:colId xmlns:a16="http://schemas.microsoft.com/office/drawing/2014/main" val="20000"/>
                    </a:ext>
                  </a:extLst>
                </a:gridCol>
                <a:gridCol w="831651">
                  <a:extLst>
                    <a:ext uri="{9D8B030D-6E8A-4147-A177-3AD203B41FA5}">
                      <a16:colId xmlns:a16="http://schemas.microsoft.com/office/drawing/2014/main" val="20001"/>
                    </a:ext>
                  </a:extLst>
                </a:gridCol>
                <a:gridCol w="498990">
                  <a:extLst>
                    <a:ext uri="{9D8B030D-6E8A-4147-A177-3AD203B41FA5}">
                      <a16:colId xmlns:a16="http://schemas.microsoft.com/office/drawing/2014/main" val="20002"/>
                    </a:ext>
                  </a:extLst>
                </a:gridCol>
                <a:gridCol w="1019009">
                  <a:extLst>
                    <a:ext uri="{9D8B030D-6E8A-4147-A177-3AD203B41FA5}">
                      <a16:colId xmlns:a16="http://schemas.microsoft.com/office/drawing/2014/main" val="20003"/>
                    </a:ext>
                  </a:extLst>
                </a:gridCol>
                <a:gridCol w="631081">
                  <a:extLst>
                    <a:ext uri="{9D8B030D-6E8A-4147-A177-3AD203B41FA5}">
                      <a16:colId xmlns:a16="http://schemas.microsoft.com/office/drawing/2014/main" val="20004"/>
                    </a:ext>
                  </a:extLst>
                </a:gridCol>
                <a:gridCol w="543037">
                  <a:extLst>
                    <a:ext uri="{9D8B030D-6E8A-4147-A177-3AD203B41FA5}">
                      <a16:colId xmlns:a16="http://schemas.microsoft.com/office/drawing/2014/main" val="20005"/>
                    </a:ext>
                  </a:extLst>
                </a:gridCol>
                <a:gridCol w="682790">
                  <a:extLst>
                    <a:ext uri="{9D8B030D-6E8A-4147-A177-3AD203B41FA5}">
                      <a16:colId xmlns:a16="http://schemas.microsoft.com/office/drawing/2014/main" val="20006"/>
                    </a:ext>
                  </a:extLst>
                </a:gridCol>
                <a:gridCol w="531059">
                  <a:extLst>
                    <a:ext uri="{9D8B030D-6E8A-4147-A177-3AD203B41FA5}">
                      <a16:colId xmlns:a16="http://schemas.microsoft.com/office/drawing/2014/main" val="20007"/>
                    </a:ext>
                  </a:extLst>
                </a:gridCol>
                <a:gridCol w="834521">
                  <a:extLst>
                    <a:ext uri="{9D8B030D-6E8A-4147-A177-3AD203B41FA5}">
                      <a16:colId xmlns:a16="http://schemas.microsoft.com/office/drawing/2014/main" val="20008"/>
                    </a:ext>
                  </a:extLst>
                </a:gridCol>
                <a:gridCol w="834521">
                  <a:extLst>
                    <a:ext uri="{9D8B030D-6E8A-4147-A177-3AD203B41FA5}">
                      <a16:colId xmlns:a16="http://schemas.microsoft.com/office/drawing/2014/main" val="20009"/>
                    </a:ext>
                  </a:extLst>
                </a:gridCol>
                <a:gridCol w="606927">
                  <a:extLst>
                    <a:ext uri="{9D8B030D-6E8A-4147-A177-3AD203B41FA5}">
                      <a16:colId xmlns:a16="http://schemas.microsoft.com/office/drawing/2014/main" val="2929260028"/>
                    </a:ext>
                  </a:extLst>
                </a:gridCol>
              </a:tblGrid>
              <a:tr h="648072">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SB #1</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D6.0)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SB Re-</a:t>
                      </a:r>
                      <a:r>
                        <a:rPr kumimoji="0" lang="en-GB" sz="1800" b="0" i="0" u="none" strike="noStrike" cap="none" normalizeH="0" baseline="0" dirty="0" err="1">
                          <a:ln>
                            <a:noFill/>
                          </a:ln>
                          <a:solidFill>
                            <a:schemeClr val="tx1"/>
                          </a:solidFill>
                          <a:effectLst/>
                          <a:latin typeface="Times New Roman" pitchFamily="18" charset="0"/>
                        </a:rPr>
                        <a:t>circ</a:t>
                      </a:r>
                      <a:r>
                        <a:rPr kumimoji="0" lang="en-GB" sz="1800" b="0" i="0" u="none" strike="noStrike" cap="none" normalizeH="0" baseline="0" dirty="0">
                          <a:ln>
                            <a:noFill/>
                          </a:ln>
                          <a:solidFill>
                            <a:schemeClr val="tx1"/>
                          </a:solidFill>
                          <a:effectLst/>
                          <a:latin typeface="Times New Roman" pitchFamily="18" charset="0"/>
                        </a:rPr>
                        <a:t> #1</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D7.0)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SB Re-</a:t>
                      </a:r>
                      <a:r>
                        <a:rPr kumimoji="0" lang="en-GB" sz="1800" b="0" i="0" u="none" strike="noStrike" cap="none" normalizeH="0" baseline="0" dirty="0" err="1">
                          <a:ln>
                            <a:noFill/>
                          </a:ln>
                          <a:solidFill>
                            <a:schemeClr val="tx1"/>
                          </a:solidFill>
                          <a:effectLst/>
                          <a:latin typeface="Times New Roman" pitchFamily="18" charset="0"/>
                        </a:rPr>
                        <a:t>circ</a:t>
                      </a:r>
                      <a:r>
                        <a:rPr kumimoji="0" lang="en-GB" sz="1800" b="0" i="0" u="none" strike="noStrike" cap="none" normalizeH="0" baseline="0" dirty="0">
                          <a:ln>
                            <a:noFill/>
                          </a:ln>
                          <a:solidFill>
                            <a:schemeClr val="tx1"/>
                          </a:solidFill>
                          <a:effectLst/>
                          <a:latin typeface="Times New Roman" pitchFamily="18" charset="0"/>
                        </a:rPr>
                        <a:t> #2</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D8.0)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dirty="0" err="1">
                          <a:ln>
                            <a:noFill/>
                          </a:ln>
                          <a:solidFill>
                            <a:schemeClr val="tx1"/>
                          </a:solidFill>
                          <a:effectLst/>
                          <a:latin typeface="Times New Roman" pitchFamily="18" charset="0"/>
                        </a:rPr>
                        <a:t>Req</a:t>
                      </a:r>
                      <a:br>
                        <a:rPr kumimoji="0" lang="en-GB" sz="2000" b="0" i="0" u="none" strike="noStrike" cap="none" normalizeH="0" baseline="0" dirty="0">
                          <a:ln>
                            <a:noFill/>
                          </a:ln>
                          <a:solidFill>
                            <a:schemeClr val="tx1"/>
                          </a:solidFill>
                          <a:effectLst/>
                          <a:latin typeface="Times New Roman" pitchFamily="18" charset="0"/>
                        </a:rPr>
                      </a:br>
                      <a:r>
                        <a:rPr kumimoji="0" lang="en-GB" sz="20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058">
                <a:tc vMerge="1">
                  <a:txBody>
                    <a:bodyPr/>
                    <a:lstStyle/>
                    <a:p>
                      <a:endParaRPr lang="en-GB"/>
                    </a:p>
                  </a:txBody>
                  <a:tcPr>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20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4</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4</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Disapprove with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Disapprove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54</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94</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59</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100</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4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61</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83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86</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4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73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73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73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69</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14</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 name="TextBox 1">
            <a:extLst>
              <a:ext uri="{FF2B5EF4-FFF2-40B4-BE49-F238E27FC236}">
                <a16:creationId xmlns:a16="http://schemas.microsoft.com/office/drawing/2014/main" id="{A91F14C8-F890-4504-BFDA-B4EA23E01136}"/>
              </a:ext>
            </a:extLst>
          </p:cNvPr>
          <p:cNvSpPr txBox="1"/>
          <p:nvPr/>
        </p:nvSpPr>
        <p:spPr>
          <a:xfrm>
            <a:off x="191773" y="5879013"/>
            <a:ext cx="11760878" cy="646331"/>
          </a:xfrm>
          <a:prstGeom prst="rect">
            <a:avLst/>
          </a:prstGeom>
          <a:noFill/>
        </p:spPr>
        <p:txBody>
          <a:bodyPr wrap="square" rtlCol="0">
            <a:spAutoFit/>
          </a:bodyPr>
          <a:lstStyle/>
          <a:p>
            <a:pPr algn="ctr"/>
            <a:r>
              <a:rPr lang="en-US" dirty="0"/>
              <a:t>Sponsor Ballot Re-circ #2 on Draft 8.0 is on-going. Current Approval Ratio stands at 100% with No New Disapprove Votes. Re-circ ends on July 21</a:t>
            </a:r>
            <a:r>
              <a:rPr lang="en-US" baseline="30000" dirty="0"/>
              <a:t>st</a:t>
            </a:r>
            <a:r>
              <a:rPr lang="en-US" dirty="0"/>
              <a:t>. </a:t>
            </a:r>
          </a:p>
        </p:txBody>
      </p:sp>
      <p:sp>
        <p:nvSpPr>
          <p:cNvPr id="5" name="TextBox 4">
            <a:extLst>
              <a:ext uri="{FF2B5EF4-FFF2-40B4-BE49-F238E27FC236}">
                <a16:creationId xmlns:a16="http://schemas.microsoft.com/office/drawing/2014/main" id="{5FBC788B-3142-4411-BE90-E19F488A03D8}"/>
              </a:ext>
            </a:extLst>
          </p:cNvPr>
          <p:cNvSpPr txBox="1"/>
          <p:nvPr/>
        </p:nvSpPr>
        <p:spPr>
          <a:xfrm>
            <a:off x="7824192" y="4067780"/>
            <a:ext cx="1728192" cy="369332"/>
          </a:xfrm>
          <a:prstGeom prst="rect">
            <a:avLst/>
          </a:prstGeom>
          <a:solidFill>
            <a:srgbClr val="FF9933"/>
          </a:solidFill>
          <a:scene3d>
            <a:camera prst="orthographicFront"/>
            <a:lightRig rig="threePt" dir="t"/>
          </a:scene3d>
          <a:sp3d>
            <a:bevelT/>
          </a:sp3d>
        </p:spPr>
        <p:txBody>
          <a:bodyPr wrap="square" rtlCol="0">
            <a:spAutoFit/>
          </a:bodyPr>
          <a:lstStyle/>
          <a:p>
            <a:pPr algn="ctr"/>
            <a:r>
              <a:rPr lang="en-US" dirty="0"/>
              <a:t>On-going</a:t>
            </a:r>
          </a:p>
        </p:txBody>
      </p:sp>
    </p:spTree>
    <p:extLst>
      <p:ext uri="{BB962C8B-B14F-4D97-AF65-F5344CB8AC3E}">
        <p14:creationId xmlns:p14="http://schemas.microsoft.com/office/powerpoint/2010/main" val="31666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341437"/>
            <a:ext cx="11520851" cy="5111750"/>
          </a:xfrm>
        </p:spPr>
        <p:txBody>
          <a:bodyPr>
            <a:normAutofit/>
          </a:bodyPr>
          <a:lstStyle/>
          <a:p>
            <a:pPr marL="0" indent="0">
              <a:spcBef>
                <a:spcPts val="0"/>
              </a:spcBef>
              <a:buNone/>
            </a:pPr>
            <a:r>
              <a:rPr lang="en-GB" sz="2000" dirty="0"/>
              <a:t>Item 3: Clause 12 Conditions</a:t>
            </a:r>
          </a:p>
          <a:p>
            <a:pPr>
              <a:spcBef>
                <a:spcPts val="0"/>
              </a:spcBef>
            </a:pPr>
            <a:r>
              <a:rPr lang="en-US" sz="2000" dirty="0">
                <a:solidFill>
                  <a:srgbClr val="00B0F0"/>
                </a:solidFill>
              </a:rPr>
              <a:t>14 comments received </a:t>
            </a:r>
            <a:r>
              <a:rPr lang="en-US" sz="2000" dirty="0"/>
              <a:t>on Draft 7.0 Sponsor Ballot Re-circ. </a:t>
            </a:r>
          </a:p>
          <a:p>
            <a:pPr>
              <a:spcBef>
                <a:spcPts val="0"/>
              </a:spcBef>
            </a:pPr>
            <a:r>
              <a:rPr lang="en-US" sz="2000" dirty="0"/>
              <a:t>None of the Comments were ‘Must be Satisfied’. Hence No Disapprove Votes Received</a:t>
            </a:r>
            <a:r>
              <a:rPr lang="en-GB" sz="2000" dirty="0">
                <a:ea typeface="PMingLiU" panose="02020500000000000000" pitchFamily="18" charset="-120"/>
              </a:rPr>
              <a:t> </a:t>
            </a:r>
          </a:p>
          <a:p>
            <a:pPr>
              <a:spcBef>
                <a:spcPts val="0"/>
              </a:spcBef>
            </a:pPr>
            <a:endParaRPr lang="en-GB" sz="2000" dirty="0"/>
          </a:p>
          <a:p>
            <a:pPr>
              <a:spcBef>
                <a:spcPts val="0"/>
              </a:spcBef>
            </a:pPr>
            <a:r>
              <a:rPr lang="en-GB" sz="2000" b="1" dirty="0"/>
              <a:t>Conditions</a:t>
            </a:r>
          </a:p>
          <a:p>
            <a:pPr>
              <a:spcBef>
                <a:spcPts val="0"/>
              </a:spcBef>
            </a:pPr>
            <a:r>
              <a:rPr lang="en-US" sz="2000" dirty="0"/>
              <a:t>b) After resolution of the recirculation ballot is completed, the approval percentage is at least 75% and there are no new valid DISAPPROVE votes. </a:t>
            </a:r>
          </a:p>
          <a:p>
            <a:pPr>
              <a:spcBef>
                <a:spcPts val="0"/>
              </a:spcBef>
            </a:pPr>
            <a:r>
              <a:rPr lang="en-US" sz="2000" dirty="0">
                <a:solidFill>
                  <a:srgbClr val="00B0F0"/>
                </a:solidFill>
              </a:rPr>
              <a:t>CONDITION SATISFIED</a:t>
            </a:r>
          </a:p>
          <a:p>
            <a:r>
              <a:rPr lang="en-US" sz="2000" dirty="0"/>
              <a:t>c) No technical changes, as determined by the WG Chair, were made as a result of the recirculation ballot.</a:t>
            </a:r>
          </a:p>
          <a:p>
            <a:r>
              <a:rPr lang="en-US" sz="2000" dirty="0">
                <a:solidFill>
                  <a:srgbClr val="00B0F0"/>
                </a:solidFill>
              </a:rPr>
              <a:t>Technical changes were made to the Draft 7.0 in response to the 14 comments received, Draft 8.0 was issued and is going through Sponsor Ballot Re-circulation #2.</a:t>
            </a:r>
          </a:p>
          <a:p>
            <a:r>
              <a:rPr lang="en-US" sz="2000" dirty="0"/>
              <a:t>d) No new valid DISAPPROVE comments on new issues that are not resolved to the satisfaction of the submitter from existing DISAPPROVE voters. </a:t>
            </a:r>
          </a:p>
          <a:p>
            <a:pPr>
              <a:spcBef>
                <a:spcPts val="0"/>
              </a:spcBef>
            </a:pPr>
            <a:r>
              <a:rPr lang="en-US" sz="2000" dirty="0">
                <a:solidFill>
                  <a:srgbClr val="00B0F0"/>
                </a:solidFill>
              </a:rPr>
              <a:t>CONDITION SATISFIED</a:t>
            </a:r>
          </a:p>
          <a:p>
            <a:pPr marL="266700" lvl="1" indent="0" algn="just">
              <a:spcBef>
                <a:spcPts val="0"/>
              </a:spcBef>
              <a:spcAft>
                <a:spcPts val="0"/>
              </a:spcAft>
              <a:buNone/>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r>
              <a:rPr lang="en-GB" dirty="0"/>
              <a:t>Motion for Conditional Approval to Forward IEEE P802.22 Revision Draft 8.0 to </a:t>
            </a:r>
            <a:r>
              <a:rPr lang="en-GB" dirty="0" err="1"/>
              <a:t>RevCom</a:t>
            </a:r>
            <a:endParaRPr lang="en-GB" dirty="0"/>
          </a:p>
        </p:txBody>
      </p:sp>
    </p:spTree>
    <p:extLst>
      <p:ext uri="{BB962C8B-B14F-4D97-AF65-F5344CB8AC3E}">
        <p14:creationId xmlns:p14="http://schemas.microsoft.com/office/powerpoint/2010/main" val="80948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r>
              <a:rPr lang="en-US" dirty="0"/>
              <a:t>Item 4: IEEE 802.22 Timelines:</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139805270"/>
              </p:ext>
            </p:extLst>
          </p:nvPr>
        </p:nvGraphicFramePr>
        <p:xfrm>
          <a:off x="551384" y="1772816"/>
          <a:ext cx="11520851" cy="4653280"/>
        </p:xfrm>
        <a:graphic>
          <a:graphicData uri="http://schemas.openxmlformats.org/drawingml/2006/table">
            <a:tbl>
              <a:tblPr firstRow="1" bandRow="1">
                <a:tableStyleId>{5C22544A-7EE6-4342-B048-85BDC9FD1C3A}</a:tableStyleId>
              </a:tblPr>
              <a:tblGrid>
                <a:gridCol w="7886757">
                  <a:extLst>
                    <a:ext uri="{9D8B030D-6E8A-4147-A177-3AD203B41FA5}">
                      <a16:colId xmlns:a16="http://schemas.microsoft.com/office/drawing/2014/main" val="875178329"/>
                    </a:ext>
                  </a:extLst>
                </a:gridCol>
                <a:gridCol w="3634094">
                  <a:extLst>
                    <a:ext uri="{9D8B030D-6E8A-4147-A177-3AD203B41FA5}">
                      <a16:colId xmlns:a16="http://schemas.microsoft.com/office/drawing/2014/main" val="3167322224"/>
                    </a:ext>
                  </a:extLst>
                </a:gridCol>
              </a:tblGrid>
              <a:tr h="370840">
                <a:tc>
                  <a:txBody>
                    <a:bodyPr/>
                    <a:lstStyle/>
                    <a:p>
                      <a:pPr algn="ctr"/>
                      <a:r>
                        <a:rPr lang="en-US" sz="1400" dirty="0">
                          <a:solidFill>
                            <a:schemeClr val="tx1"/>
                          </a:solidFill>
                        </a:rPr>
                        <a:t>Actions </a:t>
                      </a:r>
                    </a:p>
                  </a:txBody>
                  <a:tcPr/>
                </a:tc>
                <a:tc>
                  <a:txBody>
                    <a:bodyPr/>
                    <a:lstStyle/>
                    <a:p>
                      <a:pPr algn="ctr"/>
                      <a:r>
                        <a:rPr lang="en-US" sz="1400" dirty="0">
                          <a:solidFill>
                            <a:schemeClr val="tx1"/>
                          </a:solidFill>
                        </a:rPr>
                        <a:t>Schedule</a:t>
                      </a:r>
                    </a:p>
                  </a:txBody>
                  <a:tcPr/>
                </a:tc>
                <a:extLst>
                  <a:ext uri="{0D108BD9-81ED-4DB2-BD59-A6C34878D82A}">
                    <a16:rowId xmlns:a16="http://schemas.microsoft.com/office/drawing/2014/main" val="2271703393"/>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Sponsor Ballot Pool formed. 72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Completed – Feb 12</a:t>
                      </a:r>
                      <a:r>
                        <a:rPr lang="en-US" sz="1400" baseline="30000" dirty="0">
                          <a:solidFill>
                            <a:schemeClr val="tx1"/>
                          </a:solidFill>
                        </a:rPr>
                        <a:t>th</a:t>
                      </a:r>
                      <a:r>
                        <a:rPr lang="en-US" sz="1400" dirty="0">
                          <a:solidFill>
                            <a:schemeClr val="tx1"/>
                          </a:solidFill>
                        </a:rPr>
                        <a:t> 2019</a:t>
                      </a:r>
                    </a:p>
                  </a:txBody>
                  <a:tcPr/>
                </a:tc>
                <a:extLst>
                  <a:ext uri="{0D108BD9-81ED-4DB2-BD59-A6C34878D82A}">
                    <a16:rowId xmlns:a16="http://schemas.microsoft.com/office/drawing/2014/main" val="2065983974"/>
                  </a:ext>
                </a:extLst>
              </a:tr>
              <a:tr h="243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P802.22 Revision Co-existence Assurance Document Approved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April 15</a:t>
                      </a:r>
                      <a:r>
                        <a:rPr lang="en-US" sz="1400" baseline="30000" dirty="0">
                          <a:solidFill>
                            <a:schemeClr val="tx1"/>
                          </a:solidFill>
                        </a:rPr>
                        <a:t>th</a:t>
                      </a:r>
                      <a:r>
                        <a:rPr lang="en-US" sz="1400" dirty="0">
                          <a:solidFill>
                            <a:schemeClr val="tx1"/>
                          </a:solidFill>
                        </a:rPr>
                        <a:t> 2019</a:t>
                      </a:r>
                    </a:p>
                  </a:txBody>
                  <a:tcPr/>
                </a:tc>
                <a:extLst>
                  <a:ext uri="{0D108BD9-81ED-4DB2-BD59-A6C34878D82A}">
                    <a16:rowId xmlns:a16="http://schemas.microsoft.com/office/drawing/2014/main" val="3325675270"/>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P802.22 Revision Criteria for Standards Development Revised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April 15</a:t>
                      </a:r>
                      <a:r>
                        <a:rPr lang="en-US" sz="1400" baseline="30000" dirty="0">
                          <a:solidFill>
                            <a:schemeClr val="tx1"/>
                          </a:solidFill>
                        </a:rPr>
                        <a:t>th</a:t>
                      </a:r>
                      <a:r>
                        <a:rPr lang="en-US" sz="1400" dirty="0">
                          <a:solidFill>
                            <a:schemeClr val="tx1"/>
                          </a:solidFill>
                        </a:rPr>
                        <a:t> 2019</a:t>
                      </a:r>
                    </a:p>
                  </a:txBody>
                  <a:tcPr/>
                </a:tc>
                <a:extLst>
                  <a:ext uri="{0D108BD9-81ED-4DB2-BD59-A6C34878D82A}">
                    <a16:rowId xmlns:a16="http://schemas.microsoft.com/office/drawing/2014/main" val="2639253202"/>
                  </a:ext>
                </a:extLst>
              </a:tr>
              <a:tr h="320040">
                <a:tc>
                  <a:txBody>
                    <a:bodyPr/>
                    <a:lstStyle/>
                    <a:p>
                      <a:r>
                        <a:rPr lang="en-GB" sz="1400" dirty="0">
                          <a:ea typeface="PMingLiU" panose="02020500000000000000" pitchFamily="18" charset="-120"/>
                        </a:rPr>
                        <a:t>Sent the Draft to IEEE MEC. </a:t>
                      </a:r>
                      <a:endParaRPr lang="en-US" sz="1400" dirty="0"/>
                    </a:p>
                  </a:txBody>
                  <a:tcPr/>
                </a:tc>
                <a:tc>
                  <a:txBody>
                    <a:bodyPr/>
                    <a:lstStyle/>
                    <a:p>
                      <a:r>
                        <a:rPr lang="en-US" sz="1400" dirty="0"/>
                        <a:t>MEC Process Completed – April 15</a:t>
                      </a:r>
                      <a:r>
                        <a:rPr lang="en-US" sz="1400" baseline="30000" dirty="0"/>
                        <a:t>th</a:t>
                      </a:r>
                      <a:r>
                        <a:rPr lang="en-US" sz="1400" dirty="0"/>
                        <a:t> 2019</a:t>
                      </a:r>
                    </a:p>
                  </a:txBody>
                  <a:tcPr/>
                </a:tc>
                <a:extLst>
                  <a:ext uri="{0D108BD9-81ED-4DB2-BD59-A6C34878D82A}">
                    <a16:rowId xmlns:a16="http://schemas.microsoft.com/office/drawing/2014/main" val="456266328"/>
                  </a:ext>
                </a:extLst>
              </a:tr>
              <a:tr h="142240">
                <a:tc>
                  <a:txBody>
                    <a:bodyPr/>
                    <a:lstStyle/>
                    <a:p>
                      <a:r>
                        <a:rPr lang="en-GB" sz="1400" dirty="0">
                          <a:ea typeface="PMingLiU" panose="02020500000000000000" pitchFamily="18" charset="-120"/>
                        </a:rPr>
                        <a:t>Draft 5.0 – Re-circulation </a:t>
                      </a:r>
                      <a:endParaRPr lang="en-US" sz="1400" dirty="0"/>
                    </a:p>
                  </a:txBody>
                  <a:tcPr/>
                </a:tc>
                <a:tc>
                  <a:txBody>
                    <a:bodyPr/>
                    <a:lstStyle/>
                    <a:p>
                      <a:r>
                        <a:rPr lang="en-US" sz="1400" dirty="0"/>
                        <a:t>April 15</a:t>
                      </a:r>
                      <a:r>
                        <a:rPr lang="en-US" sz="1400" baseline="30000" dirty="0"/>
                        <a:t>th</a:t>
                      </a:r>
                      <a:r>
                        <a:rPr lang="en-US" sz="1400" dirty="0"/>
                        <a:t> 2019 – April 29</a:t>
                      </a:r>
                      <a:r>
                        <a:rPr lang="en-US" sz="1400" baseline="30000" dirty="0"/>
                        <a:t>th</a:t>
                      </a:r>
                      <a:r>
                        <a:rPr lang="en-US" sz="1400" dirty="0"/>
                        <a:t> 2019</a:t>
                      </a:r>
                    </a:p>
                  </a:txBody>
                  <a:tcPr/>
                </a:tc>
                <a:extLst>
                  <a:ext uri="{0D108BD9-81ED-4DB2-BD59-A6C34878D82A}">
                    <a16:rowId xmlns:a16="http://schemas.microsoft.com/office/drawing/2014/main" val="552981426"/>
                  </a:ext>
                </a:extLst>
              </a:tr>
              <a:tr h="223520">
                <a:tc>
                  <a:txBody>
                    <a:bodyPr/>
                    <a:lstStyle/>
                    <a:p>
                      <a:r>
                        <a:rPr lang="en-US" sz="1400" dirty="0"/>
                        <a:t>Working Group approved forwarding P802.22 Draft 5.0 to Sponsor Ballot. </a:t>
                      </a:r>
                    </a:p>
                  </a:txBody>
                  <a:tcPr/>
                </a:tc>
                <a:tc>
                  <a:txBody>
                    <a:bodyPr/>
                    <a:lstStyle/>
                    <a:p>
                      <a:r>
                        <a:rPr lang="en-US" sz="1400" dirty="0"/>
                        <a:t>April 27</a:t>
                      </a:r>
                      <a:r>
                        <a:rPr lang="en-US" sz="1400" baseline="30000" dirty="0"/>
                        <a:t>th</a:t>
                      </a:r>
                      <a:r>
                        <a:rPr lang="en-US" sz="1400" dirty="0"/>
                        <a:t> 2019</a:t>
                      </a:r>
                    </a:p>
                  </a:txBody>
                  <a:tcPr/>
                </a:tc>
                <a:extLst>
                  <a:ext uri="{0D108BD9-81ED-4DB2-BD59-A6C34878D82A}">
                    <a16:rowId xmlns:a16="http://schemas.microsoft.com/office/drawing/2014/main" val="4071059277"/>
                  </a:ext>
                </a:extLst>
              </a:tr>
              <a:tr h="182880">
                <a:tc>
                  <a:txBody>
                    <a:bodyPr/>
                    <a:lstStyle/>
                    <a:p>
                      <a:r>
                        <a:rPr lang="en-US" sz="1400" dirty="0"/>
                        <a:t>Working Group confirmed the P802.22 CSD</a:t>
                      </a:r>
                    </a:p>
                  </a:txBody>
                  <a:tcPr/>
                </a:tc>
                <a:tc>
                  <a:txBody>
                    <a:bodyPr/>
                    <a:lstStyle/>
                    <a:p>
                      <a:r>
                        <a:rPr lang="en-US" sz="1400" dirty="0"/>
                        <a:t>April 27</a:t>
                      </a:r>
                      <a:r>
                        <a:rPr lang="en-US" sz="1400" baseline="30000" dirty="0"/>
                        <a:t>th</a:t>
                      </a:r>
                      <a:r>
                        <a:rPr lang="en-US" sz="1400" dirty="0"/>
                        <a:t> 2019</a:t>
                      </a:r>
                    </a:p>
                  </a:txBody>
                  <a:tcPr/>
                </a:tc>
                <a:extLst>
                  <a:ext uri="{0D108BD9-81ED-4DB2-BD59-A6C34878D82A}">
                    <a16:rowId xmlns:a16="http://schemas.microsoft.com/office/drawing/2014/main" val="2054466485"/>
                  </a:ext>
                </a:extLst>
              </a:tr>
              <a:tr h="182880">
                <a:tc>
                  <a:txBody>
                    <a:bodyPr/>
                    <a:lstStyle/>
                    <a:p>
                      <a:r>
                        <a:rPr lang="en-US" sz="1400" dirty="0"/>
                        <a:t>Working Group confirmed the P802.22 PAR</a:t>
                      </a:r>
                    </a:p>
                  </a:txBody>
                  <a:tcPr/>
                </a:tc>
                <a:tc>
                  <a:txBody>
                    <a:bodyPr/>
                    <a:lstStyle/>
                    <a:p>
                      <a:r>
                        <a:rPr lang="en-US" sz="1400" dirty="0"/>
                        <a:t>May 6</a:t>
                      </a:r>
                      <a:r>
                        <a:rPr lang="en-US" sz="1400" baseline="30000" dirty="0"/>
                        <a:t>th</a:t>
                      </a:r>
                      <a:r>
                        <a:rPr lang="en-US" sz="1400" dirty="0"/>
                        <a:t> 2019</a:t>
                      </a:r>
                    </a:p>
                  </a:txBody>
                  <a:tcPr/>
                </a:tc>
                <a:extLst>
                  <a:ext uri="{0D108BD9-81ED-4DB2-BD59-A6C34878D82A}">
                    <a16:rowId xmlns:a16="http://schemas.microsoft.com/office/drawing/2014/main" val="1646010944"/>
                  </a:ext>
                </a:extLst>
              </a:tr>
              <a:tr h="213360">
                <a:tc>
                  <a:txBody>
                    <a:bodyPr/>
                    <a:lstStyle/>
                    <a:p>
                      <a:r>
                        <a:rPr lang="en-GB" sz="1400" dirty="0">
                          <a:ea typeface="PMingLiU" panose="02020500000000000000" pitchFamily="18" charset="-120"/>
                        </a:rPr>
                        <a:t>EC Motion to start the Sponsor Ballot for IEEE P802.22 Revision Draft 5.0 and confirm the CSD </a:t>
                      </a:r>
                      <a:endParaRPr lang="en-US" sz="1400" dirty="0"/>
                    </a:p>
                  </a:txBody>
                  <a:tcPr/>
                </a:tc>
                <a:tc>
                  <a:txBody>
                    <a:bodyPr/>
                    <a:lstStyle/>
                    <a:p>
                      <a:r>
                        <a:rPr lang="en-US" sz="1400" dirty="0"/>
                        <a:t>May 7</a:t>
                      </a:r>
                      <a:r>
                        <a:rPr lang="en-US" sz="1400" baseline="30000" dirty="0"/>
                        <a:t>th</a:t>
                      </a:r>
                      <a:r>
                        <a:rPr lang="en-US" sz="1400" dirty="0"/>
                        <a:t> 2019</a:t>
                      </a:r>
                    </a:p>
                  </a:txBody>
                  <a:tcPr/>
                </a:tc>
                <a:extLst>
                  <a:ext uri="{0D108BD9-81ED-4DB2-BD59-A6C34878D82A}">
                    <a16:rowId xmlns:a16="http://schemas.microsoft.com/office/drawing/2014/main" val="19474695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ea typeface="PMingLiU" panose="02020500000000000000" pitchFamily="18" charset="-120"/>
                        </a:rPr>
                        <a:t>Start the Sponsor Ballot Process</a:t>
                      </a:r>
                      <a:endParaRPr lang="en-US" sz="1200" dirty="0">
                        <a:ea typeface="SimSun" panose="02010600030101010101" pitchFamily="2" charset="-122"/>
                      </a:endParaRPr>
                    </a:p>
                  </a:txBody>
                  <a:tcPr/>
                </a:tc>
                <a:tc>
                  <a:txBody>
                    <a:bodyPr/>
                    <a:lstStyle/>
                    <a:p>
                      <a:r>
                        <a:rPr lang="en-US" sz="1400" dirty="0"/>
                        <a:t>May 20</a:t>
                      </a:r>
                      <a:r>
                        <a:rPr lang="en-US" sz="1400" baseline="30000" dirty="0"/>
                        <a:t>th</a:t>
                      </a:r>
                      <a:r>
                        <a:rPr lang="en-US" sz="1400" dirty="0"/>
                        <a:t> 2019</a:t>
                      </a:r>
                    </a:p>
                  </a:txBody>
                  <a:tcPr/>
                </a:tc>
                <a:extLst>
                  <a:ext uri="{0D108BD9-81ED-4DB2-BD59-A6C34878D82A}">
                    <a16:rowId xmlns:a16="http://schemas.microsoft.com/office/drawing/2014/main" val="3119645455"/>
                  </a:ext>
                </a:extLst>
              </a:tr>
              <a:tr h="203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Sponsor Ballot – Initial Ballot on Draft 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May 10</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 – June 10</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a:t>
                      </a:r>
                    </a:p>
                  </a:txBody>
                  <a:tcPr/>
                </a:tc>
                <a:extLst>
                  <a:ext uri="{0D108BD9-81ED-4DB2-BD59-A6C34878D82A}">
                    <a16:rowId xmlns:a16="http://schemas.microsoft.com/office/drawing/2014/main" val="1673176284"/>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Sponsor Ballot – Re-circ #1 on Draft 7.0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Jun 25</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 – Jul 5</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a:t>
                      </a:r>
                    </a:p>
                  </a:txBody>
                  <a:tcPr/>
                </a:tc>
                <a:extLst>
                  <a:ext uri="{0D108BD9-81ED-4DB2-BD59-A6C34878D82A}">
                    <a16:rowId xmlns:a16="http://schemas.microsoft.com/office/drawing/2014/main" val="3129008855"/>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Sponsor Ballot  - Re-circ #2 on Draft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Jul 11</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 – Jul 21</a:t>
                      </a:r>
                      <a:r>
                        <a:rPr lang="en-US" sz="1400" kern="1200" baseline="30000" dirty="0">
                          <a:solidFill>
                            <a:schemeClr val="dk1"/>
                          </a:solidFill>
                          <a:latin typeface="+mn-lt"/>
                          <a:ea typeface="PMingLiU" panose="02020500000000000000" pitchFamily="18" charset="-120"/>
                          <a:cs typeface="+mn-cs"/>
                        </a:rPr>
                        <a:t>st</a:t>
                      </a:r>
                      <a:r>
                        <a:rPr lang="en-US" sz="1400" kern="1200" dirty="0">
                          <a:solidFill>
                            <a:schemeClr val="dk1"/>
                          </a:solidFill>
                          <a:latin typeface="+mn-lt"/>
                          <a:ea typeface="PMingLiU" panose="02020500000000000000" pitchFamily="18" charset="-120"/>
                          <a:cs typeface="+mn-cs"/>
                        </a:rPr>
                        <a:t> 2019</a:t>
                      </a:r>
                    </a:p>
                  </a:txBody>
                  <a:tcPr/>
                </a:tc>
                <a:extLst>
                  <a:ext uri="{0D108BD9-81ED-4DB2-BD59-A6C34878D82A}">
                    <a16:rowId xmlns:a16="http://schemas.microsoft.com/office/drawing/2014/main" val="582639022"/>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Comment Resolution if needed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July 22</a:t>
                      </a:r>
                      <a:r>
                        <a:rPr lang="en-US" sz="1400" kern="1200" baseline="30000" dirty="0">
                          <a:solidFill>
                            <a:schemeClr val="dk1"/>
                          </a:solidFill>
                          <a:latin typeface="+mn-lt"/>
                          <a:ea typeface="PMingLiU" panose="02020500000000000000" pitchFamily="18" charset="-120"/>
                          <a:cs typeface="+mn-cs"/>
                        </a:rPr>
                        <a:t>nd</a:t>
                      </a:r>
                      <a:r>
                        <a:rPr lang="en-US" sz="1400" kern="1200" dirty="0">
                          <a:solidFill>
                            <a:schemeClr val="dk1"/>
                          </a:solidFill>
                          <a:latin typeface="+mn-lt"/>
                          <a:ea typeface="PMingLiU" panose="02020500000000000000" pitchFamily="18" charset="-120"/>
                          <a:cs typeface="+mn-cs"/>
                        </a:rPr>
                        <a:t> 2019 at 10 am ET</a:t>
                      </a:r>
                    </a:p>
                  </a:txBody>
                  <a:tcPr/>
                </a:tc>
                <a:extLst>
                  <a:ext uri="{0D108BD9-81ED-4DB2-BD59-A6C34878D82A}">
                    <a16:rowId xmlns:a16="http://schemas.microsoft.com/office/drawing/2014/main" val="2924586680"/>
                  </a:ext>
                </a:extLst>
              </a:tr>
            </a:tbl>
          </a:graphicData>
        </a:graphic>
      </p:graphicFrame>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r>
              <a:rPr lang="en-GB" dirty="0"/>
              <a:t>Motion for Conditional Approval to Forward IEEE P802.22 Revision Draft 8.0 to </a:t>
            </a:r>
            <a:r>
              <a:rPr lang="en-GB" dirty="0" err="1"/>
              <a:t>RevCom</a:t>
            </a:r>
            <a:endParaRPr lang="en-GB" dirty="0"/>
          </a:p>
        </p:txBody>
      </p:sp>
    </p:spTree>
    <p:extLst>
      <p:ext uri="{BB962C8B-B14F-4D97-AF65-F5344CB8AC3E}">
        <p14:creationId xmlns:p14="http://schemas.microsoft.com/office/powerpoint/2010/main" val="258638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72152611"/>
              </p:ext>
            </p:extLst>
          </p:nvPr>
        </p:nvGraphicFramePr>
        <p:xfrm>
          <a:off x="407368" y="1324312"/>
          <a:ext cx="11328400" cy="5059680"/>
        </p:xfrm>
        <a:graphic>
          <a:graphicData uri="http://schemas.openxmlformats.org/drawingml/2006/table">
            <a:tbl>
              <a:tblPr firstRow="1" bandRow="1">
                <a:tableStyleId>{5C22544A-7EE6-4342-B048-85BDC9FD1C3A}</a:tableStyleId>
              </a:tblPr>
              <a:tblGrid>
                <a:gridCol w="1631752">
                  <a:extLst>
                    <a:ext uri="{9D8B030D-6E8A-4147-A177-3AD203B41FA5}">
                      <a16:colId xmlns:a16="http://schemas.microsoft.com/office/drawing/2014/main" val="2852815221"/>
                    </a:ext>
                  </a:extLst>
                </a:gridCol>
                <a:gridCol w="9696648">
                  <a:extLst>
                    <a:ext uri="{9D8B030D-6E8A-4147-A177-3AD203B41FA5}">
                      <a16:colId xmlns:a16="http://schemas.microsoft.com/office/drawing/2014/main" val="1500439343"/>
                    </a:ext>
                  </a:extLst>
                </a:gridCol>
              </a:tblGrid>
              <a:tr h="81928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i="0" kern="1200" dirty="0">
                          <a:solidFill>
                            <a:schemeClr val="tx1"/>
                          </a:solidFill>
                          <a:effectLst/>
                          <a:latin typeface="+mn-lt"/>
                          <a:ea typeface="+mn-ea"/>
                          <a:cs typeface="+mn-cs"/>
                        </a:rPr>
                        <a:t>Conditionally approve sending P802.22 Revision Draft 8.0 to </a:t>
                      </a:r>
                      <a:r>
                        <a:rPr lang="en-US" sz="1800" b="0" i="0" kern="1200" dirty="0" err="1">
                          <a:solidFill>
                            <a:schemeClr val="tx1"/>
                          </a:solidFill>
                          <a:effectLst/>
                          <a:latin typeface="+mn-lt"/>
                          <a:ea typeface="+mn-ea"/>
                          <a:cs typeface="+mn-cs"/>
                        </a:rPr>
                        <a:t>RevCom</a:t>
                      </a:r>
                      <a:r>
                        <a:rPr lang="en-US" sz="1800" b="0" i="0" kern="1200" dirty="0">
                          <a:solidFill>
                            <a:schemeClr val="tx1"/>
                          </a:solidFill>
                          <a:effectLst/>
                          <a:latin typeface="+mn-lt"/>
                          <a:ea typeface="+mn-ea"/>
                          <a:cs typeface="+mn-cs"/>
                        </a:rPr>
                        <a:t>.</a:t>
                      </a:r>
                    </a:p>
                    <a:p>
                      <a:r>
                        <a:rPr lang="en-US" sz="1800" b="0" i="0" kern="1200" dirty="0">
                          <a:solidFill>
                            <a:schemeClr val="tx1"/>
                          </a:solidFill>
                          <a:effectLst/>
                          <a:latin typeface="+mn-lt"/>
                          <a:ea typeface="+mn-ea"/>
                          <a:cs typeface="+mn-cs"/>
                        </a:rPr>
                        <a:t>Approve CSD documentation in </a:t>
                      </a:r>
                      <a:r>
                        <a:rPr lang="en-US" sz="1800" b="0" i="0" kern="1200" dirty="0">
                          <a:solidFill>
                            <a:schemeClr val="tx1"/>
                          </a:solidFill>
                          <a:effectLst/>
                          <a:latin typeface="+mn-lt"/>
                          <a:ea typeface="+mn-ea"/>
                          <a:cs typeface="+mn-cs"/>
                          <a:hlinkClick r:id="rId3"/>
                        </a:rPr>
                        <a:t>https://mentor.ieee.org/802.22/dcn/19/22-19-0017-04-0000-802-22-revision-par-new-csd-5c.docx</a:t>
                      </a:r>
                      <a:r>
                        <a:rPr lang="en-US" sz="1800" b="0" i="0" kern="1200" dirty="0">
                          <a:solidFill>
                            <a:schemeClr val="tx1"/>
                          </a:solidFill>
                          <a:effectLst/>
                          <a:latin typeface="+mn-lt"/>
                          <a:ea typeface="+mn-ea"/>
                          <a:cs typeface="+mn-cs"/>
                        </a:rPr>
                        <a:t> </a:t>
                      </a:r>
                    </a:p>
                    <a:p>
                      <a:r>
                        <a:rPr lang="en-US" sz="1800" b="0" i="0" kern="1200" dirty="0">
                          <a:solidFill>
                            <a:schemeClr val="tx1"/>
                          </a:solidFill>
                          <a:effectLst/>
                          <a:latin typeface="+mn-lt"/>
                          <a:ea typeface="+mn-ea"/>
                          <a:cs typeface="+mn-cs"/>
                        </a:rPr>
                        <a:t>M: Apurva N. Mody          S</a:t>
                      </a:r>
                      <a:r>
                        <a:rPr lang="en-US" sz="1800" b="0" i="0" kern="1200">
                          <a:solidFill>
                            <a:schemeClr val="tx1"/>
                          </a:solidFill>
                          <a:effectLst/>
                          <a:latin typeface="+mn-lt"/>
                          <a:ea typeface="+mn-ea"/>
                          <a:cs typeface="+mn-cs"/>
                        </a:rPr>
                        <a:t>: Bob Heile</a:t>
                      </a:r>
                      <a:endParaRPr lang="en-US" sz="1800" b="0" i="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097976"/>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P802.22 Draft 7.0 had 100% approval at the end of the last sponsor recirculation ballot. Received 14 Comments. Some were technical. Comments were addressed and resolved. Draft 8.0 was prepared and Sponsor Re-circ #2 started.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5, 0, 1;</a:t>
                      </a:r>
                    </a:p>
                    <a:p>
                      <a:pPr marL="742950" lvl="1" indent="-285750">
                        <a:buFont typeface="Arial" panose="020B0604020202020204" pitchFamily="34" charset="0"/>
                        <a:buChar char="•"/>
                      </a:pPr>
                      <a:r>
                        <a:rPr lang="en-US" sz="1500" b="0" dirty="0">
                          <a:solidFill>
                            <a:schemeClr val="tx1"/>
                          </a:solidFill>
                        </a:rPr>
                        <a:t>CSD (y/n/a): 3,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510952">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4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 “The IEEE 802 LMSC EC” Clause 12</a:t>
                      </a:r>
                    </a:p>
                    <a:p>
                      <a:r>
                        <a:rPr lang="en-US" sz="1400" b="0" dirty="0">
                          <a:solidFill>
                            <a:schemeClr val="tx1"/>
                          </a:solidFill>
                        </a:rPr>
                        <a:t>Working Group P&amp;P – Clause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algn="l" defTabSz="914400" rtl="0" eaLnBrk="1" latinLnBrk="0" hangingPunct="1"/>
                      <a:r>
                        <a:rPr lang="en-US" sz="1400" kern="1200" dirty="0">
                          <a:solidFill>
                            <a:schemeClr val="dk1"/>
                          </a:solidFill>
                          <a:effectLst/>
                          <a:latin typeface="+mn-lt"/>
                          <a:ea typeface="+mn-ea"/>
                          <a:cs typeface="+mn-cs"/>
                        </a:rPr>
                        <a:t>P802.22™/D8.0.0- 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p>
                    <a:p>
                      <a:pPr marL="0" lvl="0" algn="l" defTabSz="914400" rtl="0" eaLnBrk="1" latinLnBrk="0" hangingPunct="1"/>
                      <a:r>
                        <a:rPr lang="en-GB" sz="1400" kern="1200" dirty="0">
                          <a:solidFill>
                            <a:schemeClr val="dk1"/>
                          </a:solidFill>
                          <a:effectLst/>
                          <a:latin typeface="+mn-lt"/>
                          <a:ea typeface="+mn-ea"/>
                          <a:cs typeface="+mn-cs"/>
                          <a:hlinkClick r:id="rId4"/>
                        </a:rPr>
                        <a:t>http://www.ieee802.org/22/private/2019_July/</a:t>
                      </a:r>
                      <a:r>
                        <a:rPr lang="en-GB" sz="1400" kern="1200" dirty="0">
                          <a:solidFill>
                            <a:schemeClr val="dk1"/>
                          </a:solidFill>
                          <a:effectLst/>
                          <a:latin typeface="+mn-lt"/>
                          <a:ea typeface="+mn-ea"/>
                          <a:cs typeface="+mn-cs"/>
                        </a:rPr>
                        <a:t> : URL to a permanent unambiguous location of the document. Login: P802.22, Password: RANs4Reach</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6" name="Title 2">
            <a:extLst>
              <a:ext uri="{FF2B5EF4-FFF2-40B4-BE49-F238E27FC236}">
                <a16:creationId xmlns:a16="http://schemas.microsoft.com/office/drawing/2014/main" id="{7C1396FE-4DC4-4328-B0AE-698F06595D90}"/>
              </a:ext>
            </a:extLst>
          </p:cNvPr>
          <p:cNvSpPr>
            <a:spLocks noGrp="1"/>
          </p:cNvSpPr>
          <p:nvPr>
            <p:ph type="title"/>
          </p:nvPr>
        </p:nvSpPr>
        <p:spPr>
          <a:xfrm>
            <a:off x="456232" y="404813"/>
            <a:ext cx="11328400" cy="792162"/>
          </a:xfrm>
        </p:spPr>
        <p:txBody>
          <a:bodyPr/>
          <a:lstStyle/>
          <a:p>
            <a:r>
              <a:rPr lang="en-GB" dirty="0"/>
              <a:t>Motion for Conditional Approval to Forward IEEE P802.22 Revision Draft 8.0 to </a:t>
            </a:r>
            <a:r>
              <a:rPr lang="en-GB" dirty="0" err="1"/>
              <a:t>RevCom</a:t>
            </a:r>
            <a:endParaRPr lang="en-GB" dirty="0"/>
          </a:p>
        </p:txBody>
      </p:sp>
    </p:spTree>
    <p:extLst>
      <p:ext uri="{BB962C8B-B14F-4D97-AF65-F5344CB8AC3E}">
        <p14:creationId xmlns:p14="http://schemas.microsoft.com/office/powerpoint/2010/main" val="1374799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695400" y="2552700"/>
            <a:ext cx="10873208" cy="1752600"/>
          </a:xfrm>
        </p:spPr>
        <p:txBody>
          <a:bodyPr/>
          <a:lstStyle/>
          <a:p>
            <a:r>
              <a:rPr lang="en-GB" altLang="en-US" sz="4000" dirty="0"/>
              <a:t>Approve Liaison of IEEE 802.22 Revision Draft 8.0 to SC6 for Information</a:t>
            </a:r>
          </a:p>
        </p:txBody>
      </p:sp>
    </p:spTree>
    <p:extLst>
      <p:ext uri="{BB962C8B-B14F-4D97-AF65-F5344CB8AC3E}">
        <p14:creationId xmlns:p14="http://schemas.microsoft.com/office/powerpoint/2010/main" val="255525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800" dirty="0"/>
              <a:t>Motion: </a:t>
            </a:r>
            <a:r>
              <a:rPr lang="en-GB" sz="2800" dirty="0"/>
              <a:t>Liaison of drafts under PSDO agreement</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2994613229"/>
              </p:ext>
            </p:extLst>
          </p:nvPr>
        </p:nvGraphicFramePr>
        <p:xfrm>
          <a:off x="263352" y="1412776"/>
          <a:ext cx="11665296" cy="4937864"/>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852815221"/>
                    </a:ext>
                  </a:extLst>
                </a:gridCol>
                <a:gridCol w="9793088">
                  <a:extLst>
                    <a:ext uri="{9D8B030D-6E8A-4147-A177-3AD203B41FA5}">
                      <a16:colId xmlns:a16="http://schemas.microsoft.com/office/drawing/2014/main" val="1500439343"/>
                    </a:ext>
                  </a:extLst>
                </a:gridCol>
              </a:tblGrid>
              <a:tr h="36004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1600" dirty="0">
                          <a:solidFill>
                            <a:schemeClr val="tx1"/>
                          </a:solidFill>
                        </a:rPr>
                        <a:t>Approve Liaison of IEEE 802.22 Revision Draft 8.0 to SC6 for Information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51219513"/>
                  </a:ext>
                </a:extLst>
              </a:tr>
              <a:tr h="788144">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liaison of the following draft(s) to ISO/IEC JTC1/SC6 for information under the PSDO agreement:</a:t>
                      </a:r>
                    </a:p>
                    <a:p>
                      <a:pPr marL="742950" lvl="1" indent="-285750">
                        <a:buFont typeface="Arial" panose="020B0604020202020204" pitchFamily="34" charset="0"/>
                        <a:buChar char="•"/>
                      </a:pPr>
                      <a:r>
                        <a:rPr lang="en-US" sz="1500" b="0" dirty="0">
                          <a:solidFill>
                            <a:schemeClr val="tx1"/>
                          </a:solidFill>
                        </a:rPr>
                        <a:t>P802.22 Draft 8.0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Move: Apurva N. Mody Second: Bob </a:t>
                      </a:r>
                      <a:r>
                        <a:rPr lang="en-US" sz="1400" b="0" dirty="0" err="1">
                          <a:solidFill>
                            <a:schemeClr val="tx1"/>
                          </a:solidFill>
                        </a:rPr>
                        <a:t>Heile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In the WG: 5, 1,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Conditioned on passing the Sponsor Ballot Recirculation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5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60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“IEEE 802 LMSC communications with other standards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hlinkClick r:id="rId2"/>
                        </a:rPr>
                        <a:t>https://ieee-sa.imeetcentral.com/802psdo/</a:t>
                      </a:r>
                      <a:r>
                        <a:rPr lang="en-US" sz="15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238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algn="l" defTabSz="914400" rtl="0" eaLnBrk="1" latinLnBrk="0" hangingPunct="1"/>
                      <a:r>
                        <a:rPr lang="en-US" sz="1600" kern="1200" dirty="0">
                          <a:solidFill>
                            <a:schemeClr val="dk1"/>
                          </a:solidFill>
                          <a:effectLst/>
                          <a:latin typeface="+mn-lt"/>
                          <a:ea typeface="+mn-ea"/>
                          <a:cs typeface="+mn-cs"/>
                        </a:rPr>
                        <a:t>P802.22™/D8.0.0- 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p>
                    <a:p>
                      <a:pPr marL="0" lvl="0" algn="l" defTabSz="914400" rtl="0" eaLnBrk="1" latinLnBrk="0" hangingPunct="1"/>
                      <a:r>
                        <a:rPr lang="en-GB" sz="1600" kern="1200" dirty="0">
                          <a:solidFill>
                            <a:schemeClr val="dk1"/>
                          </a:solidFill>
                          <a:effectLst/>
                          <a:latin typeface="+mn-lt"/>
                          <a:ea typeface="+mn-ea"/>
                          <a:cs typeface="+mn-cs"/>
                          <a:hlinkClick r:id="rId3"/>
                        </a:rPr>
                        <a:t>http://www.ieee802.org/22/private/2019_July/</a:t>
                      </a:r>
                      <a:r>
                        <a:rPr lang="en-GB" sz="1600" kern="1200" dirty="0">
                          <a:solidFill>
                            <a:schemeClr val="dk1"/>
                          </a:solidFill>
                          <a:effectLst/>
                          <a:latin typeface="+mn-lt"/>
                          <a:ea typeface="+mn-ea"/>
                          <a:cs typeface="+mn-cs"/>
                        </a:rPr>
                        <a:t> : URL to a permanent unambiguous location of the document. Login: P802.22, Password: RANs4Reach</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2791802"/>
                  </a:ext>
                </a:extLst>
              </a:tr>
            </a:tbl>
          </a:graphicData>
        </a:graphic>
      </p:graphicFrame>
    </p:spTree>
    <p:extLst>
      <p:ext uri="{BB962C8B-B14F-4D97-AF65-F5344CB8AC3E}">
        <p14:creationId xmlns:p14="http://schemas.microsoft.com/office/powerpoint/2010/main" val="2622290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1CC876C-C7A8-4085-BB38-33AE9FA2FA82}"/>
              </a:ext>
            </a:extLst>
          </p:cNvPr>
          <p:cNvSpPr/>
          <p:nvPr/>
        </p:nvSpPr>
        <p:spPr>
          <a:xfrm>
            <a:off x="335360" y="2521059"/>
            <a:ext cx="11161240" cy="1815882"/>
          </a:xfrm>
          <a:prstGeom prst="rect">
            <a:avLst/>
          </a:prstGeom>
        </p:spPr>
        <p:txBody>
          <a:bodyPr wrap="square">
            <a:spAutoFit/>
          </a:bodyPr>
          <a:lstStyle/>
          <a:p>
            <a:pPr lvl="0" algn="ctr"/>
            <a:r>
              <a:rPr lang="en-US" altLang="en-US" sz="2800" dirty="0"/>
              <a:t>Approve submission of IEEE 802.22 Revision Project to ISO/IEC JTC/SC6 for adoption under the PSDO Agreement conditioned on approval by the IEEE SASB and conditioned on publication of the approved standard. </a:t>
            </a:r>
          </a:p>
        </p:txBody>
      </p:sp>
    </p:spTree>
    <p:extLst>
      <p:ext uri="{BB962C8B-B14F-4D97-AF65-F5344CB8AC3E}">
        <p14:creationId xmlns:p14="http://schemas.microsoft.com/office/powerpoint/2010/main" val="2686170008"/>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89295</TotalTime>
  <Words>1743</Words>
  <Application>Microsoft Office PowerPoint</Application>
  <PresentationFormat>Widescreen</PresentationFormat>
  <Paragraphs>276</Paragraphs>
  <Slides>15</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15</vt:i4>
      </vt:variant>
    </vt:vector>
  </HeadingPairs>
  <TitlesOfParts>
    <vt:vector size="25" baseType="lpstr">
      <vt:lpstr>PMingLiU</vt:lpstr>
      <vt:lpstr>SimSun</vt:lpstr>
      <vt:lpstr>Arial</vt:lpstr>
      <vt:lpstr>Myriad Pro</vt:lpstr>
      <vt:lpstr>Symbol</vt:lpstr>
      <vt:lpstr>Times New Roman</vt:lpstr>
      <vt:lpstr>Verdana</vt:lpstr>
      <vt:lpstr>Wingdings 2</vt:lpstr>
      <vt:lpstr>IEEE 802.3 EC motions</vt:lpstr>
      <vt:lpstr>blank</vt:lpstr>
      <vt:lpstr>IEEE 802.22 July Plenary Working Group Motions</vt:lpstr>
      <vt:lpstr>Conditional Approval to forward 802.22 Draft 8 to RevCom</vt:lpstr>
      <vt:lpstr>Motion for Conditional Approval to Forward IEEE P802.22 Revision Draft 8.0 to RevCom</vt:lpstr>
      <vt:lpstr>Motion for Conditional Approval to Forward IEEE P802.22 Revision Draft 8.0 to RevCom</vt:lpstr>
      <vt:lpstr>Motion for Conditional Approval to Forward IEEE P802.22 Revision Draft 8.0 to RevCom</vt:lpstr>
      <vt:lpstr>Motion for Conditional Approval to Forward IEEE P802.22 Revision Draft 8.0 to RevCom</vt:lpstr>
      <vt:lpstr>Approve Liaison of IEEE 802.22 Revision Draft 8.0 to SC6 for Information</vt:lpstr>
      <vt:lpstr>Motion: Liaison of drafts under PSDO agreement</vt:lpstr>
      <vt:lpstr>PowerPoint Presentation</vt:lpstr>
      <vt:lpstr>Motion: Adoption of standards under PSDO agreement</vt:lpstr>
      <vt:lpstr>PowerPoint Presentation</vt:lpstr>
      <vt:lpstr>Conditional Approval to hibernate the 802.22 Working Group pending the Standards Board Approval of the 802.22 Revision </vt:lpstr>
      <vt:lpstr>Conditional Approval to hibernate the 802.22 Working Group pending the Standards Board Approval of the 802.22 Revision </vt:lpstr>
      <vt:lpstr>Conditional Approval to hibernate the 802.22 Working Group pending the Standards Board Approval of the 802.22 Revision </vt:lpstr>
      <vt:lpstr>Conditional Approval to hibernate the 802.22 Working Group pending the Standards Board Approval of the 802.22 Revision </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 Mody</cp:lastModifiedBy>
  <cp:revision>1280</cp:revision>
  <dcterms:created xsi:type="dcterms:W3CDTF">2009-11-20T01:35:07Z</dcterms:created>
  <dcterms:modified xsi:type="dcterms:W3CDTF">2019-07-18T15:55:44Z</dcterms:modified>
</cp:coreProperties>
</file>