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9"/>
  </p:notesMasterIdLst>
  <p:handoutMasterIdLst>
    <p:handoutMasterId r:id="rId40"/>
  </p:handoutMasterIdLst>
  <p:sldIdLst>
    <p:sldId id="455" r:id="rId2"/>
    <p:sldId id="488" r:id="rId3"/>
    <p:sldId id="489" r:id="rId4"/>
    <p:sldId id="344" r:id="rId5"/>
    <p:sldId id="384" r:id="rId6"/>
    <p:sldId id="256" r:id="rId7"/>
    <p:sldId id="257" r:id="rId8"/>
    <p:sldId id="258" r:id="rId9"/>
    <p:sldId id="262" r:id="rId10"/>
    <p:sldId id="260" r:id="rId11"/>
    <p:sldId id="498" r:id="rId12"/>
    <p:sldId id="266" r:id="rId13"/>
    <p:sldId id="268" r:id="rId14"/>
    <p:sldId id="269" r:id="rId15"/>
    <p:sldId id="265" r:id="rId16"/>
    <p:sldId id="267" r:id="rId17"/>
    <p:sldId id="437" r:id="rId18"/>
    <p:sldId id="483" r:id="rId19"/>
    <p:sldId id="500" r:id="rId20"/>
    <p:sldId id="499" r:id="rId21"/>
    <p:sldId id="459" r:id="rId22"/>
    <p:sldId id="422" r:id="rId23"/>
    <p:sldId id="404" r:id="rId24"/>
    <p:sldId id="405" r:id="rId25"/>
    <p:sldId id="503" r:id="rId26"/>
    <p:sldId id="501" r:id="rId27"/>
    <p:sldId id="502" r:id="rId28"/>
    <p:sldId id="352" r:id="rId29"/>
    <p:sldId id="452" r:id="rId30"/>
    <p:sldId id="456" r:id="rId31"/>
    <p:sldId id="354" r:id="rId32"/>
    <p:sldId id="355" r:id="rId33"/>
    <p:sldId id="504" r:id="rId34"/>
    <p:sldId id="505" r:id="rId35"/>
    <p:sldId id="357" r:id="rId36"/>
    <p:sldId id="358" r:id="rId37"/>
    <p:sldId id="359" r:id="rId38"/>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p:defaultTextStyle>
  <p:extLst>
    <p:ext uri="{521415D9-36F7-43E2-AB2F-B90AF26B5E84}">
      <p14:sectionLst xmlns:p14="http://schemas.microsoft.com/office/powerpoint/2010/main">
        <p14:section name="Monday Slides" id="{75BF587E-94C1-4D71-A505-2581139456C3}">
          <p14:sldIdLst>
            <p14:sldId id="455"/>
            <p14:sldId id="488"/>
            <p14:sldId id="489"/>
            <p14:sldId id="344"/>
            <p14:sldId id="384"/>
            <p14:sldId id="256"/>
            <p14:sldId id="257"/>
            <p14:sldId id="258"/>
            <p14:sldId id="262"/>
            <p14:sldId id="260"/>
            <p14:sldId id="498"/>
            <p14:sldId id="266"/>
            <p14:sldId id="268"/>
            <p14:sldId id="269"/>
            <p14:sldId id="265"/>
            <p14:sldId id="267"/>
            <p14:sldId id="437"/>
            <p14:sldId id="483"/>
            <p14:sldId id="500"/>
            <p14:sldId id="499"/>
            <p14:sldId id="459"/>
          </p14:sldIdLst>
        </p14:section>
        <p14:section name="Future Venue Adhoc Slides" id="{C5B4BB7D-20FD-45C1-B4FA-4A6AD2022DA5}">
          <p14:sldIdLst>
            <p14:sldId id="422"/>
            <p14:sldId id="404"/>
            <p14:sldId id="405"/>
            <p14:sldId id="503"/>
            <p14:sldId id="501"/>
            <p14:sldId id="502"/>
          </p14:sldIdLst>
        </p14:section>
        <p14:section name="Friday Closing EC Plenary" id="{9A894BCA-3D2E-4B8E-B697-9FBAA04878E1}">
          <p14:sldIdLst>
            <p14:sldId id="352"/>
            <p14:sldId id="452"/>
            <p14:sldId id="456"/>
            <p14:sldId id="354"/>
            <p14:sldId id="355"/>
            <p14:sldId id="504"/>
            <p14:sldId id="505"/>
            <p14:sldId id="357"/>
            <p14:sldId id="358"/>
            <p14:sldId id="35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E28"/>
    <a:srgbClr val="0066FF"/>
    <a:srgbClr val="33CCFF"/>
    <a:srgbClr val="99FF99"/>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88784" autoAdjust="0"/>
  </p:normalViewPr>
  <p:slideViewPr>
    <p:cSldViewPr>
      <p:cViewPr varScale="1">
        <p:scale>
          <a:sx n="71" d="100"/>
          <a:sy n="71" d="100"/>
        </p:scale>
        <p:origin x="276" y="54"/>
      </p:cViewPr>
      <p:guideLst>
        <p:guide orient="horz" pos="2160"/>
        <p:guide pos="3840"/>
      </p:guideLst>
    </p:cSldViewPr>
  </p:slideViewPr>
  <p:outlineViewPr>
    <p:cViewPr>
      <p:scale>
        <a:sx n="33" d="100"/>
        <a:sy n="33" d="100"/>
      </p:scale>
      <p:origin x="0" y="-6444"/>
    </p:cViewPr>
  </p:outlineViewPr>
  <p:notesTextViewPr>
    <p:cViewPr>
      <p:scale>
        <a:sx n="1" d="1"/>
        <a:sy n="1" d="1"/>
      </p:scale>
      <p:origin x="0" y="0"/>
    </p:cViewPr>
  </p:notesTextViewPr>
  <p:sorterViewPr>
    <p:cViewPr varScale="1">
      <p:scale>
        <a:sx n="100" d="100"/>
        <a:sy n="100" d="100"/>
      </p:scale>
      <p:origin x="0" y="-5490"/>
    </p:cViewPr>
  </p:sorterViewPr>
  <p:notesViewPr>
    <p:cSldViewPr>
      <p:cViewPr varScale="1">
        <p:scale>
          <a:sx n="61" d="100"/>
          <a:sy n="61" d="100"/>
        </p:scale>
        <p:origin x="178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r>
              <a:rPr lang="en-US"/>
              <a:t>doc: 802 EC-19/0118r0</a:t>
            </a:r>
          </a:p>
        </p:txBody>
      </p:sp>
      <p:sp>
        <p:nvSpPr>
          <p:cNvPr id="595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r>
              <a:rPr lang="en-US"/>
              <a:t>July 2019</a:t>
            </a:r>
          </a:p>
        </p:txBody>
      </p:sp>
      <p:sp>
        <p:nvSpPr>
          <p:cNvPr id="595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r>
              <a:rPr lang="en-US"/>
              <a:t>IEEE 802 July 2019 Plenary</a:t>
            </a:r>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F71A4CD-0D87-4A45-B658-1EB64FE0DB10}" type="slidenum">
              <a:rPr lang="en-US"/>
              <a:pPr>
                <a:defRPr/>
              </a:pPr>
              <a:t>‹#›</a:t>
            </a:fld>
            <a:endParaRPr lang="en-US"/>
          </a:p>
        </p:txBody>
      </p:sp>
    </p:spTree>
    <p:extLst>
      <p:ext uri="{BB962C8B-B14F-4D97-AF65-F5344CB8AC3E}">
        <p14:creationId xmlns:p14="http://schemas.microsoft.com/office/powerpoint/2010/main" val="123821370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r>
              <a:rPr lang="en-US"/>
              <a:t>doc: 802 EC-19/0118r0</a:t>
            </a:r>
          </a:p>
        </p:txBody>
      </p:sp>
      <p:sp>
        <p:nvSpPr>
          <p:cNvPr id="1075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r>
              <a:rPr lang="en-US"/>
              <a:t>July 2019</a:t>
            </a:r>
          </a:p>
        </p:txBody>
      </p:sp>
      <p:sp>
        <p:nvSpPr>
          <p:cNvPr id="717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r>
              <a:rPr lang="en-US"/>
              <a:t>IEEE 802 July 2019 Plenary</a:t>
            </a:r>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085DBE2-7BE2-4311-BFEF-2C4DE65685A4}" type="slidenum">
              <a:rPr lang="en-US"/>
              <a:pPr>
                <a:defRPr/>
              </a:pPr>
              <a:t>‹#›</a:t>
            </a:fld>
            <a:endParaRPr lang="en-US"/>
          </a:p>
        </p:txBody>
      </p:sp>
    </p:spTree>
    <p:extLst>
      <p:ext uri="{BB962C8B-B14F-4D97-AF65-F5344CB8AC3E}">
        <p14:creationId xmlns:p14="http://schemas.microsoft.com/office/powerpoint/2010/main" val="3577025314"/>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37.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1C200997-BC96-452E-9D07-4FA388D50BB0}" type="slidenum">
              <a:rPr lang="en-US" altLang="en-US" sz="1200"/>
              <a:pPr/>
              <a:t>1</a:t>
            </a:fld>
            <a:endParaRPr lang="en-US" altLang="en-US" sz="1200" dirty="0"/>
          </a:p>
        </p:txBody>
      </p:sp>
      <p:sp>
        <p:nvSpPr>
          <p:cNvPr id="8195" name="Rectangle 2"/>
          <p:cNvSpPr>
            <a:spLocks noGrp="1" noRot="1" noChangeAspect="1" noChangeArrowheads="1" noTextEdit="1"/>
          </p:cNvSpPr>
          <p:nvPr>
            <p:ph type="sldImg"/>
          </p:nvPr>
        </p:nvSpPr>
        <p:spPr>
          <a:xfrm>
            <a:off x="381000" y="685800"/>
            <a:ext cx="6096000" cy="3429000"/>
          </a:xfrm>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2" name="Date Placeholder 1"/>
          <p:cNvSpPr>
            <a:spLocks noGrp="1"/>
          </p:cNvSpPr>
          <p:nvPr>
            <p:ph type="dt" idx="10"/>
          </p:nvPr>
        </p:nvSpPr>
        <p:spPr/>
        <p:txBody>
          <a:bodyPr/>
          <a:lstStyle/>
          <a:p>
            <a:pPr>
              <a:defRPr/>
            </a:pPr>
            <a:r>
              <a:rPr lang="en-US"/>
              <a:t>July 2019</a:t>
            </a:r>
            <a:endParaRPr lang="en-US" dirty="0"/>
          </a:p>
        </p:txBody>
      </p:sp>
      <p:sp>
        <p:nvSpPr>
          <p:cNvPr id="3" name="Footer Placeholder 2"/>
          <p:cNvSpPr>
            <a:spLocks noGrp="1"/>
          </p:cNvSpPr>
          <p:nvPr>
            <p:ph type="ftr" sz="quarter" idx="11"/>
          </p:nvPr>
        </p:nvSpPr>
        <p:spPr/>
        <p:txBody>
          <a:bodyPr/>
          <a:lstStyle/>
          <a:p>
            <a:pPr>
              <a:defRPr/>
            </a:pPr>
            <a:r>
              <a:rPr lang="en-US"/>
              <a:t>IEEE 802 July 2019 Plenary</a:t>
            </a:r>
            <a:endParaRPr lang="en-US" dirty="0"/>
          </a:p>
        </p:txBody>
      </p:sp>
      <p:sp>
        <p:nvSpPr>
          <p:cNvPr id="4" name="Header Placeholder 3"/>
          <p:cNvSpPr>
            <a:spLocks noGrp="1"/>
          </p:cNvSpPr>
          <p:nvPr>
            <p:ph type="hdr" sz="quarter" idx="12"/>
          </p:nvPr>
        </p:nvSpPr>
        <p:spPr/>
        <p:txBody>
          <a:bodyPr/>
          <a:lstStyle/>
          <a:p>
            <a:pPr>
              <a:defRPr/>
            </a:pPr>
            <a:r>
              <a:rPr lang="en-US"/>
              <a:t>doc: 802 EC-19/0118r0</a:t>
            </a:r>
          </a:p>
        </p:txBody>
      </p:sp>
    </p:spTree>
    <p:extLst>
      <p:ext uri="{BB962C8B-B14F-4D97-AF65-F5344CB8AC3E}">
        <p14:creationId xmlns:p14="http://schemas.microsoft.com/office/powerpoint/2010/main" val="2837157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Same questions asked -- </a:t>
            </a:r>
          </a:p>
        </p:txBody>
      </p:sp>
      <p:sp>
        <p:nvSpPr>
          <p:cNvPr id="4" name="Header Placeholder 3"/>
          <p:cNvSpPr>
            <a:spLocks noGrp="1"/>
          </p:cNvSpPr>
          <p:nvPr>
            <p:ph type="hdr" sz="quarter" idx="10"/>
          </p:nvPr>
        </p:nvSpPr>
        <p:spPr/>
        <p:txBody>
          <a:bodyPr/>
          <a:lstStyle/>
          <a:p>
            <a:pPr>
              <a:defRPr/>
            </a:pPr>
            <a:r>
              <a:rPr lang="en-US"/>
              <a:t>doc: 802 EC-19/0118r0</a:t>
            </a:r>
          </a:p>
        </p:txBody>
      </p:sp>
      <p:sp>
        <p:nvSpPr>
          <p:cNvPr id="5" name="Date Placeholder 4"/>
          <p:cNvSpPr>
            <a:spLocks noGrp="1"/>
          </p:cNvSpPr>
          <p:nvPr>
            <p:ph type="dt" idx="11"/>
          </p:nvPr>
        </p:nvSpPr>
        <p:spPr/>
        <p:txBody>
          <a:bodyPr/>
          <a:lstStyle/>
          <a:p>
            <a:pPr>
              <a:defRPr/>
            </a:pPr>
            <a:r>
              <a:rPr lang="en-US"/>
              <a:t>July 2019</a:t>
            </a:r>
          </a:p>
        </p:txBody>
      </p:sp>
      <p:sp>
        <p:nvSpPr>
          <p:cNvPr id="6" name="Footer Placeholder 5"/>
          <p:cNvSpPr>
            <a:spLocks noGrp="1"/>
          </p:cNvSpPr>
          <p:nvPr>
            <p:ph type="ftr" sz="quarter" idx="12"/>
          </p:nvPr>
        </p:nvSpPr>
        <p:spPr/>
        <p:txBody>
          <a:bodyPr/>
          <a:lstStyle/>
          <a:p>
            <a:pPr>
              <a:defRPr/>
            </a:pPr>
            <a:r>
              <a:rPr lang="en-US"/>
              <a:t>IEEE 802 July 2019 Plenary</a:t>
            </a:r>
          </a:p>
        </p:txBody>
      </p:sp>
      <p:sp>
        <p:nvSpPr>
          <p:cNvPr id="7" name="Slide Number Placeholder 6"/>
          <p:cNvSpPr>
            <a:spLocks noGrp="1"/>
          </p:cNvSpPr>
          <p:nvPr>
            <p:ph type="sldNum" sz="quarter" idx="13"/>
          </p:nvPr>
        </p:nvSpPr>
        <p:spPr/>
        <p:txBody>
          <a:bodyPr/>
          <a:lstStyle/>
          <a:p>
            <a:pPr>
              <a:defRPr/>
            </a:pPr>
            <a:fld id="{C085DBE2-7BE2-4311-BFEF-2C4DE65685A4}" type="slidenum">
              <a:rPr lang="en-US" smtClean="0"/>
              <a:pPr>
                <a:defRPr/>
              </a:pPr>
              <a:t>21</a:t>
            </a:fld>
            <a:endParaRPr lang="en-US"/>
          </a:p>
        </p:txBody>
      </p:sp>
    </p:spTree>
    <p:extLst>
      <p:ext uri="{BB962C8B-B14F-4D97-AF65-F5344CB8AC3E}">
        <p14:creationId xmlns:p14="http://schemas.microsoft.com/office/powerpoint/2010/main" val="3021777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Discussion on Madrid: Temperature hot – Good Venue, Well contained, Concern like DFW (distant from City Center) – </a:t>
            </a:r>
          </a:p>
          <a:p>
            <a:r>
              <a:rPr lang="en-US" dirty="0"/>
              <a:t>No objection to pursuing the </a:t>
            </a:r>
            <a:r>
              <a:rPr lang="en-US" dirty="0" err="1"/>
              <a:t>Estrel</a:t>
            </a:r>
            <a:r>
              <a:rPr lang="en-US" dirty="0"/>
              <a:t> Berlin for 2023. – request motion in EC for Approval on Friday.</a:t>
            </a:r>
          </a:p>
          <a:p>
            <a:endParaRPr lang="en-US" dirty="0"/>
          </a:p>
        </p:txBody>
      </p:sp>
      <p:sp>
        <p:nvSpPr>
          <p:cNvPr id="4" name="Header Placeholder 3"/>
          <p:cNvSpPr>
            <a:spLocks noGrp="1"/>
          </p:cNvSpPr>
          <p:nvPr>
            <p:ph type="hdr" sz="quarter"/>
          </p:nvPr>
        </p:nvSpPr>
        <p:spPr/>
        <p:txBody>
          <a:bodyPr/>
          <a:lstStyle/>
          <a:p>
            <a:pPr>
              <a:defRPr/>
            </a:pPr>
            <a:r>
              <a:rPr lang="en-US"/>
              <a:t>doc: 802 EC-19/0118r0</a:t>
            </a:r>
          </a:p>
        </p:txBody>
      </p:sp>
      <p:sp>
        <p:nvSpPr>
          <p:cNvPr id="5" name="Date Placeholder 4"/>
          <p:cNvSpPr>
            <a:spLocks noGrp="1"/>
          </p:cNvSpPr>
          <p:nvPr>
            <p:ph type="dt" idx="1"/>
          </p:nvPr>
        </p:nvSpPr>
        <p:spPr/>
        <p:txBody>
          <a:bodyPr/>
          <a:lstStyle/>
          <a:p>
            <a:pPr>
              <a:defRPr/>
            </a:pPr>
            <a:r>
              <a:rPr lang="en-US"/>
              <a:t>July 2019</a:t>
            </a:r>
          </a:p>
        </p:txBody>
      </p:sp>
      <p:sp>
        <p:nvSpPr>
          <p:cNvPr id="6" name="Footer Placeholder 5"/>
          <p:cNvSpPr>
            <a:spLocks noGrp="1"/>
          </p:cNvSpPr>
          <p:nvPr>
            <p:ph type="ftr" sz="quarter" idx="4"/>
          </p:nvPr>
        </p:nvSpPr>
        <p:spPr/>
        <p:txBody>
          <a:bodyPr/>
          <a:lstStyle/>
          <a:p>
            <a:pPr>
              <a:defRPr/>
            </a:pPr>
            <a:r>
              <a:rPr lang="en-US"/>
              <a:t>IEEE 802 July 2019 Plenary</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24</a:t>
            </a:fld>
            <a:endParaRPr lang="en-US"/>
          </a:p>
        </p:txBody>
      </p:sp>
    </p:spTree>
    <p:extLst>
      <p:ext uri="{BB962C8B-B14F-4D97-AF65-F5344CB8AC3E}">
        <p14:creationId xmlns:p14="http://schemas.microsoft.com/office/powerpoint/2010/main" val="7012799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r>
              <a:rPr lang="en-US"/>
              <a:t>July 2019</a:t>
            </a:r>
          </a:p>
        </p:txBody>
      </p:sp>
      <p:sp>
        <p:nvSpPr>
          <p:cNvPr id="5" name="Footer Placeholder 4"/>
          <p:cNvSpPr>
            <a:spLocks noGrp="1"/>
          </p:cNvSpPr>
          <p:nvPr>
            <p:ph type="ftr" sz="quarter" idx="11"/>
          </p:nvPr>
        </p:nvSpPr>
        <p:spPr/>
        <p:txBody>
          <a:bodyPr/>
          <a:lstStyle/>
          <a:p>
            <a:pPr>
              <a:defRPr/>
            </a:pPr>
            <a:r>
              <a:rPr lang="en-US"/>
              <a:t>IEEE 802 July 2019 Plenary</a:t>
            </a:r>
          </a:p>
        </p:txBody>
      </p:sp>
      <p:sp>
        <p:nvSpPr>
          <p:cNvPr id="6" name="Slide Number Placeholder 5"/>
          <p:cNvSpPr>
            <a:spLocks noGrp="1"/>
          </p:cNvSpPr>
          <p:nvPr>
            <p:ph type="sldNum" sz="quarter" idx="12"/>
          </p:nvPr>
        </p:nvSpPr>
        <p:spPr/>
        <p:txBody>
          <a:bodyPr/>
          <a:lstStyle/>
          <a:p>
            <a:pPr>
              <a:defRPr/>
            </a:pPr>
            <a:fld id="{C085DBE2-7BE2-4311-BFEF-2C4DE65685A4}" type="slidenum">
              <a:rPr lang="en-US" smtClean="0"/>
              <a:pPr>
                <a:defRPr/>
              </a:pPr>
              <a:t>28</a:t>
            </a:fld>
            <a:endParaRPr lang="en-US"/>
          </a:p>
        </p:txBody>
      </p:sp>
      <p:sp>
        <p:nvSpPr>
          <p:cNvPr id="7" name="Header Placeholder 6"/>
          <p:cNvSpPr>
            <a:spLocks noGrp="1"/>
          </p:cNvSpPr>
          <p:nvPr>
            <p:ph type="hdr" sz="quarter" idx="13"/>
          </p:nvPr>
        </p:nvSpPr>
        <p:spPr/>
        <p:txBody>
          <a:bodyPr/>
          <a:lstStyle/>
          <a:p>
            <a:pPr>
              <a:defRPr/>
            </a:pPr>
            <a:r>
              <a:rPr lang="en-US"/>
              <a:t>doc: 802 EC-19/0118r0</a:t>
            </a:r>
          </a:p>
        </p:txBody>
      </p:sp>
    </p:spTree>
    <p:extLst>
      <p:ext uri="{BB962C8B-B14F-4D97-AF65-F5344CB8AC3E}">
        <p14:creationId xmlns:p14="http://schemas.microsoft.com/office/powerpoint/2010/main" val="39947878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effectLst/>
              </a:rPr>
              <a:t>802.15 Straw Poll: Who prefers the lowest total cost over venue type: 7</a:t>
            </a:r>
            <a:endParaRPr lang="en-US" dirty="0"/>
          </a:p>
        </p:txBody>
      </p:sp>
      <p:sp>
        <p:nvSpPr>
          <p:cNvPr id="4" name="Header Placeholder 3"/>
          <p:cNvSpPr>
            <a:spLocks noGrp="1"/>
          </p:cNvSpPr>
          <p:nvPr>
            <p:ph type="hdr" sz="quarter"/>
          </p:nvPr>
        </p:nvSpPr>
        <p:spPr/>
        <p:txBody>
          <a:bodyPr/>
          <a:lstStyle/>
          <a:p>
            <a:pPr>
              <a:defRPr/>
            </a:pPr>
            <a:r>
              <a:rPr lang="en-US"/>
              <a:t>doc: 802 EC-19/0118r0</a:t>
            </a:r>
          </a:p>
        </p:txBody>
      </p:sp>
      <p:sp>
        <p:nvSpPr>
          <p:cNvPr id="5" name="Date Placeholder 4"/>
          <p:cNvSpPr>
            <a:spLocks noGrp="1"/>
          </p:cNvSpPr>
          <p:nvPr>
            <p:ph type="dt" idx="1"/>
          </p:nvPr>
        </p:nvSpPr>
        <p:spPr/>
        <p:txBody>
          <a:bodyPr/>
          <a:lstStyle/>
          <a:p>
            <a:pPr>
              <a:defRPr/>
            </a:pPr>
            <a:r>
              <a:rPr lang="en-US"/>
              <a:t>July 2019</a:t>
            </a:r>
          </a:p>
        </p:txBody>
      </p:sp>
      <p:sp>
        <p:nvSpPr>
          <p:cNvPr id="6" name="Footer Placeholder 5"/>
          <p:cNvSpPr>
            <a:spLocks noGrp="1"/>
          </p:cNvSpPr>
          <p:nvPr>
            <p:ph type="ftr" sz="quarter" idx="4"/>
          </p:nvPr>
        </p:nvSpPr>
        <p:spPr/>
        <p:txBody>
          <a:bodyPr/>
          <a:lstStyle/>
          <a:p>
            <a:pPr>
              <a:defRPr/>
            </a:pPr>
            <a:r>
              <a:rPr lang="en-US"/>
              <a:t>IEEE 802 July 2019 Plenary</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30</a:t>
            </a:fld>
            <a:endParaRPr lang="en-US"/>
          </a:p>
        </p:txBody>
      </p:sp>
    </p:spTree>
    <p:extLst>
      <p:ext uri="{BB962C8B-B14F-4D97-AF65-F5344CB8AC3E}">
        <p14:creationId xmlns:p14="http://schemas.microsoft.com/office/powerpoint/2010/main" val="22511701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Cost – 90Euro DDR (inclusive lunch/breaks/power/water/space) previously it was 150Euro.</a:t>
            </a:r>
            <a:br>
              <a:rPr lang="en-US" dirty="0"/>
            </a:br>
            <a:r>
              <a:rPr lang="en-US" dirty="0"/>
              <a:t>This comes to about $228,000 – Add AV and confirm Network Access Charge but expect $3k</a:t>
            </a:r>
          </a:p>
        </p:txBody>
      </p:sp>
      <p:sp>
        <p:nvSpPr>
          <p:cNvPr id="4" name="Header Placeholder 3"/>
          <p:cNvSpPr>
            <a:spLocks noGrp="1"/>
          </p:cNvSpPr>
          <p:nvPr>
            <p:ph type="hdr" sz="quarter"/>
          </p:nvPr>
        </p:nvSpPr>
        <p:spPr/>
        <p:txBody>
          <a:bodyPr/>
          <a:lstStyle/>
          <a:p>
            <a:pPr>
              <a:defRPr/>
            </a:pPr>
            <a:r>
              <a:rPr lang="en-US"/>
              <a:t>doc: 802 EC-19/0118r0</a:t>
            </a:r>
          </a:p>
        </p:txBody>
      </p:sp>
      <p:sp>
        <p:nvSpPr>
          <p:cNvPr id="5" name="Date Placeholder 4"/>
          <p:cNvSpPr>
            <a:spLocks noGrp="1"/>
          </p:cNvSpPr>
          <p:nvPr>
            <p:ph type="dt" idx="1"/>
          </p:nvPr>
        </p:nvSpPr>
        <p:spPr/>
        <p:txBody>
          <a:bodyPr/>
          <a:lstStyle/>
          <a:p>
            <a:pPr>
              <a:defRPr/>
            </a:pPr>
            <a:r>
              <a:rPr lang="en-US"/>
              <a:t>July 2019</a:t>
            </a:r>
          </a:p>
        </p:txBody>
      </p:sp>
      <p:sp>
        <p:nvSpPr>
          <p:cNvPr id="6" name="Footer Placeholder 5"/>
          <p:cNvSpPr>
            <a:spLocks noGrp="1"/>
          </p:cNvSpPr>
          <p:nvPr>
            <p:ph type="ftr" sz="quarter" idx="4"/>
          </p:nvPr>
        </p:nvSpPr>
        <p:spPr/>
        <p:txBody>
          <a:bodyPr/>
          <a:lstStyle/>
          <a:p>
            <a:pPr>
              <a:defRPr/>
            </a:pPr>
            <a:r>
              <a:rPr lang="en-US"/>
              <a:t>IEEE 802 July 2019 Plenary</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33</a:t>
            </a:fld>
            <a:endParaRPr lang="en-US"/>
          </a:p>
        </p:txBody>
      </p:sp>
    </p:spTree>
    <p:extLst>
      <p:ext uri="{BB962C8B-B14F-4D97-AF65-F5344CB8AC3E}">
        <p14:creationId xmlns:p14="http://schemas.microsoft.com/office/powerpoint/2010/main" val="33497884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Other items to be emailed to Jon</a:t>
            </a:r>
          </a:p>
          <a:p>
            <a:endParaRPr lang="en-US" dirty="0"/>
          </a:p>
        </p:txBody>
      </p:sp>
      <p:sp>
        <p:nvSpPr>
          <p:cNvPr id="4" name="Header Placeholder 3"/>
          <p:cNvSpPr>
            <a:spLocks noGrp="1"/>
          </p:cNvSpPr>
          <p:nvPr>
            <p:ph type="hdr" sz="quarter" idx="10"/>
          </p:nvPr>
        </p:nvSpPr>
        <p:spPr/>
        <p:txBody>
          <a:bodyPr/>
          <a:lstStyle/>
          <a:p>
            <a:pPr>
              <a:defRPr/>
            </a:pPr>
            <a:r>
              <a:rPr lang="en-US"/>
              <a:t>doc: 802 EC-19/0118r0</a:t>
            </a:r>
          </a:p>
        </p:txBody>
      </p:sp>
      <p:sp>
        <p:nvSpPr>
          <p:cNvPr id="5" name="Date Placeholder 4"/>
          <p:cNvSpPr>
            <a:spLocks noGrp="1"/>
          </p:cNvSpPr>
          <p:nvPr>
            <p:ph type="dt" idx="11"/>
          </p:nvPr>
        </p:nvSpPr>
        <p:spPr/>
        <p:txBody>
          <a:bodyPr/>
          <a:lstStyle/>
          <a:p>
            <a:pPr>
              <a:defRPr/>
            </a:pPr>
            <a:r>
              <a:rPr lang="en-US"/>
              <a:t>July 2019</a:t>
            </a:r>
          </a:p>
        </p:txBody>
      </p:sp>
      <p:sp>
        <p:nvSpPr>
          <p:cNvPr id="6" name="Footer Placeholder 5"/>
          <p:cNvSpPr>
            <a:spLocks noGrp="1"/>
          </p:cNvSpPr>
          <p:nvPr>
            <p:ph type="ftr" sz="quarter" idx="12"/>
          </p:nvPr>
        </p:nvSpPr>
        <p:spPr/>
        <p:txBody>
          <a:bodyPr/>
          <a:lstStyle/>
          <a:p>
            <a:pPr>
              <a:defRPr/>
            </a:pPr>
            <a:r>
              <a:rPr lang="en-US"/>
              <a:t>IEEE 802 July 2019 Plenary</a:t>
            </a:r>
          </a:p>
        </p:txBody>
      </p:sp>
      <p:sp>
        <p:nvSpPr>
          <p:cNvPr id="7" name="Slide Number Placeholder 6"/>
          <p:cNvSpPr>
            <a:spLocks noGrp="1"/>
          </p:cNvSpPr>
          <p:nvPr>
            <p:ph type="sldNum" sz="quarter" idx="13"/>
          </p:nvPr>
        </p:nvSpPr>
        <p:spPr/>
        <p:txBody>
          <a:bodyPr/>
          <a:lstStyle/>
          <a:p>
            <a:pPr>
              <a:defRPr/>
            </a:pPr>
            <a:fld id="{C085DBE2-7BE2-4311-BFEF-2C4DE65685A4}" type="slidenum">
              <a:rPr lang="en-US" smtClean="0"/>
              <a:pPr>
                <a:defRPr/>
              </a:pPr>
              <a:t>36</a:t>
            </a:fld>
            <a:endParaRPr lang="en-US"/>
          </a:p>
        </p:txBody>
      </p:sp>
    </p:spTree>
    <p:extLst>
      <p:ext uri="{BB962C8B-B14F-4D97-AF65-F5344CB8AC3E}">
        <p14:creationId xmlns:p14="http://schemas.microsoft.com/office/powerpoint/2010/main" val="800297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14 days in advance of the Plenary Session.</a:t>
            </a:r>
          </a:p>
          <a:p>
            <a:endParaRPr lang="en-US" dirty="0"/>
          </a:p>
        </p:txBody>
      </p:sp>
      <p:sp>
        <p:nvSpPr>
          <p:cNvPr id="4" name="Header Placeholder 3"/>
          <p:cNvSpPr>
            <a:spLocks noGrp="1"/>
          </p:cNvSpPr>
          <p:nvPr>
            <p:ph type="hdr" idx="10"/>
          </p:nvPr>
        </p:nvSpPr>
        <p:spPr/>
        <p:txBody>
          <a:bodyPr/>
          <a:lstStyle/>
          <a:p>
            <a:pPr>
              <a:defRPr/>
            </a:pPr>
            <a:r>
              <a:rPr lang="en-US"/>
              <a:t>doc: 802 EC-19/0118r0</a:t>
            </a:r>
            <a:endParaRPr lang="en-US" dirty="0"/>
          </a:p>
        </p:txBody>
      </p:sp>
      <p:sp>
        <p:nvSpPr>
          <p:cNvPr id="5" name="Date Placeholder 4"/>
          <p:cNvSpPr>
            <a:spLocks noGrp="1"/>
          </p:cNvSpPr>
          <p:nvPr>
            <p:ph type="dt" idx="11"/>
          </p:nvPr>
        </p:nvSpPr>
        <p:spPr/>
        <p:txBody>
          <a:bodyPr/>
          <a:lstStyle/>
          <a:p>
            <a:pPr>
              <a:defRPr/>
            </a:pPr>
            <a:r>
              <a:rPr lang="en-US"/>
              <a:t>July 2019</a:t>
            </a:r>
            <a:endParaRPr lang="en-US" dirty="0"/>
          </a:p>
        </p:txBody>
      </p:sp>
      <p:sp>
        <p:nvSpPr>
          <p:cNvPr id="6" name="Footer Placeholder 5"/>
          <p:cNvSpPr>
            <a:spLocks noGrp="1"/>
          </p:cNvSpPr>
          <p:nvPr>
            <p:ph type="ftr" idx="12"/>
          </p:nvPr>
        </p:nvSpPr>
        <p:spPr/>
        <p:txBody>
          <a:bodyPr/>
          <a:lstStyle/>
          <a:p>
            <a:pPr>
              <a:defRPr/>
            </a:pPr>
            <a:r>
              <a:rPr lang="en-US"/>
              <a:t>IEEE 802 July 2019 Plenary</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37</a:t>
            </a:fld>
            <a:endParaRPr lang="en-US"/>
          </a:p>
        </p:txBody>
      </p:sp>
    </p:spTree>
    <p:extLst>
      <p:ext uri="{BB962C8B-B14F-4D97-AF65-F5344CB8AC3E}">
        <p14:creationId xmlns:p14="http://schemas.microsoft.com/office/powerpoint/2010/main" val="4255840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19051" y="6586539"/>
            <a:ext cx="12172949" cy="260350"/>
          </a:xfrm>
          <a:prstGeom prst="rect">
            <a:avLst/>
          </a:prstGeom>
          <a:solidFill>
            <a:srgbClr val="2FADDF"/>
          </a:solidFill>
          <a:ln w="9525">
            <a:solidFill>
              <a:srgbClr val="2FADDF"/>
            </a:solidFill>
            <a:miter lim="800000"/>
            <a:headEnd/>
            <a:tailEnd/>
          </a:ln>
          <a:effectLst/>
        </p:spPr>
        <p:txBody>
          <a:bodyPr wrap="none" anchor="ctr"/>
          <a:lstStyle/>
          <a:p>
            <a:pPr algn="ctr">
              <a:defRPr/>
            </a:pPr>
            <a:endParaRPr lang="en-US" sz="2400" dirty="0"/>
          </a:p>
        </p:txBody>
      </p:sp>
      <p:sp>
        <p:nvSpPr>
          <p:cNvPr id="5" name="Rectangle 3"/>
          <p:cNvSpPr>
            <a:spLocks noChangeArrowheads="1"/>
          </p:cNvSpPr>
          <p:nvPr/>
        </p:nvSpPr>
        <p:spPr bwMode="auto">
          <a:xfrm>
            <a:off x="4234" y="3174"/>
            <a:ext cx="12181417" cy="349510"/>
          </a:xfrm>
          <a:prstGeom prst="rect">
            <a:avLst/>
          </a:prstGeom>
          <a:solidFill>
            <a:srgbClr val="2FADDF"/>
          </a:solidFill>
          <a:ln w="9525">
            <a:solidFill>
              <a:srgbClr val="2FADDF"/>
            </a:solidFill>
            <a:miter lim="800000"/>
            <a:headEnd/>
            <a:tailEnd/>
          </a:ln>
          <a:effectLst/>
        </p:spPr>
        <p:txBody>
          <a:bodyPr wrap="none" anchor="ctr"/>
          <a:lstStyle/>
          <a:p>
            <a:pPr>
              <a:defRPr/>
            </a:pPr>
            <a:endParaRPr lang="en-US" sz="2400"/>
          </a:p>
        </p:txBody>
      </p:sp>
      <p:sp>
        <p:nvSpPr>
          <p:cNvPr id="6" name="Text Box 6"/>
          <p:cNvSpPr txBox="1">
            <a:spLocks noChangeArrowheads="1"/>
          </p:cNvSpPr>
          <p:nvPr/>
        </p:nvSpPr>
        <p:spPr bwMode="auto">
          <a:xfrm>
            <a:off x="10610851" y="6589714"/>
            <a:ext cx="1534583" cy="274637"/>
          </a:xfrm>
          <a:prstGeom prst="rect">
            <a:avLst/>
          </a:prstGeom>
          <a:noFill/>
          <a:ln w="9525">
            <a:noFill/>
            <a:miter lim="800000"/>
            <a:headEnd/>
            <a:tailEnd/>
          </a:ln>
          <a:effectLst/>
        </p:spPr>
        <p:txBody>
          <a:bodyPr>
            <a:spAutoFit/>
          </a:bodyPr>
          <a:lstStyle/>
          <a:p>
            <a:pPr algn="r" eaLnBrk="1" hangingPunct="1">
              <a:spcBef>
                <a:spcPct val="50000"/>
              </a:spcBef>
              <a:defRPr/>
            </a:pPr>
            <a:r>
              <a:rPr lang="en-US" sz="1200" dirty="0">
                <a:solidFill>
                  <a:schemeClr val="bg1"/>
                </a:solidFill>
              </a:rPr>
              <a:t>Page </a:t>
            </a:r>
            <a:fld id="{D270FFEB-A996-435C-AE88-AB0EB3CE66AF}" type="slidenum">
              <a:rPr lang="en-US" sz="1200">
                <a:solidFill>
                  <a:schemeClr val="bg1"/>
                </a:solidFill>
              </a:rPr>
              <a:pPr algn="r" eaLnBrk="1" hangingPunct="1">
                <a:spcBef>
                  <a:spcPct val="50000"/>
                </a:spcBef>
                <a:defRPr/>
              </a:pPr>
              <a:t>‹#›</a:t>
            </a:fld>
            <a:endParaRPr lang="en-US" sz="1200" dirty="0">
              <a:solidFill>
                <a:schemeClr val="bg1"/>
              </a:solidFill>
            </a:endParaRPr>
          </a:p>
        </p:txBody>
      </p:sp>
      <p:grpSp>
        <p:nvGrpSpPr>
          <p:cNvPr id="9" name="Group 9"/>
          <p:cNvGrpSpPr>
            <a:grpSpLocks/>
          </p:cNvGrpSpPr>
          <p:nvPr/>
        </p:nvGrpSpPr>
        <p:grpSpPr bwMode="auto">
          <a:xfrm>
            <a:off x="11089218" y="5876926"/>
            <a:ext cx="1058333" cy="709613"/>
            <a:chOff x="3288" y="3482"/>
            <a:chExt cx="500" cy="447"/>
          </a:xfrm>
        </p:grpSpPr>
        <p:sp>
          <p:nvSpPr>
            <p:cNvPr id="10" name="Rectangle 10"/>
            <p:cNvSpPr>
              <a:spLocks noChangeArrowheads="1"/>
            </p:cNvSpPr>
            <p:nvPr/>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pPr>
                <a:defRPr/>
              </a:pPr>
              <a:endParaRPr lang="en-US" sz="2400"/>
            </a:p>
          </p:txBody>
        </p:sp>
        <p:sp>
          <p:nvSpPr>
            <p:cNvPr id="11" name="Text Box 11"/>
            <p:cNvSpPr txBox="1">
              <a:spLocks noChangeArrowheads="1"/>
            </p:cNvSpPr>
            <p:nvPr/>
          </p:nvSpPr>
          <p:spPr bwMode="auto">
            <a:xfrm>
              <a:off x="3297" y="3482"/>
              <a:ext cx="367" cy="281"/>
            </a:xfrm>
            <a:prstGeom prst="rect">
              <a:avLst/>
            </a:prstGeom>
            <a:noFill/>
            <a:ln w="9525" algn="ctr">
              <a:noFill/>
              <a:miter lim="800000"/>
              <a:headEnd/>
              <a:tailEnd/>
            </a:ln>
            <a:effectLst/>
          </p:spPr>
          <p:txBody>
            <a:bodyPr wrap="none">
              <a:spAutoFit/>
            </a:bodyPr>
            <a:lstStyle/>
            <a:p>
              <a:pPr>
                <a:defRPr/>
              </a:pPr>
              <a:r>
                <a:rPr lang="en-US" sz="2300" b="1">
                  <a:solidFill>
                    <a:schemeClr val="bg1"/>
                  </a:solidFill>
                </a:rPr>
                <a:t>EEE</a:t>
              </a:r>
            </a:p>
          </p:txBody>
        </p:sp>
        <p:sp>
          <p:nvSpPr>
            <p:cNvPr id="12" name="Line 12"/>
            <p:cNvSpPr>
              <a:spLocks noChangeShapeType="1"/>
            </p:cNvSpPr>
            <p:nvPr/>
          </p:nvSpPr>
          <p:spPr bwMode="auto">
            <a:xfrm>
              <a:off x="3331" y="3542"/>
              <a:ext cx="0" cy="317"/>
            </a:xfrm>
            <a:prstGeom prst="line">
              <a:avLst/>
            </a:prstGeom>
            <a:noFill/>
            <a:ln w="38100">
              <a:solidFill>
                <a:schemeClr val="accent2"/>
              </a:solidFill>
              <a:round/>
              <a:headEnd/>
              <a:tailEnd/>
            </a:ln>
            <a:effectLst/>
          </p:spPr>
          <p:txBody>
            <a:bodyPr/>
            <a:lstStyle/>
            <a:p>
              <a:pPr>
                <a:defRPr/>
              </a:pPr>
              <a:endParaRPr lang="en-US" sz="2400"/>
            </a:p>
          </p:txBody>
        </p:sp>
        <p:sp>
          <p:nvSpPr>
            <p:cNvPr id="13" name="Text Box 13"/>
            <p:cNvSpPr txBox="1">
              <a:spLocks noChangeArrowheads="1"/>
            </p:cNvSpPr>
            <p:nvPr/>
          </p:nvSpPr>
          <p:spPr bwMode="auto">
            <a:xfrm>
              <a:off x="3303" y="3641"/>
              <a:ext cx="485" cy="288"/>
            </a:xfrm>
            <a:prstGeom prst="rect">
              <a:avLst/>
            </a:prstGeom>
            <a:noFill/>
            <a:ln w="9525" algn="ctr">
              <a:noFill/>
              <a:miter lim="800000"/>
              <a:headEnd/>
              <a:tailEnd/>
            </a:ln>
            <a:effectLst/>
          </p:spPr>
          <p:txBody>
            <a:bodyPr wrap="none"/>
            <a:lstStyle/>
            <a:p>
              <a:pPr>
                <a:defRPr/>
              </a:pPr>
              <a:r>
                <a:rPr lang="en-US" sz="2400" b="1">
                  <a:solidFill>
                    <a:schemeClr val="bg1"/>
                  </a:solidFill>
                </a:rPr>
                <a:t>802</a:t>
              </a:r>
            </a:p>
          </p:txBody>
        </p:sp>
      </p:grpSp>
      <p:sp>
        <p:nvSpPr>
          <p:cNvPr id="330756" name="Rectangle 4"/>
          <p:cNvSpPr>
            <a:spLocks noGrp="1" noChangeArrowheads="1"/>
          </p:cNvSpPr>
          <p:nvPr>
            <p:ph type="ctrTitle"/>
          </p:nvPr>
        </p:nvSpPr>
        <p:spPr>
          <a:xfrm>
            <a:off x="914400" y="2130426"/>
            <a:ext cx="10363200" cy="1470025"/>
          </a:xfrm>
        </p:spPr>
        <p:txBody>
          <a:bodyPr/>
          <a:lstStyle>
            <a:lvl1pPr>
              <a:defRPr/>
            </a:lvl1pPr>
          </a:lstStyle>
          <a:p>
            <a:r>
              <a:rPr lang="en-US"/>
              <a:t>Click to edit Master title style</a:t>
            </a:r>
          </a:p>
        </p:txBody>
      </p:sp>
      <p:sp>
        <p:nvSpPr>
          <p:cNvPr id="330757" name="Rectangle 5"/>
          <p:cNvSpPr>
            <a:spLocks noGrp="1" noChangeArrowheads="1"/>
          </p:cNvSpPr>
          <p:nvPr>
            <p:ph type="subTitle" idx="1"/>
          </p:nvPr>
        </p:nvSpPr>
        <p:spPr>
          <a:xfrm>
            <a:off x="1828800" y="3886200"/>
            <a:ext cx="8534400" cy="1752600"/>
          </a:xfrm>
        </p:spPr>
        <p:txBody>
          <a:bodyPr/>
          <a:lstStyle>
            <a:lvl1pPr marL="0" indent="0" algn="ctr">
              <a:buFontTx/>
              <a:buNone/>
              <a:defRPr/>
            </a:lvl1pPr>
          </a:lstStyle>
          <a:p>
            <a:r>
              <a:rPr lang="en-US"/>
              <a:t>Click to edit Master subtitle style</a:t>
            </a:r>
          </a:p>
        </p:txBody>
      </p:sp>
      <p:sp>
        <p:nvSpPr>
          <p:cNvPr id="16" name="Text Box 8"/>
          <p:cNvSpPr txBox="1">
            <a:spLocks noChangeArrowheads="1"/>
          </p:cNvSpPr>
          <p:nvPr userDrawn="1"/>
        </p:nvSpPr>
        <p:spPr bwMode="auto">
          <a:xfrm>
            <a:off x="0" y="6589714"/>
            <a:ext cx="644728" cy="276999"/>
          </a:xfrm>
          <a:prstGeom prst="rect">
            <a:avLst/>
          </a:prstGeom>
          <a:noFill/>
          <a:ln w="9525" algn="ctr">
            <a:noFill/>
            <a:miter lim="800000"/>
            <a:headEnd/>
            <a:tailEnd/>
          </a:ln>
          <a:effectLst/>
        </p:spPr>
        <p:txBody>
          <a:bodyPr wrap="none">
            <a:spAutoFit/>
          </a:bodyPr>
          <a:lstStyle/>
          <a:p>
            <a:pPr eaLnBrk="1" hangingPunct="1">
              <a:defRPr/>
            </a:pPr>
            <a:r>
              <a:rPr lang="en-US" sz="1200" dirty="0">
                <a:solidFill>
                  <a:schemeClr val="bg1"/>
                </a:solidFill>
              </a:rPr>
              <a:t>Report</a:t>
            </a:r>
          </a:p>
        </p:txBody>
      </p:sp>
      <p:sp>
        <p:nvSpPr>
          <p:cNvPr id="15" name="TextBox 14"/>
          <p:cNvSpPr txBox="1"/>
          <p:nvPr userDrawn="1"/>
        </p:nvSpPr>
        <p:spPr>
          <a:xfrm>
            <a:off x="228600" y="14130"/>
            <a:ext cx="1905000" cy="338554"/>
          </a:xfrm>
          <a:prstGeom prst="rect">
            <a:avLst/>
          </a:prstGeom>
          <a:noFill/>
        </p:spPr>
        <p:txBody>
          <a:bodyPr wrap="square" rtlCol="0">
            <a:spAutoFit/>
          </a:bodyPr>
          <a:lstStyle/>
          <a:p>
            <a:r>
              <a:rPr lang="en-US" sz="1600" dirty="0">
                <a:solidFill>
                  <a:schemeClr val="bg1"/>
                </a:solidFill>
              </a:rPr>
              <a:t>July 2019</a:t>
            </a:r>
          </a:p>
        </p:txBody>
      </p:sp>
      <p:sp>
        <p:nvSpPr>
          <p:cNvPr id="18" name="TextBox 17">
            <a:extLst>
              <a:ext uri="{FF2B5EF4-FFF2-40B4-BE49-F238E27FC236}">
                <a16:creationId xmlns:a16="http://schemas.microsoft.com/office/drawing/2014/main" id="{4E5422D4-5502-4CDC-B7BF-725A29F07A14}"/>
              </a:ext>
            </a:extLst>
          </p:cNvPr>
          <p:cNvSpPr txBox="1"/>
          <p:nvPr userDrawn="1"/>
        </p:nvSpPr>
        <p:spPr>
          <a:xfrm>
            <a:off x="9144000" y="17305"/>
            <a:ext cx="2787653" cy="338554"/>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600" b="1" dirty="0">
                <a:solidFill>
                  <a:schemeClr val="bg1"/>
                </a:solidFill>
              </a:rPr>
              <a:t>doc:802</a:t>
            </a:r>
            <a:r>
              <a:rPr lang="en-US" sz="1600" b="1" baseline="0" dirty="0">
                <a:solidFill>
                  <a:schemeClr val="bg1"/>
                </a:solidFill>
              </a:rPr>
              <a:t> EC-19/0118r0</a:t>
            </a:r>
            <a:endParaRPr lang="en-US" sz="1600" b="1" dirty="0">
              <a:solidFill>
                <a:schemeClr val="bg1"/>
              </a:solidFill>
            </a:endParaRPr>
          </a:p>
        </p:txBody>
      </p:sp>
    </p:spTree>
    <p:extLst>
      <p:ext uri="{BB962C8B-B14F-4D97-AF65-F5344CB8AC3E}">
        <p14:creationId xmlns:p14="http://schemas.microsoft.com/office/powerpoint/2010/main" val="475975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5393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71467" y="404814"/>
            <a:ext cx="2810933" cy="54625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34434" y="404814"/>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58705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41512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801238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34433" y="1341438"/>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922433" y="1341438"/>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74068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89051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800819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83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70324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827135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12185651" cy="260350"/>
          </a:xfrm>
          <a:prstGeom prst="rect">
            <a:avLst/>
          </a:prstGeom>
          <a:solidFill>
            <a:srgbClr val="2FB1DF"/>
          </a:solidFill>
          <a:ln w="9525">
            <a:solidFill>
              <a:srgbClr val="2FB1DF"/>
            </a:solidFill>
            <a:miter lim="800000"/>
            <a:headEnd/>
            <a:tailEnd/>
          </a:ln>
          <a:effectLst/>
        </p:spPr>
        <p:txBody>
          <a:bodyPr wrap="none" anchor="ctr"/>
          <a:lstStyle/>
          <a:p>
            <a:pPr>
              <a:defRPr/>
            </a:pPr>
            <a:endParaRPr lang="en-US" sz="2400"/>
          </a:p>
        </p:txBody>
      </p:sp>
      <p:sp>
        <p:nvSpPr>
          <p:cNvPr id="329731" name="Rectangle 3"/>
          <p:cNvSpPr>
            <a:spLocks noChangeArrowheads="1"/>
          </p:cNvSpPr>
          <p:nvPr/>
        </p:nvSpPr>
        <p:spPr bwMode="auto">
          <a:xfrm>
            <a:off x="4234" y="3175"/>
            <a:ext cx="12181417" cy="327026"/>
          </a:xfrm>
          <a:prstGeom prst="rect">
            <a:avLst/>
          </a:prstGeom>
          <a:solidFill>
            <a:srgbClr val="2FB1DF"/>
          </a:solidFill>
          <a:ln w="9525">
            <a:solidFill>
              <a:srgbClr val="2FADDF"/>
            </a:solidFill>
            <a:miter lim="800000"/>
            <a:headEnd/>
            <a:tailEnd/>
          </a:ln>
          <a:effectLst/>
        </p:spPr>
        <p:txBody>
          <a:bodyPr wrap="none" anchor="ctr"/>
          <a:lstStyle/>
          <a:p>
            <a:pPr algn="just">
              <a:defRPr/>
            </a:pPr>
            <a:endParaRPr lang="en-US" sz="2400" dirty="0"/>
          </a:p>
        </p:txBody>
      </p:sp>
      <p:sp>
        <p:nvSpPr>
          <p:cNvPr id="1028" name="Rectangle 4"/>
          <p:cNvSpPr>
            <a:spLocks noGrp="1" noChangeArrowheads="1"/>
          </p:cNvSpPr>
          <p:nvPr>
            <p:ph type="title"/>
          </p:nvPr>
        </p:nvSpPr>
        <p:spPr bwMode="auto">
          <a:xfrm>
            <a:off x="609600" y="404813"/>
            <a:ext cx="10972800"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9" name="Rectangle 5"/>
          <p:cNvSpPr>
            <a:spLocks noGrp="1" noChangeArrowheads="1"/>
          </p:cNvSpPr>
          <p:nvPr>
            <p:ph type="body" idx="1"/>
          </p:nvPr>
        </p:nvSpPr>
        <p:spPr bwMode="auto">
          <a:xfrm>
            <a:off x="334433" y="1341438"/>
            <a:ext cx="10972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p:cNvSpPr>
            <a:spLocks noChangeShapeType="1"/>
          </p:cNvSpPr>
          <p:nvPr/>
        </p:nvSpPr>
        <p:spPr bwMode="auto">
          <a:xfrm>
            <a:off x="527051" y="1268413"/>
            <a:ext cx="11137900" cy="0"/>
          </a:xfrm>
          <a:prstGeom prst="line">
            <a:avLst/>
          </a:prstGeom>
          <a:noFill/>
          <a:ln w="9525">
            <a:solidFill>
              <a:srgbClr val="2FADDF"/>
            </a:solidFill>
            <a:round/>
            <a:headEnd/>
            <a:tailEnd/>
          </a:ln>
          <a:effectLst/>
        </p:spPr>
        <p:txBody>
          <a:bodyPr/>
          <a:lstStyle/>
          <a:p>
            <a:pPr>
              <a:defRPr/>
            </a:pPr>
            <a:endParaRPr lang="en-US" sz="2400"/>
          </a:p>
        </p:txBody>
      </p:sp>
      <p:sp>
        <p:nvSpPr>
          <p:cNvPr id="329735" name="Text Box 7"/>
          <p:cNvSpPr txBox="1">
            <a:spLocks noChangeArrowheads="1"/>
          </p:cNvSpPr>
          <p:nvPr/>
        </p:nvSpPr>
        <p:spPr bwMode="auto">
          <a:xfrm>
            <a:off x="10610851" y="6589714"/>
            <a:ext cx="1534583" cy="338554"/>
          </a:xfrm>
          <a:prstGeom prst="rect">
            <a:avLst/>
          </a:prstGeom>
          <a:noFill/>
          <a:ln w="9525">
            <a:noFill/>
            <a:miter lim="800000"/>
            <a:headEnd/>
            <a:tailEnd/>
          </a:ln>
          <a:effectLst/>
        </p:spPr>
        <p:txBody>
          <a:bodyPr>
            <a:spAutoFit/>
          </a:bodyPr>
          <a:lstStyle/>
          <a:p>
            <a:pPr algn="r" eaLnBrk="1" hangingPunct="1">
              <a:spcBef>
                <a:spcPct val="50000"/>
              </a:spcBef>
              <a:defRPr/>
            </a:pPr>
            <a:r>
              <a:rPr lang="en-US" sz="1600" dirty="0">
                <a:solidFill>
                  <a:schemeClr val="bg1"/>
                </a:solidFill>
              </a:rPr>
              <a:t>Page</a:t>
            </a:r>
            <a:r>
              <a:rPr lang="en-US" sz="1200" dirty="0">
                <a:solidFill>
                  <a:schemeClr val="bg1"/>
                </a:solidFill>
              </a:rPr>
              <a:t> </a:t>
            </a:r>
            <a:fld id="{D3216283-4E45-4288-8E07-8B1A41FF8132}" type="slidenum">
              <a:rPr lang="en-US" sz="1200">
                <a:solidFill>
                  <a:schemeClr val="bg1"/>
                </a:solidFill>
              </a:rPr>
              <a:pPr algn="r" eaLnBrk="1" hangingPunct="1">
                <a:spcBef>
                  <a:spcPct val="50000"/>
                </a:spcBef>
                <a:defRPr/>
              </a:pPr>
              <a:t>‹#›</a:t>
            </a:fld>
            <a:endParaRPr lang="en-US" sz="1200" dirty="0">
              <a:solidFill>
                <a:schemeClr val="bg1"/>
              </a:solidFill>
            </a:endParaRPr>
          </a:p>
        </p:txBody>
      </p:sp>
      <p:sp>
        <p:nvSpPr>
          <p:cNvPr id="329736" name="Text Box 8"/>
          <p:cNvSpPr txBox="1">
            <a:spLocks noChangeArrowheads="1"/>
          </p:cNvSpPr>
          <p:nvPr/>
        </p:nvSpPr>
        <p:spPr bwMode="auto">
          <a:xfrm>
            <a:off x="0" y="6589714"/>
            <a:ext cx="800219" cy="338554"/>
          </a:xfrm>
          <a:prstGeom prst="rect">
            <a:avLst/>
          </a:prstGeom>
          <a:noFill/>
          <a:ln w="9525" algn="ctr">
            <a:noFill/>
            <a:miter lim="800000"/>
            <a:headEnd/>
            <a:tailEnd/>
          </a:ln>
          <a:effectLst/>
        </p:spPr>
        <p:txBody>
          <a:bodyPr wrap="none">
            <a:spAutoFit/>
          </a:bodyPr>
          <a:lstStyle/>
          <a:p>
            <a:pPr eaLnBrk="1" hangingPunct="1">
              <a:defRPr/>
            </a:pPr>
            <a:r>
              <a:rPr lang="en-US" sz="1600" dirty="0">
                <a:solidFill>
                  <a:schemeClr val="bg1"/>
                </a:solidFill>
              </a:rPr>
              <a:t>Report</a:t>
            </a:r>
            <a:endParaRPr lang="en-US" sz="1200" dirty="0">
              <a:solidFill>
                <a:schemeClr val="bg1"/>
              </a:solidFill>
            </a:endParaRPr>
          </a:p>
        </p:txBody>
      </p:sp>
      <p:sp>
        <p:nvSpPr>
          <p:cNvPr id="329737" name="Text Box 9"/>
          <p:cNvSpPr txBox="1">
            <a:spLocks noChangeArrowheads="1"/>
          </p:cNvSpPr>
          <p:nvPr/>
        </p:nvSpPr>
        <p:spPr bwMode="auto">
          <a:xfrm>
            <a:off x="4114799" y="6601637"/>
            <a:ext cx="4419601" cy="338554"/>
          </a:xfrm>
          <a:prstGeom prst="rect">
            <a:avLst/>
          </a:prstGeom>
          <a:noFill/>
          <a:ln w="9525">
            <a:noFill/>
            <a:miter lim="800000"/>
            <a:headEnd/>
            <a:tailEnd/>
          </a:ln>
          <a:effectLst/>
        </p:spPr>
        <p:txBody>
          <a:bodyPr wrap="square">
            <a:spAutoFit/>
          </a:bodyPr>
          <a:lstStyle/>
          <a:p>
            <a:pPr algn="ctr" eaLnBrk="1" hangingPunct="1">
              <a:defRPr/>
            </a:pPr>
            <a:r>
              <a:rPr lang="en-US" sz="1600" dirty="0">
                <a:solidFill>
                  <a:schemeClr val="bg1"/>
                </a:solidFill>
              </a:rPr>
              <a:t>IEEE 802 July 2019 Plenary</a:t>
            </a:r>
          </a:p>
        </p:txBody>
      </p:sp>
      <p:grpSp>
        <p:nvGrpSpPr>
          <p:cNvPr id="1034" name="Group 20"/>
          <p:cNvGrpSpPr>
            <a:grpSpLocks/>
          </p:cNvGrpSpPr>
          <p:nvPr/>
        </p:nvGrpSpPr>
        <p:grpSpPr bwMode="auto">
          <a:xfrm>
            <a:off x="11089218" y="5876926"/>
            <a:ext cx="1058333" cy="709613"/>
            <a:chOff x="3288" y="3482"/>
            <a:chExt cx="500" cy="447"/>
          </a:xfrm>
        </p:grpSpPr>
        <p:sp>
          <p:nvSpPr>
            <p:cNvPr id="329746" name="Rectangle 18"/>
            <p:cNvSpPr>
              <a:spLocks noChangeArrowheads="1"/>
            </p:cNvSpPr>
            <p:nvPr/>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pPr>
                <a:defRPr/>
              </a:pPr>
              <a:endParaRPr lang="en-US" sz="2400"/>
            </a:p>
          </p:txBody>
        </p:sp>
        <p:sp>
          <p:nvSpPr>
            <p:cNvPr id="329743" name="Text Box 15"/>
            <p:cNvSpPr txBox="1">
              <a:spLocks noChangeArrowheads="1"/>
            </p:cNvSpPr>
            <p:nvPr/>
          </p:nvSpPr>
          <p:spPr bwMode="auto">
            <a:xfrm>
              <a:off x="3297" y="3482"/>
              <a:ext cx="367" cy="281"/>
            </a:xfrm>
            <a:prstGeom prst="rect">
              <a:avLst/>
            </a:prstGeom>
            <a:noFill/>
            <a:ln w="9525" algn="ctr">
              <a:noFill/>
              <a:miter lim="800000"/>
              <a:headEnd/>
              <a:tailEnd/>
            </a:ln>
            <a:effectLst/>
          </p:spPr>
          <p:txBody>
            <a:bodyPr wrap="none">
              <a:spAutoFit/>
            </a:bodyPr>
            <a:lstStyle/>
            <a:p>
              <a:pPr>
                <a:defRPr/>
              </a:pPr>
              <a:r>
                <a:rPr lang="en-US" sz="2300" b="1">
                  <a:solidFill>
                    <a:schemeClr val="bg1"/>
                  </a:solidFill>
                </a:rPr>
                <a:t>EEE</a:t>
              </a:r>
            </a:p>
          </p:txBody>
        </p:sp>
        <p:sp>
          <p:nvSpPr>
            <p:cNvPr id="329745" name="Line 17"/>
            <p:cNvSpPr>
              <a:spLocks noChangeShapeType="1"/>
            </p:cNvSpPr>
            <p:nvPr/>
          </p:nvSpPr>
          <p:spPr bwMode="auto">
            <a:xfrm>
              <a:off x="3331" y="3542"/>
              <a:ext cx="0" cy="317"/>
            </a:xfrm>
            <a:prstGeom prst="line">
              <a:avLst/>
            </a:prstGeom>
            <a:noFill/>
            <a:ln w="38100">
              <a:solidFill>
                <a:schemeClr val="accent2"/>
              </a:solidFill>
              <a:round/>
              <a:headEnd/>
              <a:tailEnd/>
            </a:ln>
            <a:effectLst/>
          </p:spPr>
          <p:txBody>
            <a:bodyPr/>
            <a:lstStyle/>
            <a:p>
              <a:pPr>
                <a:defRPr/>
              </a:pPr>
              <a:endParaRPr lang="en-US" sz="2400"/>
            </a:p>
          </p:txBody>
        </p:sp>
        <p:sp>
          <p:nvSpPr>
            <p:cNvPr id="329747" name="Text Box 19"/>
            <p:cNvSpPr txBox="1">
              <a:spLocks noChangeArrowheads="1"/>
            </p:cNvSpPr>
            <p:nvPr/>
          </p:nvSpPr>
          <p:spPr bwMode="auto">
            <a:xfrm>
              <a:off x="3303" y="3641"/>
              <a:ext cx="485" cy="288"/>
            </a:xfrm>
            <a:prstGeom prst="rect">
              <a:avLst/>
            </a:prstGeom>
            <a:noFill/>
            <a:ln w="9525" algn="ctr">
              <a:noFill/>
              <a:miter lim="800000"/>
              <a:headEnd/>
              <a:tailEnd/>
            </a:ln>
            <a:effectLst/>
          </p:spPr>
          <p:txBody>
            <a:bodyPr wrap="none"/>
            <a:lstStyle/>
            <a:p>
              <a:pPr>
                <a:defRPr/>
              </a:pPr>
              <a:r>
                <a:rPr lang="en-US" sz="2400" b="1">
                  <a:solidFill>
                    <a:schemeClr val="bg1"/>
                  </a:solidFill>
                </a:rPr>
                <a:t>802</a:t>
              </a:r>
            </a:p>
          </p:txBody>
        </p:sp>
      </p:grpSp>
      <p:sp>
        <p:nvSpPr>
          <p:cNvPr id="2" name="TextBox 1"/>
          <p:cNvSpPr txBox="1"/>
          <p:nvPr userDrawn="1"/>
        </p:nvSpPr>
        <p:spPr>
          <a:xfrm>
            <a:off x="9144000" y="17305"/>
            <a:ext cx="2787653" cy="338554"/>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600" b="1" dirty="0">
                <a:solidFill>
                  <a:schemeClr val="bg1"/>
                </a:solidFill>
              </a:rPr>
              <a:t>doc:802</a:t>
            </a:r>
            <a:r>
              <a:rPr lang="en-US" sz="1600" b="1" baseline="0" dirty="0">
                <a:solidFill>
                  <a:schemeClr val="bg1"/>
                </a:solidFill>
              </a:rPr>
              <a:t> EC-19/0118r2</a:t>
            </a:r>
            <a:endParaRPr lang="en-US" sz="1600" b="1" dirty="0">
              <a:solidFill>
                <a:schemeClr val="bg1"/>
              </a:solidFill>
            </a:endParaRPr>
          </a:p>
        </p:txBody>
      </p:sp>
      <p:sp>
        <p:nvSpPr>
          <p:cNvPr id="3" name="TextBox 2"/>
          <p:cNvSpPr txBox="1"/>
          <p:nvPr userDrawn="1"/>
        </p:nvSpPr>
        <p:spPr>
          <a:xfrm>
            <a:off x="228600" y="14130"/>
            <a:ext cx="1905000" cy="338554"/>
          </a:xfrm>
          <a:prstGeom prst="rect">
            <a:avLst/>
          </a:prstGeom>
          <a:noFill/>
        </p:spPr>
        <p:txBody>
          <a:bodyPr wrap="square" rtlCol="0">
            <a:spAutoFit/>
          </a:bodyPr>
          <a:lstStyle/>
          <a:p>
            <a:r>
              <a:rPr lang="en-US" sz="1600" dirty="0">
                <a:solidFill>
                  <a:schemeClr val="bg1"/>
                </a:solidFill>
              </a:rPr>
              <a:t>July 2019</a:t>
            </a:r>
          </a:p>
        </p:txBody>
      </p:sp>
    </p:spTree>
  </p:cSld>
  <p:clrMap bg1="lt1" tx1="dk1" bg2="lt2" tx2="dk2" accent1="accent1" accent2="accent2" accent3="accent3" accent4="accent4" accent5="accent5" accent6="accent6" hlink="hlink" folHlink="folHlink"/>
  <p:sldLayoutIdLst>
    <p:sldLayoutId id="2147483703"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hf sldNum="0" hdr="0" ft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charset="0"/>
        </a:defRPr>
      </a:lvl2pPr>
      <a:lvl3pPr algn="ctr" rtl="0" eaLnBrk="1" fontAlgn="base" hangingPunct="1">
        <a:spcBef>
          <a:spcPct val="0"/>
        </a:spcBef>
        <a:spcAft>
          <a:spcPct val="0"/>
        </a:spcAft>
        <a:defRPr sz="3600">
          <a:solidFill>
            <a:schemeClr val="tx2"/>
          </a:solidFill>
          <a:latin typeface="Arial" charset="0"/>
        </a:defRPr>
      </a:lvl3pPr>
      <a:lvl4pPr algn="ctr" rtl="0" eaLnBrk="1" fontAlgn="base" hangingPunct="1">
        <a:spcBef>
          <a:spcPct val="0"/>
        </a:spcBef>
        <a:spcAft>
          <a:spcPct val="0"/>
        </a:spcAft>
        <a:defRPr sz="3600">
          <a:solidFill>
            <a:schemeClr val="tx2"/>
          </a:solidFill>
          <a:latin typeface="Arial" charset="0"/>
        </a:defRPr>
      </a:lvl4pPr>
      <a:lvl5pPr algn="ctr" rtl="0" eaLnBrk="1" fontAlgn="base" hangingPunct="1">
        <a:spcBef>
          <a:spcPct val="0"/>
        </a:spcBef>
        <a:spcAft>
          <a:spcPct val="0"/>
        </a:spcAft>
        <a:defRPr sz="3600">
          <a:solidFill>
            <a:schemeClr val="tx2"/>
          </a:solidFill>
          <a:latin typeface="Arial" charset="0"/>
        </a:defRPr>
      </a:lvl5pPr>
      <a:lvl6pPr marL="457200" algn="ctr" rtl="0" eaLnBrk="1" fontAlgn="base" hangingPunct="1">
        <a:spcBef>
          <a:spcPct val="0"/>
        </a:spcBef>
        <a:spcAft>
          <a:spcPct val="0"/>
        </a:spcAft>
        <a:defRPr sz="3600">
          <a:solidFill>
            <a:schemeClr val="tx2"/>
          </a:solidFill>
          <a:latin typeface="Arial" charset="0"/>
        </a:defRPr>
      </a:lvl6pPr>
      <a:lvl7pPr marL="914400" algn="ctr" rtl="0" eaLnBrk="1" fontAlgn="base" hangingPunct="1">
        <a:spcBef>
          <a:spcPct val="0"/>
        </a:spcBef>
        <a:spcAft>
          <a:spcPct val="0"/>
        </a:spcAft>
        <a:defRPr sz="3600">
          <a:solidFill>
            <a:schemeClr val="tx2"/>
          </a:solidFill>
          <a:latin typeface="Arial" charset="0"/>
        </a:defRPr>
      </a:lvl7pPr>
      <a:lvl8pPr marL="1371600" algn="ctr" rtl="0" eaLnBrk="1" fontAlgn="base" hangingPunct="1">
        <a:spcBef>
          <a:spcPct val="0"/>
        </a:spcBef>
        <a:spcAft>
          <a:spcPct val="0"/>
        </a:spcAft>
        <a:defRPr sz="3600">
          <a:solidFill>
            <a:schemeClr val="tx2"/>
          </a:solidFill>
          <a:latin typeface="Arial" charset="0"/>
        </a:defRPr>
      </a:lvl8pPr>
      <a:lvl9pPr marL="1828800" algn="ctr" rtl="0" eaLnBrk="1" fontAlgn="base" hangingPunct="1">
        <a:spcBef>
          <a:spcPct val="0"/>
        </a:spcBef>
        <a:spcAft>
          <a:spcPct val="0"/>
        </a:spcAft>
        <a:defRPr sz="36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dawns@facetoface-events.co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wien.gv.at/stadtplan/en/" TargetMode="External"/><Relationship Id="rId7" Type="http://schemas.openxmlformats.org/officeDocument/2006/relationships/hyperlink" Target="https://www.wien.info/en/travel-info/vienna-city-card/city-card-app" TargetMode="External"/><Relationship Id="rId2" Type="http://schemas.openxmlformats.org/officeDocument/2006/relationships/hyperlink" Target="https://www.wien.info/en" TargetMode="External"/><Relationship Id="rId1" Type="http://schemas.openxmlformats.org/officeDocument/2006/relationships/slideLayout" Target="../slideLayouts/slideLayout2.xml"/><Relationship Id="rId6" Type="http://schemas.openxmlformats.org/officeDocument/2006/relationships/hyperlink" Target="https://www.viennacitycard.at/index.php?lang=EN" TargetMode="External"/><Relationship Id="rId5" Type="http://schemas.openxmlformats.org/officeDocument/2006/relationships/hyperlink" Target="https://www.wien.info/en/travel-info/vienna-city-card" TargetMode="External"/><Relationship Id="rId4" Type="http://schemas.openxmlformats.org/officeDocument/2006/relationships/hyperlink" Target="https://b2b.wien.info/en/destination-guide/dining-shopping"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wienerlinien.at/eportal3/ep/tab.do?tabId=0" TargetMode="External"/><Relationship Id="rId2" Type="http://schemas.openxmlformats.org/officeDocument/2006/relationships/hyperlink" Target="https://www.wien.info/en/travel-info/transport" TargetMode="External"/><Relationship Id="rId1" Type="http://schemas.openxmlformats.org/officeDocument/2006/relationships/slideLayout" Target="../slideLayouts/slideLayout2.xml"/><Relationship Id="rId5" Type="http://schemas.openxmlformats.org/officeDocument/2006/relationships/hyperlink" Target="https://www.wienerlinien.at/eportal3/ep/channelView.do/pageTypeId/66533/channelId/-2000347" TargetMode="External"/><Relationship Id="rId4" Type="http://schemas.openxmlformats.org/officeDocument/2006/relationships/hyperlink" Target="https://shop.wienerlinien.at/"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mailto:lisa@facetoface-events.com" TargetMode="External"/><Relationship Id="rId2" Type="http://schemas.openxmlformats.org/officeDocument/2006/relationships/hyperlink" Target="mailto:dawns@facetoface-events.com" TargetMode="External"/><Relationship Id="rId1" Type="http://schemas.openxmlformats.org/officeDocument/2006/relationships/slideLayout" Target="../slideLayouts/slideLayout5.xml"/><Relationship Id="rId4" Type="http://schemas.openxmlformats.org/officeDocument/2006/relationships/hyperlink" Target="mailto:802info@facetoface-events.com"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ec/dcn/19/ec-19-0041-00-00EC-2019-sasb-calendar-with-802-meetings-added.doc" TargetMode="External"/><Relationship Id="rId2" Type="http://schemas.openxmlformats.org/officeDocument/2006/relationships/hyperlink" Target="https://mentor.ieee.org/802-ec/dcn/16/ec-16-0066-09-00EC-802-plenary-future-venue-contract-status.xlsx"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42-00-00EC-2020-sasb-calendar-with-802-meetings-added.doc"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www.ieee802.org/802_tutorials/802_Tutorial_Request_Form.doc"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802world.org/plenary/meeting-map/" TargetMode="External"/><Relationship Id="rId2" Type="http://schemas.openxmlformats.org/officeDocument/2006/relationships/hyperlink" Target="http://schedule.802world.com/schedule/schedule/show" TargetMode="External"/><Relationship Id="rId1" Type="http://schemas.openxmlformats.org/officeDocument/2006/relationships/slideLayout" Target="../slideLayouts/slideLayout2.xml"/><Relationship Id="rId4" Type="http://schemas.openxmlformats.org/officeDocument/2006/relationships/hyperlink" Target="https://www.wienerlinien.at/media/files/2018/svp_281610.pdf"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hyperlink" Target="https://www.regonline.com/registration/Checkin.aspx?EventId=2560502"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p:txBody>
          <a:bodyPr/>
          <a:lstStyle/>
          <a:p>
            <a:r>
              <a:rPr lang="en-US" dirty="0"/>
              <a:t>Executive Secretary Agenda Items </a:t>
            </a:r>
            <a:br>
              <a:rPr lang="en-US" dirty="0"/>
            </a:br>
            <a:r>
              <a:rPr lang="en-US" dirty="0"/>
              <a:t>July 2019 Plenary</a:t>
            </a:r>
            <a:endParaRPr lang="en-US" altLang="en-US" dirty="0"/>
          </a:p>
        </p:txBody>
      </p:sp>
      <p:sp>
        <p:nvSpPr>
          <p:cNvPr id="4099" name="Rectangle 5"/>
          <p:cNvSpPr>
            <a:spLocks noGrp="1" noChangeArrowheads="1"/>
          </p:cNvSpPr>
          <p:nvPr>
            <p:ph type="subTitle" idx="1"/>
          </p:nvPr>
        </p:nvSpPr>
        <p:spPr/>
        <p:txBody>
          <a:bodyPr/>
          <a:lstStyle/>
          <a:p>
            <a:r>
              <a:rPr lang="en-US" altLang="en-US" dirty="0"/>
              <a:t>Jon Rosdahl</a:t>
            </a:r>
            <a:br>
              <a:rPr lang="en-US" altLang="en-US" dirty="0"/>
            </a:br>
            <a:r>
              <a:rPr lang="en-US" altLang="en-US" dirty="0"/>
              <a:t>IEEE 802 Executive Secretary</a:t>
            </a:r>
            <a:br>
              <a:rPr lang="en-US" altLang="en-US" dirty="0"/>
            </a:br>
            <a:r>
              <a:rPr lang="en-US" altLang="en-US" dirty="0"/>
              <a:t>jrosdahl@ieee.org</a:t>
            </a:r>
          </a:p>
        </p:txBody>
      </p:sp>
    </p:spTree>
    <p:extLst>
      <p:ext uri="{BB962C8B-B14F-4D97-AF65-F5344CB8AC3E}">
        <p14:creationId xmlns:p14="http://schemas.microsoft.com/office/powerpoint/2010/main" val="41542232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000000"/>
                </a:solidFill>
              </a:rPr>
              <a:t>Getting Something to Eat and Drink</a:t>
            </a:r>
            <a:br>
              <a:rPr lang="en-US" b="1" dirty="0">
                <a:solidFill>
                  <a:srgbClr val="000000"/>
                </a:solidFill>
              </a:rPr>
            </a:br>
            <a:r>
              <a:rPr lang="en-US" dirty="0">
                <a:solidFill>
                  <a:srgbClr val="000000"/>
                </a:solidFill>
              </a:rPr>
              <a:t>Attendee Food and Beverage Breaks</a:t>
            </a:r>
          </a:p>
        </p:txBody>
      </p:sp>
      <p:sp>
        <p:nvSpPr>
          <p:cNvPr id="3" name="Content Placeholder 2"/>
          <p:cNvSpPr>
            <a:spLocks noGrp="1"/>
          </p:cNvSpPr>
          <p:nvPr>
            <p:ph sz="half" idx="1"/>
          </p:nvPr>
        </p:nvSpPr>
        <p:spPr>
          <a:xfrm>
            <a:off x="609600" y="1478490"/>
            <a:ext cx="5181600" cy="4127037"/>
          </a:xfrm>
        </p:spPr>
        <p:txBody>
          <a:bodyPr>
            <a:normAutofit/>
          </a:bodyPr>
          <a:lstStyle/>
          <a:p>
            <a:pPr marL="0" indent="0">
              <a:buNone/>
            </a:pPr>
            <a:r>
              <a:rPr lang="en-US" sz="2400" b="1" dirty="0"/>
              <a:t>AM Coffee/Tea Break	</a:t>
            </a:r>
          </a:p>
          <a:p>
            <a:pPr lvl="1"/>
            <a:r>
              <a:rPr lang="en-US" dirty="0"/>
              <a:t>Monday – Thursday </a:t>
            </a:r>
          </a:p>
          <a:p>
            <a:pPr lvl="1"/>
            <a:r>
              <a:rPr lang="en-US" dirty="0"/>
              <a:t>10:00 AM – 11:00 AM</a:t>
            </a:r>
          </a:p>
          <a:p>
            <a:pPr lvl="1"/>
            <a:endParaRPr lang="en-US" dirty="0"/>
          </a:p>
          <a:p>
            <a:pPr marL="0" indent="0">
              <a:buNone/>
            </a:pPr>
            <a:r>
              <a:rPr lang="en-US" sz="2400" b="1" dirty="0"/>
              <a:t>PM Coffee/Tea Break w/snacks</a:t>
            </a:r>
          </a:p>
          <a:p>
            <a:pPr lvl="1"/>
            <a:r>
              <a:rPr lang="en-US" dirty="0"/>
              <a:t>Monday – Thursday </a:t>
            </a:r>
          </a:p>
          <a:p>
            <a:pPr lvl="1"/>
            <a:r>
              <a:rPr lang="en-US" dirty="0"/>
              <a:t>3:00 PM – 4:00 PM</a:t>
            </a:r>
            <a:endParaRPr lang="en-US" b="1" dirty="0"/>
          </a:p>
          <a:p>
            <a:pPr marL="0" indent="0" algn="ctr">
              <a:buNone/>
            </a:pPr>
            <a:r>
              <a:rPr lang="en-US" sz="2400" b="1" dirty="0"/>
              <a:t>Foyer E and Foyer F, Level 0</a:t>
            </a:r>
          </a:p>
        </p:txBody>
      </p:sp>
      <p:sp>
        <p:nvSpPr>
          <p:cNvPr id="5" name="Content Placeholder 4"/>
          <p:cNvSpPr>
            <a:spLocks noGrp="1"/>
          </p:cNvSpPr>
          <p:nvPr>
            <p:ph sz="half" idx="2"/>
          </p:nvPr>
        </p:nvSpPr>
        <p:spPr>
          <a:xfrm>
            <a:off x="6080570" y="1566926"/>
            <a:ext cx="5501830" cy="4038601"/>
          </a:xfrm>
        </p:spPr>
        <p:txBody>
          <a:bodyPr>
            <a:noAutofit/>
          </a:bodyPr>
          <a:lstStyle/>
          <a:p>
            <a:pPr marL="0" indent="0">
              <a:buNone/>
            </a:pPr>
            <a:r>
              <a:rPr lang="en-US" b="1" dirty="0"/>
              <a:t>Lunch Service</a:t>
            </a:r>
            <a:endParaRPr lang="en-US" dirty="0"/>
          </a:p>
          <a:p>
            <a:pPr lvl="1"/>
            <a:r>
              <a:rPr lang="en-US" dirty="0"/>
              <a:t>Monday – Thursday </a:t>
            </a:r>
          </a:p>
          <a:p>
            <a:pPr lvl="1"/>
            <a:r>
              <a:rPr lang="en-US" dirty="0"/>
              <a:t>12:00 PM– 1:30 PM</a:t>
            </a:r>
          </a:p>
          <a:p>
            <a:pPr lvl="1"/>
            <a:endParaRPr lang="en-US" sz="1800" dirty="0"/>
          </a:p>
          <a:p>
            <a:pPr marL="0" indent="0">
              <a:buNone/>
            </a:pPr>
            <a:r>
              <a:rPr lang="en-US" b="1" dirty="0"/>
              <a:t>Friday Lunch Service</a:t>
            </a:r>
            <a:r>
              <a:rPr lang="en-US" sz="2400" dirty="0"/>
              <a:t>	</a:t>
            </a:r>
          </a:p>
          <a:p>
            <a:r>
              <a:rPr lang="en-US" sz="2400" dirty="0">
                <a:solidFill>
                  <a:srgbClr val="7030A0"/>
                </a:solidFill>
              </a:rPr>
              <a:t>For attendees of Friday Meetings </a:t>
            </a:r>
          </a:p>
          <a:p>
            <a:pPr lvl="1"/>
            <a:r>
              <a:rPr lang="en-US" dirty="0">
                <a:solidFill>
                  <a:srgbClr val="000000"/>
                </a:solidFill>
              </a:rPr>
              <a:t>12:00 PM– 1:30 PM</a:t>
            </a:r>
            <a:endParaRPr lang="en-US" b="1" dirty="0"/>
          </a:p>
          <a:p>
            <a:pPr marL="0" indent="0" algn="ctr">
              <a:buNone/>
            </a:pPr>
            <a:r>
              <a:rPr lang="en-US" sz="2400" b="1" dirty="0"/>
              <a:t>Main Entrance Hall, Level 0</a:t>
            </a:r>
          </a:p>
        </p:txBody>
      </p:sp>
      <p:sp>
        <p:nvSpPr>
          <p:cNvPr id="4" name="TextBox 3">
            <a:extLst>
              <a:ext uri="{FF2B5EF4-FFF2-40B4-BE49-F238E27FC236}">
                <a16:creationId xmlns:a16="http://schemas.microsoft.com/office/drawing/2014/main" id="{4D5DC3E3-18B0-4989-8998-7F6A73870603}"/>
              </a:ext>
            </a:extLst>
          </p:cNvPr>
          <p:cNvSpPr txBox="1"/>
          <p:nvPr/>
        </p:nvSpPr>
        <p:spPr>
          <a:xfrm>
            <a:off x="1771650" y="5991522"/>
            <a:ext cx="8648700" cy="461665"/>
          </a:xfrm>
          <a:prstGeom prst="rect">
            <a:avLst/>
          </a:prstGeom>
          <a:noFill/>
        </p:spPr>
        <p:txBody>
          <a:bodyPr wrap="square" rtlCol="0">
            <a:spAutoFit/>
          </a:bodyPr>
          <a:lstStyle/>
          <a:p>
            <a:r>
              <a:rPr lang="en-US" b="1" dirty="0">
                <a:solidFill>
                  <a:srgbClr val="C00000"/>
                </a:solidFill>
              </a:rPr>
              <a:t>Food and Beverage for Registered Attendees Only Please</a:t>
            </a:r>
            <a:endParaRPr lang="en-US" dirty="0">
              <a:solidFill>
                <a:srgbClr val="C00000"/>
              </a:solidFill>
            </a:endParaRPr>
          </a:p>
        </p:txBody>
      </p:sp>
    </p:spTree>
    <p:extLst>
      <p:ext uri="{BB962C8B-B14F-4D97-AF65-F5344CB8AC3E}">
        <p14:creationId xmlns:p14="http://schemas.microsoft.com/office/powerpoint/2010/main" val="1781209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B1C6171-599C-4786-8796-0390F6339D10}"/>
              </a:ext>
            </a:extLst>
          </p:cNvPr>
          <p:cNvSpPr>
            <a:spLocks noGrp="1"/>
          </p:cNvSpPr>
          <p:nvPr>
            <p:ph type="title"/>
          </p:nvPr>
        </p:nvSpPr>
        <p:spPr/>
        <p:txBody>
          <a:bodyPr/>
          <a:lstStyle/>
          <a:p>
            <a:r>
              <a:rPr lang="en-US" sz="2800" b="1" dirty="0"/>
              <a:t>Request for information from 802 Plenary WG Attendees</a:t>
            </a:r>
          </a:p>
        </p:txBody>
      </p:sp>
      <p:sp>
        <p:nvSpPr>
          <p:cNvPr id="6" name="Content Placeholder 5">
            <a:extLst>
              <a:ext uri="{FF2B5EF4-FFF2-40B4-BE49-F238E27FC236}">
                <a16:creationId xmlns:a16="http://schemas.microsoft.com/office/drawing/2014/main" id="{CD618415-B2DA-4F0A-9C9E-F457C66906CC}"/>
              </a:ext>
            </a:extLst>
          </p:cNvPr>
          <p:cNvSpPr>
            <a:spLocks noGrp="1"/>
          </p:cNvSpPr>
          <p:nvPr>
            <p:ph idx="1"/>
          </p:nvPr>
        </p:nvSpPr>
        <p:spPr>
          <a:xfrm>
            <a:off x="609599" y="1341437"/>
            <a:ext cx="10972800" cy="5111749"/>
          </a:xfrm>
        </p:spPr>
        <p:txBody>
          <a:bodyPr/>
          <a:lstStyle/>
          <a:p>
            <a:r>
              <a:rPr lang="en-US" sz="2000" dirty="0"/>
              <a:t>We need to try to get an accurate count to prepare for the Breaks and Lunch on Friday.</a:t>
            </a:r>
          </a:p>
          <a:p>
            <a:r>
              <a:rPr lang="en-US" sz="2000" dirty="0"/>
              <a:t>During your WG Opening Plenary, we need to determine how many will be staying to attend the 802 EC Closing Plenary, the 802.11 Closing Plenary and/or the 802.1 " IEC/IEEE 60802" meetings on Friday July 19.</a:t>
            </a:r>
          </a:p>
          <a:p>
            <a:endParaRPr lang="en-US" sz="2000" dirty="0"/>
          </a:p>
          <a:p>
            <a:r>
              <a:rPr lang="en-US" sz="2000" b="1" dirty="0">
                <a:solidFill>
                  <a:srgbClr val="C00000"/>
                </a:solidFill>
              </a:rPr>
              <a:t>Please report back to Jon by end of day Monday July 15</a:t>
            </a:r>
          </a:p>
          <a:p>
            <a:endParaRPr lang="en-US" sz="2000" b="1" dirty="0">
              <a:solidFill>
                <a:srgbClr val="C00000"/>
              </a:solidFill>
            </a:endParaRPr>
          </a:p>
          <a:p>
            <a:r>
              <a:rPr lang="en-US" sz="2000" dirty="0"/>
              <a:t>Questions to Ask:</a:t>
            </a:r>
          </a:p>
          <a:p>
            <a:pPr lvl="1"/>
            <a:r>
              <a:rPr lang="en-US" sz="2000" dirty="0"/>
              <a:t>If you be at one of the three meetings on Friday ( 802 EC Closing Plenary, the 802.11 Closing Plenary or the 802.1 " IEC/IEEE 60802" meeting ) will you participate (eat/drink) : </a:t>
            </a:r>
          </a:p>
          <a:p>
            <a:pPr lvl="1"/>
            <a:r>
              <a:rPr lang="en-US" sz="2000" dirty="0"/>
              <a:t>with the AM Break?</a:t>
            </a:r>
          </a:p>
          <a:p>
            <a:pPr lvl="1"/>
            <a:r>
              <a:rPr lang="en-US" sz="2000" dirty="0"/>
              <a:t> with Lunch?</a:t>
            </a:r>
          </a:p>
          <a:p>
            <a:pPr lvl="1"/>
            <a:r>
              <a:rPr lang="en-US" sz="2000" dirty="0"/>
              <a:t>with the PM Break?</a:t>
            </a:r>
          </a:p>
          <a:p>
            <a:pPr lvl="1"/>
            <a:endParaRPr lang="en-US" sz="1200" dirty="0"/>
          </a:p>
          <a:p>
            <a:pPr marL="0" indent="0">
              <a:buNone/>
            </a:pPr>
            <a:r>
              <a:rPr lang="en-US" sz="2000" dirty="0"/>
              <a:t>Please report all three numbers as it will </a:t>
            </a:r>
            <a:r>
              <a:rPr lang="en-US" sz="2000" dirty="0" err="1"/>
              <a:t>effect</a:t>
            </a:r>
            <a:r>
              <a:rPr lang="en-US" sz="2000" dirty="0"/>
              <a:t> our guarantees for F&amp;B expenses for Friday.</a:t>
            </a:r>
          </a:p>
        </p:txBody>
      </p:sp>
    </p:spTree>
    <p:extLst>
      <p:ext uri="{BB962C8B-B14F-4D97-AF65-F5344CB8AC3E}">
        <p14:creationId xmlns:p14="http://schemas.microsoft.com/office/powerpoint/2010/main" val="2112281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000000"/>
                </a:solidFill>
              </a:rPr>
              <a:t>Audio Visual</a:t>
            </a:r>
          </a:p>
        </p:txBody>
      </p:sp>
      <p:sp>
        <p:nvSpPr>
          <p:cNvPr id="3" name="Content Placeholder 2"/>
          <p:cNvSpPr>
            <a:spLocks noGrp="1"/>
          </p:cNvSpPr>
          <p:nvPr>
            <p:ph idx="1"/>
          </p:nvPr>
        </p:nvSpPr>
        <p:spPr/>
        <p:txBody>
          <a:bodyPr>
            <a:normAutofit/>
          </a:bodyPr>
          <a:lstStyle/>
          <a:p>
            <a:pPr marL="0" indent="0">
              <a:buNone/>
            </a:pPr>
            <a:r>
              <a:rPr lang="en-US" sz="2400" b="1" dirty="0"/>
              <a:t>If you have any difficulty with the projectors, screens, or microphones in your meeting room kindly contact:</a:t>
            </a:r>
          </a:p>
          <a:p>
            <a:pPr marL="0" indent="0">
              <a:buNone/>
            </a:pPr>
            <a:endParaRPr lang="en-US" sz="2400" b="1" dirty="0"/>
          </a:p>
          <a:p>
            <a:pPr marL="0" indent="0">
              <a:buNone/>
            </a:pPr>
            <a:r>
              <a:rPr lang="en-US" sz="2400" b="1" dirty="0"/>
              <a:t>Face to Face Events staff at the Registration &amp; Information Desks </a:t>
            </a:r>
          </a:p>
          <a:p>
            <a:pPr marL="0" indent="0">
              <a:buNone/>
            </a:pPr>
            <a:r>
              <a:rPr lang="en-US" sz="2400" b="1" dirty="0"/>
              <a:t>OR</a:t>
            </a:r>
          </a:p>
          <a:p>
            <a:pPr marL="0" indent="0">
              <a:buNone/>
            </a:pPr>
            <a:r>
              <a:rPr lang="en-US" sz="2400" b="1" dirty="0"/>
              <a:t>Email: </a:t>
            </a:r>
            <a:r>
              <a:rPr lang="en-US" sz="2400" b="1" dirty="0">
                <a:hlinkClick r:id="rId2"/>
              </a:rPr>
              <a:t>dawns@facetoface-events.com</a:t>
            </a:r>
            <a:endParaRPr lang="en-US" sz="2400" b="1" dirty="0"/>
          </a:p>
          <a:p>
            <a:pPr marL="0" indent="0">
              <a:buNone/>
            </a:pPr>
            <a:r>
              <a:rPr lang="en-US" sz="2400" b="1" dirty="0"/>
              <a:t>Skype: </a:t>
            </a:r>
            <a:r>
              <a:rPr lang="en-US" sz="2400" b="1" dirty="0" err="1"/>
              <a:t>dslykhouse</a:t>
            </a:r>
            <a:endParaRPr lang="en-US" sz="2000" b="1" dirty="0"/>
          </a:p>
        </p:txBody>
      </p:sp>
    </p:spTree>
    <p:extLst>
      <p:ext uri="{BB962C8B-B14F-4D97-AF65-F5344CB8AC3E}">
        <p14:creationId xmlns:p14="http://schemas.microsoft.com/office/powerpoint/2010/main" val="17638342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000000"/>
                </a:solidFill>
              </a:rPr>
              <a:t>Tourism Information</a:t>
            </a:r>
          </a:p>
        </p:txBody>
      </p:sp>
      <p:sp>
        <p:nvSpPr>
          <p:cNvPr id="3" name="Content Placeholder 2"/>
          <p:cNvSpPr>
            <a:spLocks noGrp="1"/>
          </p:cNvSpPr>
          <p:nvPr>
            <p:ph idx="1"/>
          </p:nvPr>
        </p:nvSpPr>
        <p:spPr>
          <a:xfrm>
            <a:off x="677334" y="1447800"/>
            <a:ext cx="10447866" cy="4800600"/>
          </a:xfrm>
        </p:spPr>
        <p:txBody>
          <a:bodyPr>
            <a:normAutofit fontScale="70000" lnSpcReduction="20000"/>
          </a:bodyPr>
          <a:lstStyle/>
          <a:p>
            <a:r>
              <a:rPr lang="en-US" b="1" dirty="0"/>
              <a:t>Tourism Vienna Austria Website </a:t>
            </a:r>
            <a:r>
              <a:rPr lang="en-US" b="1" dirty="0">
                <a:hlinkClick r:id="rId2"/>
              </a:rPr>
              <a:t>https://www.wien.info/en</a:t>
            </a:r>
            <a:endParaRPr lang="en-US" b="1" dirty="0"/>
          </a:p>
          <a:p>
            <a:endParaRPr lang="en-US" b="1" dirty="0"/>
          </a:p>
          <a:p>
            <a:r>
              <a:rPr lang="en-US" b="1" dirty="0"/>
              <a:t>Interactive Map Vienna </a:t>
            </a:r>
            <a:r>
              <a:rPr lang="en-US" b="1" dirty="0">
                <a:hlinkClick r:id="rId3"/>
              </a:rPr>
              <a:t>https://www.wien.gv.at/stadtplan/en/</a:t>
            </a:r>
            <a:endParaRPr lang="en-US" b="1" dirty="0"/>
          </a:p>
          <a:p>
            <a:endParaRPr lang="en-US" b="1" dirty="0"/>
          </a:p>
          <a:p>
            <a:r>
              <a:rPr lang="en-US" b="1" dirty="0"/>
              <a:t>Restaurants </a:t>
            </a:r>
            <a:r>
              <a:rPr lang="en-US" b="1" dirty="0">
                <a:hlinkClick r:id="rId4"/>
              </a:rPr>
              <a:t>https://b2b.wien.info/en/destination-guide/dining-shopping</a:t>
            </a:r>
            <a:endParaRPr lang="en-US" b="1" dirty="0"/>
          </a:p>
          <a:p>
            <a:endParaRPr lang="en-US" b="1" dirty="0"/>
          </a:p>
          <a:p>
            <a:r>
              <a:rPr lang="en-US" b="1" dirty="0"/>
              <a:t>Vienna City Card </a:t>
            </a:r>
            <a:r>
              <a:rPr lang="en-US" b="1" dirty="0">
                <a:hlinkClick r:id="rId5"/>
              </a:rPr>
              <a:t>https://www.wien.info/en/travel-info/vienna-city-card</a:t>
            </a:r>
            <a:endParaRPr lang="en-US" b="1" dirty="0"/>
          </a:p>
          <a:p>
            <a:endParaRPr lang="en-US" b="1" dirty="0"/>
          </a:p>
          <a:p>
            <a:r>
              <a:rPr lang="en-US" b="1" dirty="0"/>
              <a:t>Purchase Vienna City Card Online </a:t>
            </a:r>
            <a:r>
              <a:rPr lang="en-US" b="1" dirty="0">
                <a:hlinkClick r:id="rId6"/>
              </a:rPr>
              <a:t>https://www.viennacitycard.at/index.php?lang=EN</a:t>
            </a:r>
            <a:endParaRPr lang="en-US" b="1" dirty="0"/>
          </a:p>
          <a:p>
            <a:endParaRPr lang="en-US" b="1" dirty="0"/>
          </a:p>
          <a:p>
            <a:r>
              <a:rPr lang="en-US" b="1" dirty="0"/>
              <a:t>Vienna City Card App </a:t>
            </a:r>
            <a:r>
              <a:rPr lang="en-US" b="1" dirty="0">
                <a:hlinkClick r:id="rId7"/>
              </a:rPr>
              <a:t>https://www.wien.info/en/travel-info/vienna-city-card/city-card-app</a:t>
            </a:r>
            <a:r>
              <a:rPr lang="en-US" b="1" dirty="0"/>
              <a:t> </a:t>
            </a:r>
          </a:p>
        </p:txBody>
      </p:sp>
    </p:spTree>
    <p:extLst>
      <p:ext uri="{BB962C8B-B14F-4D97-AF65-F5344CB8AC3E}">
        <p14:creationId xmlns:p14="http://schemas.microsoft.com/office/powerpoint/2010/main" val="20366103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0000"/>
                </a:solidFill>
              </a:rPr>
              <a:t>Public Transportation</a:t>
            </a:r>
            <a:r>
              <a:rPr lang="en-US" dirty="0"/>
              <a:t>	</a:t>
            </a:r>
          </a:p>
        </p:txBody>
      </p:sp>
      <p:sp>
        <p:nvSpPr>
          <p:cNvPr id="3" name="Content Placeholder 2"/>
          <p:cNvSpPr>
            <a:spLocks noGrp="1"/>
          </p:cNvSpPr>
          <p:nvPr>
            <p:ph idx="1"/>
          </p:nvPr>
        </p:nvSpPr>
        <p:spPr>
          <a:xfrm>
            <a:off x="609600" y="1371600"/>
            <a:ext cx="10972800" cy="5257800"/>
          </a:xfrm>
        </p:spPr>
        <p:txBody>
          <a:bodyPr>
            <a:noAutofit/>
          </a:bodyPr>
          <a:lstStyle/>
          <a:p>
            <a:pPr marL="0" indent="0">
              <a:buNone/>
            </a:pPr>
            <a:r>
              <a:rPr lang="en-US" sz="1600" b="1" dirty="0"/>
              <a:t>Vienna's public transport network of five subway lines, 28 tram lines and 129 bus lines bring you quickly and reliably to your destination.</a:t>
            </a:r>
          </a:p>
          <a:p>
            <a:pPr marL="0" indent="0">
              <a:buNone/>
            </a:pPr>
            <a:br>
              <a:rPr lang="en-US" sz="1600" b="1" dirty="0"/>
            </a:br>
            <a:r>
              <a:rPr lang="en-US" sz="1600" b="1" dirty="0"/>
              <a:t>Public Transportation Information </a:t>
            </a:r>
            <a:r>
              <a:rPr lang="en-US" sz="1600" b="1" dirty="0">
                <a:hlinkClick r:id="rId2"/>
              </a:rPr>
              <a:t>https://www.wien.info/en/travel-info/transport</a:t>
            </a:r>
            <a:endParaRPr lang="en-US" sz="1600" b="1" dirty="0"/>
          </a:p>
          <a:p>
            <a:r>
              <a:rPr lang="en-US" sz="1600" b="1" dirty="0"/>
              <a:t>Public Transportation Tickets</a:t>
            </a:r>
            <a:br>
              <a:rPr lang="en-US" sz="1600" b="1" dirty="0"/>
            </a:br>
            <a:r>
              <a:rPr lang="en-US" sz="1600" b="1" dirty="0"/>
              <a:t>The tickets are valid in all trams, buses and subways. Each stamped single ticket is valid up to the destination, including multiple transfers.</a:t>
            </a:r>
            <a:br>
              <a:rPr lang="en-US" sz="1600" b="1" dirty="0"/>
            </a:br>
            <a:r>
              <a:rPr lang="en-US" sz="1600" b="1" dirty="0"/>
              <a:t>Single ticket: € 2.40 (Children € 1.20)</a:t>
            </a:r>
          </a:p>
          <a:p>
            <a:r>
              <a:rPr lang="en-US" sz="1600" b="1" dirty="0"/>
              <a:t>24-hour Vienna ticket: € 8,00        48-hour Vienna ticket: € 14,10      72-hour Vienna ticket: € 17.10</a:t>
            </a:r>
          </a:p>
          <a:p>
            <a:r>
              <a:rPr lang="en-US" sz="1600" b="1" dirty="0"/>
              <a:t>Vienna weekly ticket : € 17,10 valid Monday to Monday at 9.00 am</a:t>
            </a:r>
          </a:p>
          <a:p>
            <a:endParaRPr lang="en-US" sz="1600" b="1" dirty="0"/>
          </a:p>
          <a:p>
            <a:r>
              <a:rPr lang="en-US" sz="1600" b="1" dirty="0"/>
              <a:t>Single tickets are also available in trams with a surcharge for € 2.60 (children: € 1.40). They are valid for one ride including transfers. Children up to six years of age travel for free. </a:t>
            </a:r>
          </a:p>
          <a:p>
            <a:br>
              <a:rPr lang="en-US" sz="1600" b="1" dirty="0"/>
            </a:br>
            <a:r>
              <a:rPr lang="en-US" sz="1600" b="1" dirty="0"/>
              <a:t>Tickets are available at:</a:t>
            </a:r>
            <a:br>
              <a:rPr lang="en-US" sz="1600" b="1" dirty="0"/>
            </a:br>
            <a:r>
              <a:rPr lang="en-US" sz="1600" b="1" dirty="0"/>
              <a:t>* the multilingual ticket machines (subway stations)</a:t>
            </a:r>
            <a:br>
              <a:rPr lang="en-US" sz="1600" b="1" dirty="0"/>
            </a:br>
            <a:r>
              <a:rPr lang="en-US" sz="1600" b="1" dirty="0"/>
              <a:t>* all </a:t>
            </a:r>
            <a:r>
              <a:rPr lang="en-US" sz="1600" b="1" dirty="0">
                <a:hlinkClick r:id="rId3"/>
              </a:rPr>
              <a:t>advance sales points</a:t>
            </a:r>
            <a:r>
              <a:rPr lang="en-US" sz="1600" b="1" dirty="0"/>
              <a:t> and the </a:t>
            </a:r>
            <a:r>
              <a:rPr lang="en-US" sz="1600" b="1" dirty="0">
                <a:hlinkClick r:id="rId4"/>
              </a:rPr>
              <a:t>online shop</a:t>
            </a:r>
            <a:r>
              <a:rPr lang="en-US" sz="1600" b="1" dirty="0"/>
              <a:t> of the Vienna Lines</a:t>
            </a:r>
            <a:br>
              <a:rPr lang="en-US" sz="1600" b="1" dirty="0"/>
            </a:br>
            <a:r>
              <a:rPr lang="en-US" sz="1600" b="1" dirty="0"/>
              <a:t>* most tobacco shops</a:t>
            </a:r>
            <a:br>
              <a:rPr lang="en-US" sz="1600" b="1" dirty="0"/>
            </a:br>
            <a:r>
              <a:rPr lang="en-US" sz="1600" b="1" dirty="0"/>
              <a:t>* </a:t>
            </a:r>
            <a:r>
              <a:rPr lang="en-US" sz="1600" b="1" dirty="0">
                <a:hlinkClick r:id="rId5"/>
              </a:rPr>
              <a:t>Mobile phone ticket</a:t>
            </a:r>
            <a:r>
              <a:rPr lang="en-US" sz="1600" b="1" dirty="0"/>
              <a:t>, which can be used to buy Vienna day tickets and single tickets</a:t>
            </a:r>
          </a:p>
        </p:txBody>
      </p:sp>
    </p:spTree>
    <p:extLst>
      <p:ext uri="{BB962C8B-B14F-4D97-AF65-F5344CB8AC3E}">
        <p14:creationId xmlns:p14="http://schemas.microsoft.com/office/powerpoint/2010/main" val="7871086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000000"/>
                </a:solidFill>
              </a:rPr>
              <a:t>Meeting Planner Contact Information</a:t>
            </a:r>
            <a:br>
              <a:rPr lang="en-US" b="1" dirty="0">
                <a:solidFill>
                  <a:srgbClr val="000000"/>
                </a:solidFill>
              </a:rPr>
            </a:br>
            <a:r>
              <a:rPr lang="en-US" dirty="0">
                <a:solidFill>
                  <a:srgbClr val="000000"/>
                </a:solidFill>
              </a:rPr>
              <a:t>Face to Face Events</a:t>
            </a:r>
            <a:endParaRPr lang="en-US" b="1" dirty="0">
              <a:solidFill>
                <a:srgbClr val="000000"/>
              </a:solidFill>
            </a:endParaRPr>
          </a:p>
        </p:txBody>
      </p:sp>
      <p:sp>
        <p:nvSpPr>
          <p:cNvPr id="3" name="Text Placeholder 2"/>
          <p:cNvSpPr>
            <a:spLocks noGrp="1"/>
          </p:cNvSpPr>
          <p:nvPr>
            <p:ph type="body" idx="1"/>
          </p:nvPr>
        </p:nvSpPr>
        <p:spPr/>
        <p:txBody>
          <a:bodyPr/>
          <a:lstStyle/>
          <a:p>
            <a:r>
              <a:rPr lang="en-US" dirty="0"/>
              <a:t>Event Office(s)</a:t>
            </a:r>
          </a:p>
        </p:txBody>
      </p:sp>
      <p:sp>
        <p:nvSpPr>
          <p:cNvPr id="4" name="Content Placeholder 3"/>
          <p:cNvSpPr>
            <a:spLocks noGrp="1"/>
          </p:cNvSpPr>
          <p:nvPr>
            <p:ph sz="half" idx="2"/>
          </p:nvPr>
        </p:nvSpPr>
        <p:spPr/>
        <p:txBody>
          <a:bodyPr/>
          <a:lstStyle/>
          <a:p>
            <a:r>
              <a:rPr lang="en-US" b="1" dirty="0"/>
              <a:t>Meeting Planner Office</a:t>
            </a:r>
          </a:p>
          <a:p>
            <a:pPr lvl="1"/>
            <a:r>
              <a:rPr lang="en-US" sz="1800" b="1" dirty="0"/>
              <a:t>Suite F,  Level 0</a:t>
            </a:r>
          </a:p>
          <a:p>
            <a:pPr lvl="1"/>
            <a:endParaRPr lang="en-US" dirty="0"/>
          </a:p>
        </p:txBody>
      </p:sp>
      <p:sp>
        <p:nvSpPr>
          <p:cNvPr id="5" name="Text Placeholder 4"/>
          <p:cNvSpPr>
            <a:spLocks noGrp="1"/>
          </p:cNvSpPr>
          <p:nvPr>
            <p:ph type="body" sz="quarter" idx="3"/>
          </p:nvPr>
        </p:nvSpPr>
        <p:spPr/>
        <p:txBody>
          <a:bodyPr/>
          <a:lstStyle/>
          <a:p>
            <a:r>
              <a:rPr lang="en-US" dirty="0"/>
              <a:t>Meeting Planner Direct</a:t>
            </a:r>
          </a:p>
        </p:txBody>
      </p:sp>
      <p:sp>
        <p:nvSpPr>
          <p:cNvPr id="6" name="Content Placeholder 5"/>
          <p:cNvSpPr>
            <a:spLocks noGrp="1"/>
          </p:cNvSpPr>
          <p:nvPr>
            <p:ph sz="quarter" idx="4"/>
          </p:nvPr>
        </p:nvSpPr>
        <p:spPr>
          <a:xfrm>
            <a:off x="5088384" y="2737245"/>
            <a:ext cx="4656507" cy="3304117"/>
          </a:xfrm>
        </p:spPr>
        <p:txBody>
          <a:bodyPr>
            <a:noAutofit/>
          </a:bodyPr>
          <a:lstStyle/>
          <a:p>
            <a:pPr marL="0" indent="0">
              <a:buNone/>
            </a:pPr>
            <a:r>
              <a:rPr lang="en-US" sz="1600" b="1" dirty="0"/>
              <a:t>Dawn </a:t>
            </a:r>
            <a:r>
              <a:rPr lang="en-US" sz="1600" b="1" dirty="0" err="1"/>
              <a:t>Slykhouse</a:t>
            </a:r>
            <a:endParaRPr lang="en-US" sz="1600" b="1" dirty="0"/>
          </a:p>
          <a:p>
            <a:r>
              <a:rPr lang="en-US" sz="1600" b="1" dirty="0"/>
              <a:t>Mobile # 1 (408) 594-1342</a:t>
            </a:r>
          </a:p>
          <a:p>
            <a:r>
              <a:rPr lang="en-US" sz="1600" b="1" dirty="0"/>
              <a:t>Email: </a:t>
            </a:r>
            <a:r>
              <a:rPr lang="en-US" sz="1600" b="1" dirty="0">
                <a:hlinkClick r:id="rId2"/>
              </a:rPr>
              <a:t>dawns@facetoface-events.com</a:t>
            </a:r>
            <a:r>
              <a:rPr lang="en-US" sz="1600" b="1" dirty="0"/>
              <a:t> </a:t>
            </a:r>
          </a:p>
          <a:p>
            <a:r>
              <a:rPr lang="en-US" sz="1600" b="1" dirty="0"/>
              <a:t>Skype: </a:t>
            </a:r>
            <a:r>
              <a:rPr lang="en-US" sz="1600" b="1" dirty="0" err="1"/>
              <a:t>dslykhouse</a:t>
            </a:r>
            <a:endParaRPr lang="en-US" sz="1600" b="1" dirty="0"/>
          </a:p>
          <a:p>
            <a:pPr marL="0" indent="0">
              <a:buNone/>
            </a:pPr>
            <a:r>
              <a:rPr lang="en-US" sz="1600" b="1" dirty="0"/>
              <a:t>Lisa Ronmark</a:t>
            </a:r>
          </a:p>
          <a:p>
            <a:r>
              <a:rPr lang="en-US" sz="1600" b="1" dirty="0"/>
              <a:t>Mobile # 1 (604) 316-4947</a:t>
            </a:r>
          </a:p>
          <a:p>
            <a:r>
              <a:rPr lang="en-US" sz="1600" b="1" dirty="0"/>
              <a:t>Email: </a:t>
            </a:r>
            <a:r>
              <a:rPr lang="en-US" sz="1600" b="1" dirty="0">
                <a:hlinkClick r:id="rId3"/>
              </a:rPr>
              <a:t>lisa@facetoface-events.com</a:t>
            </a:r>
            <a:r>
              <a:rPr lang="en-US" sz="1600" b="1" dirty="0"/>
              <a:t> </a:t>
            </a:r>
          </a:p>
          <a:p>
            <a:r>
              <a:rPr lang="en-US" sz="1600" b="1" dirty="0"/>
              <a:t>Skype: </a:t>
            </a:r>
            <a:r>
              <a:rPr lang="en-US" sz="1600" b="1" dirty="0" err="1"/>
              <a:t>lisa.ronmark</a:t>
            </a:r>
            <a:endParaRPr lang="en-US" sz="1600" b="1" dirty="0"/>
          </a:p>
          <a:p>
            <a:endParaRPr lang="en-US" sz="1600" b="1" dirty="0"/>
          </a:p>
          <a:p>
            <a:r>
              <a:rPr lang="en-US" sz="1600" b="1" dirty="0"/>
              <a:t>Requests/Inquiries/Schedule Updates</a:t>
            </a:r>
          </a:p>
          <a:p>
            <a:pPr lvl="1"/>
            <a:r>
              <a:rPr lang="en-US" b="1" dirty="0">
                <a:hlinkClick r:id="rId4"/>
              </a:rPr>
              <a:t>802info@facetoface-events.com</a:t>
            </a:r>
            <a:endParaRPr lang="en-US" b="1" dirty="0"/>
          </a:p>
        </p:txBody>
      </p:sp>
    </p:spTree>
    <p:extLst>
      <p:ext uri="{BB962C8B-B14F-4D97-AF65-F5344CB8AC3E}">
        <p14:creationId xmlns:p14="http://schemas.microsoft.com/office/powerpoint/2010/main" val="3641226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000000"/>
                </a:solidFill>
              </a:rPr>
              <a:t>Emergency Information </a:t>
            </a:r>
          </a:p>
        </p:txBody>
      </p:sp>
      <p:sp>
        <p:nvSpPr>
          <p:cNvPr id="3" name="Content Placeholder 2"/>
          <p:cNvSpPr>
            <a:spLocks noGrp="1"/>
          </p:cNvSpPr>
          <p:nvPr>
            <p:ph idx="1"/>
          </p:nvPr>
        </p:nvSpPr>
        <p:spPr>
          <a:xfrm>
            <a:off x="677334" y="1452283"/>
            <a:ext cx="10371666" cy="5163670"/>
          </a:xfrm>
        </p:spPr>
        <p:txBody>
          <a:bodyPr>
            <a:noAutofit/>
          </a:bodyPr>
          <a:lstStyle/>
          <a:p>
            <a:pPr marL="0" indent="0">
              <a:buNone/>
            </a:pPr>
            <a:r>
              <a:rPr lang="en-US" sz="2400" b="1" dirty="0"/>
              <a:t>In the Austria Center Vienna there is an Emergency Attendant Office, located  </a:t>
            </a:r>
            <a:r>
              <a:rPr lang="en-US" sz="2400" b="1" dirty="0">
                <a:solidFill>
                  <a:srgbClr val="FF0000"/>
                </a:solidFill>
              </a:rPr>
              <a:t>near E Hall 2 on Level 0. The room is marked with a red </a:t>
            </a:r>
            <a:r>
              <a:rPr lang="en-US" sz="2400" dirty="0">
                <a:solidFill>
                  <a:srgbClr val="FF0000"/>
                </a:solidFill>
              </a:rPr>
              <a:t>+</a:t>
            </a:r>
            <a:r>
              <a:rPr lang="en-US" sz="2400" dirty="0">
                <a:solidFill>
                  <a:schemeClr val="tx1"/>
                </a:solidFill>
              </a:rPr>
              <a:t>.</a:t>
            </a:r>
          </a:p>
          <a:p>
            <a:pPr marL="0" indent="0">
              <a:buNone/>
            </a:pPr>
            <a:endParaRPr lang="en-US" sz="2400" dirty="0">
              <a:solidFill>
                <a:srgbClr val="FF0000"/>
              </a:solidFill>
            </a:endParaRPr>
          </a:p>
          <a:p>
            <a:pPr marL="0" indent="0">
              <a:buNone/>
            </a:pPr>
            <a:r>
              <a:rPr lang="en-US" sz="2400" b="1" dirty="0"/>
              <a:t>In case the worst should happen, here are the most important telephone numbers in Vienna.</a:t>
            </a:r>
          </a:p>
          <a:p>
            <a:r>
              <a:rPr lang="en-US" sz="2000" b="1" dirty="0"/>
              <a:t>Fire service: 122</a:t>
            </a:r>
          </a:p>
          <a:p>
            <a:r>
              <a:rPr lang="en-US" sz="2000" b="1" dirty="0"/>
              <a:t>Police: 133</a:t>
            </a:r>
          </a:p>
          <a:p>
            <a:r>
              <a:rPr lang="en-US" sz="2000" b="1" dirty="0"/>
              <a:t>Ambulance / rescue: tel. 144</a:t>
            </a:r>
          </a:p>
          <a:p>
            <a:r>
              <a:rPr lang="en-US" sz="2000" b="1" dirty="0"/>
              <a:t>Emergency doctor: tel. 141</a:t>
            </a:r>
          </a:p>
          <a:p>
            <a:r>
              <a:rPr lang="en-US" sz="2000" b="1" dirty="0"/>
              <a:t>European emergency: tel. 112</a:t>
            </a:r>
          </a:p>
          <a:p>
            <a:r>
              <a:rPr lang="en-US" sz="2000" b="1" dirty="0"/>
              <a:t>Vienna Med doctor's hotline for visitors (0-24): tel. +43-1-513 95 95</a:t>
            </a:r>
          </a:p>
          <a:p>
            <a:r>
              <a:rPr lang="en-US" sz="2000" b="1" dirty="0"/>
              <a:t>Evening and weekend dental service (taped service): tel. +43-1-512 20 78</a:t>
            </a:r>
          </a:p>
          <a:p>
            <a:r>
              <a:rPr lang="en-US" sz="2000" b="1" dirty="0"/>
              <a:t>Evening and Sunday drugstores (0-24): tel. 1455</a:t>
            </a:r>
          </a:p>
        </p:txBody>
      </p:sp>
    </p:spTree>
    <p:extLst>
      <p:ext uri="{BB962C8B-B14F-4D97-AF65-F5344CB8AC3E}">
        <p14:creationId xmlns:p14="http://schemas.microsoft.com/office/powerpoint/2010/main" val="13948600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2019 Future Venues</a:t>
            </a:r>
          </a:p>
        </p:txBody>
      </p:sp>
      <p:sp>
        <p:nvSpPr>
          <p:cNvPr id="3" name="Content Placeholder 2"/>
          <p:cNvSpPr>
            <a:spLocks noGrp="1"/>
          </p:cNvSpPr>
          <p:nvPr>
            <p:ph idx="1"/>
          </p:nvPr>
        </p:nvSpPr>
        <p:spPr/>
        <p:txBody>
          <a:bodyPr/>
          <a:lstStyle/>
          <a:p>
            <a:endParaRPr lang="en-GB" dirty="0"/>
          </a:p>
          <a:p>
            <a:r>
              <a:rPr lang="en-GB" dirty="0"/>
              <a:t>November 10-15, Hilton Waikoloa Village, Kona, HI, USA</a:t>
            </a:r>
            <a:endParaRPr lang="en-US" dirty="0"/>
          </a:p>
        </p:txBody>
      </p:sp>
    </p:spTree>
    <p:extLst>
      <p:ext uri="{BB962C8B-B14F-4D97-AF65-F5344CB8AC3E}">
        <p14:creationId xmlns:p14="http://schemas.microsoft.com/office/powerpoint/2010/main" val="22490111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838200"/>
          </a:xfrm>
        </p:spPr>
        <p:txBody>
          <a:bodyPr/>
          <a:lstStyle/>
          <a:p>
            <a:r>
              <a:rPr lang="en-US" dirty="0"/>
              <a:t>2020 Future Venues</a:t>
            </a:r>
          </a:p>
        </p:txBody>
      </p:sp>
      <p:sp>
        <p:nvSpPr>
          <p:cNvPr id="4" name="Text Placeholder 3"/>
          <p:cNvSpPr>
            <a:spLocks noGrp="1"/>
          </p:cNvSpPr>
          <p:nvPr>
            <p:ph type="body" idx="1"/>
          </p:nvPr>
        </p:nvSpPr>
        <p:spPr>
          <a:xfrm>
            <a:off x="609601" y="1535113"/>
            <a:ext cx="3352800" cy="639762"/>
          </a:xfrm>
        </p:spPr>
        <p:txBody>
          <a:bodyPr/>
          <a:lstStyle/>
          <a:p>
            <a:r>
              <a:rPr lang="en-US" sz="2000" dirty="0"/>
              <a:t>15-20 March 2020</a:t>
            </a:r>
          </a:p>
        </p:txBody>
      </p:sp>
      <p:sp>
        <p:nvSpPr>
          <p:cNvPr id="5" name="Content Placeholder 4"/>
          <p:cNvSpPr>
            <a:spLocks noGrp="1"/>
          </p:cNvSpPr>
          <p:nvPr>
            <p:ph sz="half" idx="2"/>
          </p:nvPr>
        </p:nvSpPr>
        <p:spPr>
          <a:xfrm>
            <a:off x="173183" y="2174875"/>
            <a:ext cx="3789217" cy="949325"/>
          </a:xfrm>
        </p:spPr>
        <p:txBody>
          <a:bodyPr/>
          <a:lstStyle/>
          <a:p>
            <a:pPr fontAlgn="b"/>
            <a:r>
              <a:rPr lang="en-US" dirty="0">
                <a:solidFill>
                  <a:srgbClr val="00B050"/>
                </a:solidFill>
              </a:rPr>
              <a:t>Hilton Atlanta, Atlanta, GA, USA</a:t>
            </a:r>
          </a:p>
        </p:txBody>
      </p:sp>
      <p:sp>
        <p:nvSpPr>
          <p:cNvPr id="6" name="Text Placeholder 5"/>
          <p:cNvSpPr>
            <a:spLocks noGrp="1"/>
          </p:cNvSpPr>
          <p:nvPr>
            <p:ph type="body" sz="quarter" idx="3"/>
          </p:nvPr>
        </p:nvSpPr>
        <p:spPr>
          <a:xfrm>
            <a:off x="4648200" y="1535113"/>
            <a:ext cx="2493432" cy="639762"/>
          </a:xfrm>
        </p:spPr>
        <p:txBody>
          <a:bodyPr/>
          <a:lstStyle/>
          <a:p>
            <a:r>
              <a:rPr lang="en-US" sz="2000" dirty="0"/>
              <a:t>12-17 July 2020</a:t>
            </a:r>
          </a:p>
        </p:txBody>
      </p:sp>
      <p:sp>
        <p:nvSpPr>
          <p:cNvPr id="7" name="Content Placeholder 6"/>
          <p:cNvSpPr>
            <a:spLocks noGrp="1"/>
          </p:cNvSpPr>
          <p:nvPr>
            <p:ph sz="quarter" idx="4"/>
          </p:nvPr>
        </p:nvSpPr>
        <p:spPr>
          <a:xfrm>
            <a:off x="4017624" y="2198686"/>
            <a:ext cx="3799415" cy="925514"/>
          </a:xfrm>
        </p:spPr>
        <p:txBody>
          <a:bodyPr/>
          <a:lstStyle/>
          <a:p>
            <a:r>
              <a:rPr lang="en-US" dirty="0">
                <a:solidFill>
                  <a:srgbClr val="00B050"/>
                </a:solidFill>
              </a:rPr>
              <a:t>Sheraton Centre Montreal, Montreal, Canada</a:t>
            </a:r>
          </a:p>
        </p:txBody>
      </p:sp>
      <p:sp>
        <p:nvSpPr>
          <p:cNvPr id="8" name="Text Placeholder 5"/>
          <p:cNvSpPr txBox="1">
            <a:spLocks/>
          </p:cNvSpPr>
          <p:nvPr/>
        </p:nvSpPr>
        <p:spPr bwMode="auto">
          <a:xfrm>
            <a:off x="8360248" y="1558924"/>
            <a:ext cx="2993552"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l" rtl="0" eaLnBrk="1" fontAlgn="base" hangingPunct="1">
              <a:spcBef>
                <a:spcPct val="20000"/>
              </a:spcBef>
              <a:spcAft>
                <a:spcPct val="0"/>
              </a:spcAft>
              <a:buNone/>
              <a:defRPr sz="2400" b="1">
                <a:solidFill>
                  <a:schemeClr val="tx1"/>
                </a:solidFill>
                <a:latin typeface="+mn-lt"/>
                <a:ea typeface="+mn-ea"/>
                <a:cs typeface="+mn-cs"/>
              </a:defRPr>
            </a:lvl1pPr>
            <a:lvl2pPr marL="457200" indent="0" algn="l" rtl="0" eaLnBrk="1" fontAlgn="base" hangingPunct="1">
              <a:spcBef>
                <a:spcPct val="20000"/>
              </a:spcBef>
              <a:spcAft>
                <a:spcPct val="0"/>
              </a:spcAft>
              <a:buNone/>
              <a:defRPr sz="2000" b="1">
                <a:solidFill>
                  <a:schemeClr val="tx1"/>
                </a:solidFill>
                <a:latin typeface="+mn-lt"/>
              </a:defRPr>
            </a:lvl2pPr>
            <a:lvl3pPr marL="914400" indent="0" algn="l" rtl="0" eaLnBrk="1" fontAlgn="base" hangingPunct="1">
              <a:spcBef>
                <a:spcPct val="20000"/>
              </a:spcBef>
              <a:spcAft>
                <a:spcPct val="0"/>
              </a:spcAft>
              <a:buNone/>
              <a:defRPr sz="1800" b="1">
                <a:solidFill>
                  <a:schemeClr val="tx1"/>
                </a:solidFill>
                <a:latin typeface="+mn-lt"/>
              </a:defRPr>
            </a:lvl3pPr>
            <a:lvl4pPr marL="1371600" indent="0" algn="l" rtl="0" eaLnBrk="1" fontAlgn="base" hangingPunct="1">
              <a:spcBef>
                <a:spcPct val="20000"/>
              </a:spcBef>
              <a:spcAft>
                <a:spcPct val="0"/>
              </a:spcAft>
              <a:buNone/>
              <a:defRPr sz="1600" b="1">
                <a:solidFill>
                  <a:schemeClr val="tx1"/>
                </a:solidFill>
                <a:latin typeface="+mn-lt"/>
              </a:defRPr>
            </a:lvl4pPr>
            <a:lvl5pPr marL="1828800" indent="0" algn="l" rtl="0" eaLnBrk="1" fontAlgn="base" hangingPunct="1">
              <a:spcBef>
                <a:spcPct val="20000"/>
              </a:spcBef>
              <a:spcAft>
                <a:spcPct val="0"/>
              </a:spcAft>
              <a:buNone/>
              <a:defRPr sz="1600" b="1">
                <a:solidFill>
                  <a:schemeClr val="tx1"/>
                </a:solidFill>
                <a:latin typeface="+mn-lt"/>
              </a:defRPr>
            </a:lvl5pPr>
            <a:lvl6pPr marL="2286000" indent="0" algn="l" rtl="0" eaLnBrk="1" fontAlgn="base" hangingPunct="1">
              <a:spcBef>
                <a:spcPct val="20000"/>
              </a:spcBef>
              <a:spcAft>
                <a:spcPct val="0"/>
              </a:spcAft>
              <a:buNone/>
              <a:defRPr sz="1600" b="1">
                <a:solidFill>
                  <a:schemeClr val="tx1"/>
                </a:solidFill>
                <a:latin typeface="+mn-lt"/>
              </a:defRPr>
            </a:lvl6pPr>
            <a:lvl7pPr marL="2743200" indent="0" algn="l" rtl="0" eaLnBrk="1" fontAlgn="base" hangingPunct="1">
              <a:spcBef>
                <a:spcPct val="20000"/>
              </a:spcBef>
              <a:spcAft>
                <a:spcPct val="0"/>
              </a:spcAft>
              <a:buNone/>
              <a:defRPr sz="1600" b="1">
                <a:solidFill>
                  <a:schemeClr val="tx1"/>
                </a:solidFill>
                <a:latin typeface="+mn-lt"/>
              </a:defRPr>
            </a:lvl7pPr>
            <a:lvl8pPr marL="3200400" indent="0" algn="l" rtl="0" eaLnBrk="1" fontAlgn="base" hangingPunct="1">
              <a:spcBef>
                <a:spcPct val="20000"/>
              </a:spcBef>
              <a:spcAft>
                <a:spcPct val="0"/>
              </a:spcAft>
              <a:buNone/>
              <a:defRPr sz="1600" b="1">
                <a:solidFill>
                  <a:schemeClr val="tx1"/>
                </a:solidFill>
                <a:latin typeface="+mn-lt"/>
              </a:defRPr>
            </a:lvl8pPr>
            <a:lvl9pPr marL="3657600" indent="0" algn="l" rtl="0" eaLnBrk="1" fontAlgn="base" hangingPunct="1">
              <a:spcBef>
                <a:spcPct val="20000"/>
              </a:spcBef>
              <a:spcAft>
                <a:spcPct val="0"/>
              </a:spcAft>
              <a:buNone/>
              <a:defRPr sz="1600" b="1">
                <a:solidFill>
                  <a:schemeClr val="tx1"/>
                </a:solidFill>
                <a:latin typeface="+mn-lt"/>
              </a:defRPr>
            </a:lvl9pPr>
          </a:lstStyle>
          <a:p>
            <a:r>
              <a:rPr lang="en-US" sz="2000" kern="0" dirty="0"/>
              <a:t>8-13 November 2020</a:t>
            </a:r>
          </a:p>
        </p:txBody>
      </p:sp>
      <p:sp>
        <p:nvSpPr>
          <p:cNvPr id="9" name="Content Placeholder 6"/>
          <p:cNvSpPr txBox="1">
            <a:spLocks/>
          </p:cNvSpPr>
          <p:nvPr/>
        </p:nvSpPr>
        <p:spPr bwMode="auto">
          <a:xfrm>
            <a:off x="7872263" y="2198687"/>
            <a:ext cx="4191000" cy="925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sz="18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r>
              <a:rPr lang="en-US" dirty="0">
                <a:solidFill>
                  <a:srgbClr val="00B050"/>
                </a:solidFill>
              </a:rPr>
              <a:t>Marriott Marquis Queen’s Park, Bangkok, Thailand</a:t>
            </a:r>
          </a:p>
          <a:p>
            <a:pPr marL="0" indent="0">
              <a:buNone/>
            </a:pPr>
            <a:endParaRPr lang="en-US" sz="2000" kern="0" dirty="0">
              <a:solidFill>
                <a:srgbClr val="FF0000"/>
              </a:solidFill>
            </a:endParaRPr>
          </a:p>
          <a:p>
            <a:endParaRPr lang="en-US" sz="2000" kern="0" dirty="0"/>
          </a:p>
        </p:txBody>
      </p:sp>
      <p:sp>
        <p:nvSpPr>
          <p:cNvPr id="10" name="TextBox 9"/>
          <p:cNvSpPr txBox="1"/>
          <p:nvPr/>
        </p:nvSpPr>
        <p:spPr>
          <a:xfrm>
            <a:off x="381000" y="3479708"/>
            <a:ext cx="3200400" cy="461665"/>
          </a:xfrm>
          <a:prstGeom prst="rect">
            <a:avLst/>
          </a:prstGeom>
          <a:noFill/>
        </p:spPr>
        <p:txBody>
          <a:bodyPr wrap="square" rtlCol="0">
            <a:spAutoFit/>
          </a:bodyPr>
          <a:lstStyle/>
          <a:p>
            <a:r>
              <a:rPr lang="en-US" dirty="0"/>
              <a:t>Contract Executed</a:t>
            </a:r>
          </a:p>
        </p:txBody>
      </p:sp>
      <p:sp>
        <p:nvSpPr>
          <p:cNvPr id="11" name="TextBox 10">
            <a:extLst>
              <a:ext uri="{FF2B5EF4-FFF2-40B4-BE49-F238E27FC236}">
                <a16:creationId xmlns:a16="http://schemas.microsoft.com/office/drawing/2014/main" id="{7FFDCE1E-FE20-43A0-882D-7C8DFB4125DA}"/>
              </a:ext>
            </a:extLst>
          </p:cNvPr>
          <p:cNvSpPr txBox="1"/>
          <p:nvPr/>
        </p:nvSpPr>
        <p:spPr>
          <a:xfrm>
            <a:off x="8534400" y="3479709"/>
            <a:ext cx="3276600" cy="461665"/>
          </a:xfrm>
          <a:prstGeom prst="rect">
            <a:avLst/>
          </a:prstGeom>
          <a:noFill/>
        </p:spPr>
        <p:txBody>
          <a:bodyPr wrap="square" rtlCol="0">
            <a:spAutoFit/>
          </a:bodyPr>
          <a:lstStyle/>
          <a:p>
            <a:r>
              <a:rPr lang="en-US" dirty="0"/>
              <a:t>Contract executed</a:t>
            </a:r>
          </a:p>
        </p:txBody>
      </p:sp>
      <p:sp>
        <p:nvSpPr>
          <p:cNvPr id="13" name="TextBox 12">
            <a:extLst>
              <a:ext uri="{FF2B5EF4-FFF2-40B4-BE49-F238E27FC236}">
                <a16:creationId xmlns:a16="http://schemas.microsoft.com/office/drawing/2014/main" id="{B3B9A491-7AC3-4CE9-BD4B-360306515272}"/>
              </a:ext>
            </a:extLst>
          </p:cNvPr>
          <p:cNvSpPr txBox="1"/>
          <p:nvPr/>
        </p:nvSpPr>
        <p:spPr>
          <a:xfrm>
            <a:off x="4191000" y="3479710"/>
            <a:ext cx="3886200" cy="461665"/>
          </a:xfrm>
          <a:prstGeom prst="rect">
            <a:avLst/>
          </a:prstGeom>
          <a:noFill/>
        </p:spPr>
        <p:txBody>
          <a:bodyPr wrap="square" rtlCol="0">
            <a:spAutoFit/>
          </a:bodyPr>
          <a:lstStyle/>
          <a:p>
            <a:r>
              <a:rPr lang="en-US" dirty="0"/>
              <a:t>Contract Executed</a:t>
            </a:r>
          </a:p>
        </p:txBody>
      </p:sp>
    </p:spTree>
    <p:extLst>
      <p:ext uri="{BB962C8B-B14F-4D97-AF65-F5344CB8AC3E}">
        <p14:creationId xmlns:p14="http://schemas.microsoft.com/office/powerpoint/2010/main" val="11979965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838200"/>
          </a:xfrm>
        </p:spPr>
        <p:txBody>
          <a:bodyPr/>
          <a:lstStyle/>
          <a:p>
            <a:r>
              <a:rPr lang="en-US" dirty="0"/>
              <a:t>2021 Future Venues</a:t>
            </a:r>
          </a:p>
        </p:txBody>
      </p:sp>
      <p:sp>
        <p:nvSpPr>
          <p:cNvPr id="4" name="Text Placeholder 3"/>
          <p:cNvSpPr>
            <a:spLocks noGrp="1"/>
          </p:cNvSpPr>
          <p:nvPr>
            <p:ph type="body" idx="1"/>
          </p:nvPr>
        </p:nvSpPr>
        <p:spPr>
          <a:xfrm>
            <a:off x="609601" y="1535113"/>
            <a:ext cx="3352800" cy="639762"/>
          </a:xfrm>
        </p:spPr>
        <p:txBody>
          <a:bodyPr/>
          <a:lstStyle/>
          <a:p>
            <a:r>
              <a:rPr lang="en-US" sz="2000" dirty="0"/>
              <a:t>14-19 March 2021</a:t>
            </a:r>
          </a:p>
        </p:txBody>
      </p:sp>
      <p:sp>
        <p:nvSpPr>
          <p:cNvPr id="5" name="Content Placeholder 4"/>
          <p:cNvSpPr>
            <a:spLocks noGrp="1"/>
          </p:cNvSpPr>
          <p:nvPr>
            <p:ph sz="half" idx="2"/>
          </p:nvPr>
        </p:nvSpPr>
        <p:spPr>
          <a:xfrm>
            <a:off x="173183" y="2174875"/>
            <a:ext cx="3789217" cy="1304833"/>
          </a:xfrm>
        </p:spPr>
        <p:txBody>
          <a:bodyPr/>
          <a:lstStyle/>
          <a:p>
            <a:pPr fontAlgn="b"/>
            <a:r>
              <a:rPr lang="en-US" dirty="0">
                <a:solidFill>
                  <a:srgbClr val="00B050"/>
                </a:solidFill>
              </a:rPr>
              <a:t>Hyatt Regency Denver at Colorado Convention Center</a:t>
            </a:r>
          </a:p>
        </p:txBody>
      </p:sp>
      <p:sp>
        <p:nvSpPr>
          <p:cNvPr id="6" name="Text Placeholder 5"/>
          <p:cNvSpPr>
            <a:spLocks noGrp="1"/>
          </p:cNvSpPr>
          <p:nvPr>
            <p:ph type="body" sz="quarter" idx="3"/>
          </p:nvPr>
        </p:nvSpPr>
        <p:spPr>
          <a:xfrm>
            <a:off x="4648200" y="1535113"/>
            <a:ext cx="2493432" cy="639762"/>
          </a:xfrm>
        </p:spPr>
        <p:txBody>
          <a:bodyPr/>
          <a:lstStyle/>
          <a:p>
            <a:r>
              <a:rPr lang="en-US" sz="2000" dirty="0"/>
              <a:t>11-16 July 2021</a:t>
            </a:r>
          </a:p>
        </p:txBody>
      </p:sp>
      <p:sp>
        <p:nvSpPr>
          <p:cNvPr id="7" name="Content Placeholder 6"/>
          <p:cNvSpPr>
            <a:spLocks noGrp="1"/>
          </p:cNvSpPr>
          <p:nvPr>
            <p:ph sz="quarter" idx="4"/>
          </p:nvPr>
        </p:nvSpPr>
        <p:spPr>
          <a:xfrm>
            <a:off x="4319738" y="2198686"/>
            <a:ext cx="3431202" cy="925514"/>
          </a:xfrm>
        </p:spPr>
        <p:txBody>
          <a:bodyPr/>
          <a:lstStyle/>
          <a:p>
            <a:r>
              <a:rPr lang="en-US" dirty="0">
                <a:solidFill>
                  <a:srgbClr val="00B050"/>
                </a:solidFill>
              </a:rPr>
              <a:t>Madrid? </a:t>
            </a:r>
          </a:p>
        </p:txBody>
      </p:sp>
      <p:sp>
        <p:nvSpPr>
          <p:cNvPr id="8" name="Text Placeholder 5"/>
          <p:cNvSpPr txBox="1">
            <a:spLocks/>
          </p:cNvSpPr>
          <p:nvPr/>
        </p:nvSpPr>
        <p:spPr bwMode="auto">
          <a:xfrm>
            <a:off x="8360248" y="1558924"/>
            <a:ext cx="2993552"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l" rtl="0" eaLnBrk="1" fontAlgn="base" hangingPunct="1">
              <a:spcBef>
                <a:spcPct val="20000"/>
              </a:spcBef>
              <a:spcAft>
                <a:spcPct val="0"/>
              </a:spcAft>
              <a:buNone/>
              <a:defRPr sz="2400" b="1">
                <a:solidFill>
                  <a:schemeClr val="tx1"/>
                </a:solidFill>
                <a:latin typeface="+mn-lt"/>
                <a:ea typeface="+mn-ea"/>
                <a:cs typeface="+mn-cs"/>
              </a:defRPr>
            </a:lvl1pPr>
            <a:lvl2pPr marL="457200" indent="0" algn="l" rtl="0" eaLnBrk="1" fontAlgn="base" hangingPunct="1">
              <a:spcBef>
                <a:spcPct val="20000"/>
              </a:spcBef>
              <a:spcAft>
                <a:spcPct val="0"/>
              </a:spcAft>
              <a:buNone/>
              <a:defRPr sz="2000" b="1">
                <a:solidFill>
                  <a:schemeClr val="tx1"/>
                </a:solidFill>
                <a:latin typeface="+mn-lt"/>
              </a:defRPr>
            </a:lvl2pPr>
            <a:lvl3pPr marL="914400" indent="0" algn="l" rtl="0" eaLnBrk="1" fontAlgn="base" hangingPunct="1">
              <a:spcBef>
                <a:spcPct val="20000"/>
              </a:spcBef>
              <a:spcAft>
                <a:spcPct val="0"/>
              </a:spcAft>
              <a:buNone/>
              <a:defRPr sz="1800" b="1">
                <a:solidFill>
                  <a:schemeClr val="tx1"/>
                </a:solidFill>
                <a:latin typeface="+mn-lt"/>
              </a:defRPr>
            </a:lvl3pPr>
            <a:lvl4pPr marL="1371600" indent="0" algn="l" rtl="0" eaLnBrk="1" fontAlgn="base" hangingPunct="1">
              <a:spcBef>
                <a:spcPct val="20000"/>
              </a:spcBef>
              <a:spcAft>
                <a:spcPct val="0"/>
              </a:spcAft>
              <a:buNone/>
              <a:defRPr sz="1600" b="1">
                <a:solidFill>
                  <a:schemeClr val="tx1"/>
                </a:solidFill>
                <a:latin typeface="+mn-lt"/>
              </a:defRPr>
            </a:lvl4pPr>
            <a:lvl5pPr marL="1828800" indent="0" algn="l" rtl="0" eaLnBrk="1" fontAlgn="base" hangingPunct="1">
              <a:spcBef>
                <a:spcPct val="20000"/>
              </a:spcBef>
              <a:spcAft>
                <a:spcPct val="0"/>
              </a:spcAft>
              <a:buNone/>
              <a:defRPr sz="1600" b="1">
                <a:solidFill>
                  <a:schemeClr val="tx1"/>
                </a:solidFill>
                <a:latin typeface="+mn-lt"/>
              </a:defRPr>
            </a:lvl5pPr>
            <a:lvl6pPr marL="2286000" indent="0" algn="l" rtl="0" eaLnBrk="1" fontAlgn="base" hangingPunct="1">
              <a:spcBef>
                <a:spcPct val="20000"/>
              </a:spcBef>
              <a:spcAft>
                <a:spcPct val="0"/>
              </a:spcAft>
              <a:buNone/>
              <a:defRPr sz="1600" b="1">
                <a:solidFill>
                  <a:schemeClr val="tx1"/>
                </a:solidFill>
                <a:latin typeface="+mn-lt"/>
              </a:defRPr>
            </a:lvl6pPr>
            <a:lvl7pPr marL="2743200" indent="0" algn="l" rtl="0" eaLnBrk="1" fontAlgn="base" hangingPunct="1">
              <a:spcBef>
                <a:spcPct val="20000"/>
              </a:spcBef>
              <a:spcAft>
                <a:spcPct val="0"/>
              </a:spcAft>
              <a:buNone/>
              <a:defRPr sz="1600" b="1">
                <a:solidFill>
                  <a:schemeClr val="tx1"/>
                </a:solidFill>
                <a:latin typeface="+mn-lt"/>
              </a:defRPr>
            </a:lvl7pPr>
            <a:lvl8pPr marL="3200400" indent="0" algn="l" rtl="0" eaLnBrk="1" fontAlgn="base" hangingPunct="1">
              <a:spcBef>
                <a:spcPct val="20000"/>
              </a:spcBef>
              <a:spcAft>
                <a:spcPct val="0"/>
              </a:spcAft>
              <a:buNone/>
              <a:defRPr sz="1600" b="1">
                <a:solidFill>
                  <a:schemeClr val="tx1"/>
                </a:solidFill>
                <a:latin typeface="+mn-lt"/>
              </a:defRPr>
            </a:lvl8pPr>
            <a:lvl9pPr marL="3657600" indent="0" algn="l" rtl="0" eaLnBrk="1" fontAlgn="base" hangingPunct="1">
              <a:spcBef>
                <a:spcPct val="20000"/>
              </a:spcBef>
              <a:spcAft>
                <a:spcPct val="0"/>
              </a:spcAft>
              <a:buNone/>
              <a:defRPr sz="1600" b="1">
                <a:solidFill>
                  <a:schemeClr val="tx1"/>
                </a:solidFill>
                <a:latin typeface="+mn-lt"/>
              </a:defRPr>
            </a:lvl9pPr>
          </a:lstStyle>
          <a:p>
            <a:r>
              <a:rPr lang="en-US" sz="2000" kern="0" dirty="0"/>
              <a:t>14-19 November 2021</a:t>
            </a:r>
          </a:p>
        </p:txBody>
      </p:sp>
      <p:sp>
        <p:nvSpPr>
          <p:cNvPr id="9" name="Content Placeholder 6"/>
          <p:cNvSpPr txBox="1">
            <a:spLocks/>
          </p:cNvSpPr>
          <p:nvPr/>
        </p:nvSpPr>
        <p:spPr bwMode="auto">
          <a:xfrm>
            <a:off x="7872263" y="2198687"/>
            <a:ext cx="4191000" cy="925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sz="18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r>
              <a:rPr lang="en-US" dirty="0">
                <a:solidFill>
                  <a:srgbClr val="00B050"/>
                </a:solidFill>
              </a:rPr>
              <a:t>Hyatt Regency Vancouver</a:t>
            </a:r>
            <a:endParaRPr lang="en-US" sz="2000" kern="0" dirty="0">
              <a:solidFill>
                <a:srgbClr val="FF0000"/>
              </a:solidFill>
            </a:endParaRPr>
          </a:p>
          <a:p>
            <a:endParaRPr lang="en-US" sz="2000" kern="0" dirty="0"/>
          </a:p>
        </p:txBody>
      </p:sp>
      <p:sp>
        <p:nvSpPr>
          <p:cNvPr id="10" name="TextBox 9"/>
          <p:cNvSpPr txBox="1"/>
          <p:nvPr/>
        </p:nvSpPr>
        <p:spPr>
          <a:xfrm>
            <a:off x="381000" y="3479708"/>
            <a:ext cx="3200400" cy="461665"/>
          </a:xfrm>
          <a:prstGeom prst="rect">
            <a:avLst/>
          </a:prstGeom>
          <a:noFill/>
        </p:spPr>
        <p:txBody>
          <a:bodyPr wrap="square" rtlCol="0">
            <a:spAutoFit/>
          </a:bodyPr>
          <a:lstStyle/>
          <a:p>
            <a:r>
              <a:rPr lang="en-US" dirty="0"/>
              <a:t>Contract Executed</a:t>
            </a:r>
          </a:p>
        </p:txBody>
      </p:sp>
      <p:sp>
        <p:nvSpPr>
          <p:cNvPr id="11" name="TextBox 10">
            <a:extLst>
              <a:ext uri="{FF2B5EF4-FFF2-40B4-BE49-F238E27FC236}">
                <a16:creationId xmlns:a16="http://schemas.microsoft.com/office/drawing/2014/main" id="{7FFDCE1E-FE20-43A0-882D-7C8DFB4125DA}"/>
              </a:ext>
            </a:extLst>
          </p:cNvPr>
          <p:cNvSpPr txBox="1"/>
          <p:nvPr/>
        </p:nvSpPr>
        <p:spPr>
          <a:xfrm>
            <a:off x="8534400" y="3479709"/>
            <a:ext cx="3276600" cy="461665"/>
          </a:xfrm>
          <a:prstGeom prst="rect">
            <a:avLst/>
          </a:prstGeom>
          <a:noFill/>
        </p:spPr>
        <p:txBody>
          <a:bodyPr wrap="square" rtlCol="0">
            <a:spAutoFit/>
          </a:bodyPr>
          <a:lstStyle/>
          <a:p>
            <a:r>
              <a:rPr lang="en-US" dirty="0"/>
              <a:t>Contract executed</a:t>
            </a:r>
          </a:p>
        </p:txBody>
      </p:sp>
      <p:sp>
        <p:nvSpPr>
          <p:cNvPr id="13" name="TextBox 12">
            <a:extLst>
              <a:ext uri="{FF2B5EF4-FFF2-40B4-BE49-F238E27FC236}">
                <a16:creationId xmlns:a16="http://schemas.microsoft.com/office/drawing/2014/main" id="{B3B9A491-7AC3-4CE9-BD4B-360306515272}"/>
              </a:ext>
            </a:extLst>
          </p:cNvPr>
          <p:cNvSpPr txBox="1"/>
          <p:nvPr/>
        </p:nvSpPr>
        <p:spPr>
          <a:xfrm>
            <a:off x="4305300" y="3479708"/>
            <a:ext cx="3445640" cy="461665"/>
          </a:xfrm>
          <a:prstGeom prst="rect">
            <a:avLst/>
          </a:prstGeom>
          <a:noFill/>
        </p:spPr>
        <p:txBody>
          <a:bodyPr wrap="square" rtlCol="0">
            <a:spAutoFit/>
          </a:bodyPr>
          <a:lstStyle/>
          <a:p>
            <a:r>
              <a:rPr lang="en-US" dirty="0"/>
              <a:t>Open for Proposals</a:t>
            </a:r>
          </a:p>
        </p:txBody>
      </p:sp>
    </p:spTree>
    <p:extLst>
      <p:ext uri="{BB962C8B-B14F-4D97-AF65-F5344CB8AC3E}">
        <p14:creationId xmlns:p14="http://schemas.microsoft.com/office/powerpoint/2010/main" val="20042464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Tree>
    <p:extLst>
      <p:ext uri="{BB962C8B-B14F-4D97-AF65-F5344CB8AC3E}">
        <p14:creationId xmlns:p14="http://schemas.microsoft.com/office/powerpoint/2010/main" val="31017341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F34C702-1E27-4B71-AC2A-EBA67C045669}"/>
              </a:ext>
            </a:extLst>
          </p:cNvPr>
          <p:cNvSpPr>
            <a:spLocks noGrp="1"/>
          </p:cNvSpPr>
          <p:nvPr>
            <p:ph type="title"/>
          </p:nvPr>
        </p:nvSpPr>
        <p:spPr/>
        <p:txBody>
          <a:bodyPr/>
          <a:lstStyle/>
          <a:p>
            <a:r>
              <a:rPr lang="en-US" dirty="0"/>
              <a:t>More Future Venues</a:t>
            </a:r>
          </a:p>
        </p:txBody>
      </p:sp>
      <p:sp>
        <p:nvSpPr>
          <p:cNvPr id="8" name="Content Placeholder 7">
            <a:extLst>
              <a:ext uri="{FF2B5EF4-FFF2-40B4-BE49-F238E27FC236}">
                <a16:creationId xmlns:a16="http://schemas.microsoft.com/office/drawing/2014/main" id="{B120A10D-9753-4280-AD3E-41F5CB159024}"/>
              </a:ext>
            </a:extLst>
          </p:cNvPr>
          <p:cNvSpPr>
            <a:spLocks noGrp="1"/>
          </p:cNvSpPr>
          <p:nvPr>
            <p:ph idx="1"/>
          </p:nvPr>
        </p:nvSpPr>
        <p:spPr>
          <a:xfrm>
            <a:off x="334433" y="1341438"/>
            <a:ext cx="10972800" cy="4906962"/>
          </a:xfrm>
        </p:spPr>
        <p:txBody>
          <a:bodyPr/>
          <a:lstStyle/>
          <a:p>
            <a:r>
              <a:rPr lang="en-US" sz="2800" dirty="0"/>
              <a:t>Committed Future Venues – </a:t>
            </a:r>
            <a:r>
              <a:rPr lang="en-US" sz="2800" dirty="0">
                <a:solidFill>
                  <a:srgbClr val="69BE28"/>
                </a:solidFill>
              </a:rPr>
              <a:t>Contract Executed</a:t>
            </a:r>
          </a:p>
          <a:p>
            <a:pPr lvl="1"/>
            <a:r>
              <a:rPr lang="en-US" dirty="0"/>
              <a:t>2022 July 10-15 - Sheraton Centre Montreal</a:t>
            </a:r>
          </a:p>
          <a:p>
            <a:pPr lvl="1"/>
            <a:r>
              <a:rPr lang="en-US" dirty="0"/>
              <a:t>2023 Nov 12-17 – Hawaiian Village (Oahu)</a:t>
            </a:r>
          </a:p>
          <a:p>
            <a:pPr lvl="1"/>
            <a:r>
              <a:rPr lang="en-US" dirty="0"/>
              <a:t>2027 Nov 14-19 – Hawaiian Village (Oahu)</a:t>
            </a:r>
          </a:p>
          <a:p>
            <a:pPr lvl="1"/>
            <a:endParaRPr lang="en-US" dirty="0"/>
          </a:p>
          <a:p>
            <a:r>
              <a:rPr lang="en-US" sz="2800" dirty="0"/>
              <a:t>Potential Venues: - Discuss on Thursday Future Venues </a:t>
            </a:r>
            <a:r>
              <a:rPr lang="en-US" sz="2800" dirty="0" err="1"/>
              <a:t>AdHoc</a:t>
            </a:r>
            <a:endParaRPr lang="en-US" sz="2800" dirty="0"/>
          </a:p>
          <a:p>
            <a:pPr lvl="1"/>
            <a:r>
              <a:rPr lang="en-US" dirty="0"/>
              <a:t>2021 July 11-16 – Marriott Madrid, Spain</a:t>
            </a:r>
          </a:p>
          <a:p>
            <a:pPr lvl="1"/>
            <a:r>
              <a:rPr lang="en-US" dirty="0"/>
              <a:t>2023 July 9-14 – </a:t>
            </a:r>
            <a:r>
              <a:rPr lang="en-US" dirty="0" err="1"/>
              <a:t>Estrel</a:t>
            </a:r>
            <a:r>
              <a:rPr lang="en-US" dirty="0"/>
              <a:t>, Berlin, Germany</a:t>
            </a:r>
          </a:p>
        </p:txBody>
      </p:sp>
    </p:spTree>
    <p:extLst>
      <p:ext uri="{BB962C8B-B14F-4D97-AF65-F5344CB8AC3E}">
        <p14:creationId xmlns:p14="http://schemas.microsoft.com/office/powerpoint/2010/main" val="6638208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79C60-80DE-41A8-8403-6BFAFE3A7A25}"/>
              </a:ext>
            </a:extLst>
          </p:cNvPr>
          <p:cNvSpPr>
            <a:spLocks noGrp="1"/>
          </p:cNvSpPr>
          <p:nvPr>
            <p:ph type="title"/>
          </p:nvPr>
        </p:nvSpPr>
        <p:spPr/>
        <p:txBody>
          <a:bodyPr/>
          <a:lstStyle/>
          <a:p>
            <a:r>
              <a:rPr lang="en-US" dirty="0"/>
              <a:t>Request for WG Straw Poll concerning this Venue</a:t>
            </a:r>
          </a:p>
        </p:txBody>
      </p:sp>
      <p:sp>
        <p:nvSpPr>
          <p:cNvPr id="3" name="Content Placeholder 2">
            <a:extLst>
              <a:ext uri="{FF2B5EF4-FFF2-40B4-BE49-F238E27FC236}">
                <a16:creationId xmlns:a16="http://schemas.microsoft.com/office/drawing/2014/main" id="{D826A831-C523-41E8-83BF-857E9DDDD211}"/>
              </a:ext>
            </a:extLst>
          </p:cNvPr>
          <p:cNvSpPr>
            <a:spLocks noGrp="1"/>
          </p:cNvSpPr>
          <p:nvPr>
            <p:ph idx="1"/>
          </p:nvPr>
        </p:nvSpPr>
        <p:spPr>
          <a:xfrm>
            <a:off x="609599" y="1341437"/>
            <a:ext cx="10972800" cy="5111749"/>
          </a:xfrm>
        </p:spPr>
        <p:txBody>
          <a:bodyPr/>
          <a:lstStyle/>
          <a:p>
            <a:r>
              <a:rPr lang="en-US" sz="2800" dirty="0"/>
              <a:t>How many people would like to come back to this venue (did you like the venue) (Y/N)?</a:t>
            </a:r>
          </a:p>
          <a:p>
            <a:r>
              <a:rPr lang="en-US" sz="2800" dirty="0"/>
              <a:t>(Please report Yes and No results from your closing plenary meetings)</a:t>
            </a:r>
          </a:p>
        </p:txBody>
      </p:sp>
    </p:spTree>
    <p:extLst>
      <p:ext uri="{BB962C8B-B14F-4D97-AF65-F5344CB8AC3E}">
        <p14:creationId xmlns:p14="http://schemas.microsoft.com/office/powerpoint/2010/main" val="8886298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Future Venue </a:t>
            </a:r>
            <a:r>
              <a:rPr lang="en-US" dirty="0" err="1"/>
              <a:t>AdHocS</a:t>
            </a:r>
            <a:r>
              <a:rPr lang="en-US" dirty="0"/>
              <a:t>  --</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470164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10972800" cy="838200"/>
          </a:xfrm>
        </p:spPr>
        <p:txBody>
          <a:bodyPr/>
          <a:lstStyle/>
          <a:p>
            <a:r>
              <a:rPr lang="en-US" dirty="0"/>
              <a:t>Next Venue Meeting planning – Thurs 7:30 am</a:t>
            </a:r>
          </a:p>
        </p:txBody>
      </p:sp>
      <p:sp>
        <p:nvSpPr>
          <p:cNvPr id="3" name="Content Placeholder 2"/>
          <p:cNvSpPr>
            <a:spLocks noGrp="1"/>
          </p:cNvSpPr>
          <p:nvPr>
            <p:ph idx="1"/>
          </p:nvPr>
        </p:nvSpPr>
        <p:spPr>
          <a:xfrm>
            <a:off x="334433" y="1828800"/>
            <a:ext cx="10972800" cy="4038600"/>
          </a:xfrm>
        </p:spPr>
        <p:txBody>
          <a:bodyPr/>
          <a:lstStyle/>
          <a:p>
            <a:r>
              <a:rPr lang="en-US" dirty="0"/>
              <a:t>Proposed Agenda:</a:t>
            </a:r>
          </a:p>
          <a:p>
            <a:pPr lvl="1"/>
            <a:r>
              <a:rPr lang="en-US" dirty="0"/>
              <a:t>Start time 7:30 am</a:t>
            </a:r>
          </a:p>
          <a:p>
            <a:pPr lvl="1"/>
            <a:r>
              <a:rPr lang="en-US" dirty="0"/>
              <a:t>Review meeting space plan for </a:t>
            </a:r>
            <a:r>
              <a:rPr lang="en-GB" dirty="0"/>
              <a:t>2019 July Plenary</a:t>
            </a:r>
          </a:p>
          <a:p>
            <a:pPr lvl="2"/>
            <a:r>
              <a:rPr lang="en-GB" dirty="0"/>
              <a:t>Hilton Waikoloa, Waikoloa, Hawaii</a:t>
            </a:r>
          </a:p>
          <a:p>
            <a:pPr lvl="1"/>
            <a:r>
              <a:rPr lang="en-GB" dirty="0"/>
              <a:t>Adjourn 8:00am</a:t>
            </a:r>
          </a:p>
        </p:txBody>
      </p:sp>
    </p:spTree>
    <p:extLst>
      <p:ext uri="{BB962C8B-B14F-4D97-AF65-F5344CB8AC3E}">
        <p14:creationId xmlns:p14="http://schemas.microsoft.com/office/powerpoint/2010/main" val="21804116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838200"/>
          </a:xfrm>
        </p:spPr>
        <p:txBody>
          <a:bodyPr/>
          <a:lstStyle/>
          <a:p>
            <a:r>
              <a:rPr lang="en-US" dirty="0"/>
              <a:t>Future Venues </a:t>
            </a:r>
            <a:r>
              <a:rPr lang="en-US" dirty="0" err="1"/>
              <a:t>AdHoc</a:t>
            </a:r>
            <a:r>
              <a:rPr lang="en-US" dirty="0"/>
              <a:t> – Thurs 8 am</a:t>
            </a:r>
          </a:p>
        </p:txBody>
      </p:sp>
      <p:sp>
        <p:nvSpPr>
          <p:cNvPr id="3" name="Content Placeholder 2"/>
          <p:cNvSpPr>
            <a:spLocks noGrp="1"/>
          </p:cNvSpPr>
          <p:nvPr>
            <p:ph idx="1"/>
          </p:nvPr>
        </p:nvSpPr>
        <p:spPr>
          <a:xfrm>
            <a:off x="334433" y="1341438"/>
            <a:ext cx="10972800" cy="5135562"/>
          </a:xfrm>
        </p:spPr>
        <p:txBody>
          <a:bodyPr/>
          <a:lstStyle/>
          <a:p>
            <a:r>
              <a:rPr lang="en-US" sz="2000" dirty="0"/>
              <a:t>Proposed Agenda:</a:t>
            </a:r>
          </a:p>
          <a:p>
            <a:pPr lvl="1"/>
            <a:r>
              <a:rPr lang="en-US" sz="2000" dirty="0"/>
              <a:t>Start time – 8:00 am</a:t>
            </a:r>
          </a:p>
          <a:p>
            <a:pPr lvl="1"/>
            <a:r>
              <a:rPr lang="en-US" sz="2000" dirty="0"/>
              <a:t>Venue locations:</a:t>
            </a:r>
          </a:p>
          <a:p>
            <a:pPr lvl="2"/>
            <a:r>
              <a:rPr lang="en-US" sz="2000" dirty="0"/>
              <a:t>Austin JW Marriott – (Con)  Seattle - Hyatt</a:t>
            </a:r>
          </a:p>
          <a:p>
            <a:pPr lvl="2"/>
            <a:r>
              <a:rPr lang="en-US" sz="2000" dirty="0"/>
              <a:t>Melbourne Australia</a:t>
            </a:r>
          </a:p>
          <a:p>
            <a:pPr lvl="2"/>
            <a:r>
              <a:rPr lang="en-US" sz="2000" dirty="0"/>
              <a:t>Baltimore (Bob)   --- Marriott New Orleans – Hyatt Regency New Orleans </a:t>
            </a:r>
          </a:p>
          <a:p>
            <a:pPr lvl="1"/>
            <a:r>
              <a:rPr lang="en-US" sz="2000" dirty="0"/>
              <a:t>Open RFP for 2021 dates – </a:t>
            </a:r>
          </a:p>
          <a:p>
            <a:pPr lvl="2"/>
            <a:r>
              <a:rPr lang="en-US" sz="2000" dirty="0"/>
              <a:t>July – Europe – Spain/Germany/Prague/Den </a:t>
            </a:r>
            <a:r>
              <a:rPr lang="en-US" sz="2000" dirty="0" err="1"/>
              <a:t>Haage</a:t>
            </a:r>
            <a:r>
              <a:rPr lang="en-US" sz="2000" dirty="0"/>
              <a:t>/Turkey</a:t>
            </a:r>
          </a:p>
          <a:p>
            <a:pPr lvl="1"/>
            <a:r>
              <a:rPr lang="en-US" sz="2000" dirty="0"/>
              <a:t>Open RFP for 2022 dates – </a:t>
            </a:r>
          </a:p>
          <a:p>
            <a:pPr lvl="2"/>
            <a:r>
              <a:rPr lang="en-US" sz="2000" dirty="0"/>
              <a:t>March and November (Asia/US Domestic)</a:t>
            </a:r>
          </a:p>
          <a:p>
            <a:pPr lvl="1"/>
            <a:r>
              <a:rPr lang="en-US" sz="2000" dirty="0"/>
              <a:t>Open RFP for 2023 dates –</a:t>
            </a:r>
          </a:p>
          <a:p>
            <a:pPr lvl="2"/>
            <a:r>
              <a:rPr lang="en-US" sz="2000" dirty="0"/>
              <a:t>March – (US Domestic)</a:t>
            </a:r>
          </a:p>
          <a:p>
            <a:pPr lvl="2"/>
            <a:r>
              <a:rPr lang="en-US" sz="2000" dirty="0"/>
              <a:t>July – </a:t>
            </a:r>
            <a:r>
              <a:rPr lang="en-US" sz="2000" dirty="0" err="1"/>
              <a:t>Estrel</a:t>
            </a:r>
            <a:r>
              <a:rPr lang="en-US" sz="2000" dirty="0"/>
              <a:t> Berlin – date held</a:t>
            </a:r>
          </a:p>
          <a:p>
            <a:pPr lvl="1"/>
            <a:r>
              <a:rPr lang="en-US" sz="2000" dirty="0"/>
              <a:t>End time – 9:00am</a:t>
            </a:r>
          </a:p>
          <a:p>
            <a:pPr lvl="1"/>
            <a:endParaRPr lang="en-US" dirty="0"/>
          </a:p>
          <a:p>
            <a:pPr lvl="1"/>
            <a:endParaRPr lang="en-US" dirty="0"/>
          </a:p>
        </p:txBody>
      </p:sp>
    </p:spTree>
    <p:extLst>
      <p:ext uri="{BB962C8B-B14F-4D97-AF65-F5344CB8AC3E}">
        <p14:creationId xmlns:p14="http://schemas.microsoft.com/office/powerpoint/2010/main" val="13039615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45416-07D1-4B52-8C5A-24D8834C3800}"/>
              </a:ext>
            </a:extLst>
          </p:cNvPr>
          <p:cNvSpPr>
            <a:spLocks noGrp="1"/>
          </p:cNvSpPr>
          <p:nvPr>
            <p:ph type="title"/>
          </p:nvPr>
        </p:nvSpPr>
        <p:spPr/>
        <p:txBody>
          <a:bodyPr/>
          <a:lstStyle/>
          <a:p>
            <a:r>
              <a:rPr lang="en-US" dirty="0"/>
              <a:t>Question to Pose to WG Closing Plenaries.</a:t>
            </a:r>
          </a:p>
        </p:txBody>
      </p:sp>
      <p:sp>
        <p:nvSpPr>
          <p:cNvPr id="3" name="Content Placeholder 2">
            <a:extLst>
              <a:ext uri="{FF2B5EF4-FFF2-40B4-BE49-F238E27FC236}">
                <a16:creationId xmlns:a16="http://schemas.microsoft.com/office/drawing/2014/main" id="{4AD7B9CB-5DD9-40C3-B518-506612C318DF}"/>
              </a:ext>
            </a:extLst>
          </p:cNvPr>
          <p:cNvSpPr>
            <a:spLocks noGrp="1"/>
          </p:cNvSpPr>
          <p:nvPr>
            <p:ph idx="1"/>
          </p:nvPr>
        </p:nvSpPr>
        <p:spPr/>
        <p:txBody>
          <a:bodyPr/>
          <a:lstStyle/>
          <a:p>
            <a:r>
              <a:rPr lang="en-US" sz="2800" dirty="0"/>
              <a:t>For a July Plenary, Would you prefer </a:t>
            </a:r>
          </a:p>
          <a:p>
            <a:pPr marL="0" indent="0">
              <a:buNone/>
            </a:pPr>
            <a:r>
              <a:rPr lang="en-US" sz="2800" dirty="0"/>
              <a:t>	a) Conference center independent from a Hotel</a:t>
            </a:r>
          </a:p>
          <a:p>
            <a:pPr marL="0" indent="0">
              <a:buNone/>
            </a:pPr>
            <a:r>
              <a:rPr lang="en-US" sz="2800" dirty="0"/>
              <a:t>	b) Combined Hotel/Conference Center (1 night min mtg hotel).</a:t>
            </a:r>
          </a:p>
          <a:p>
            <a:pPr marL="0" indent="0">
              <a:buNone/>
            </a:pPr>
            <a:r>
              <a:rPr lang="en-US" sz="2800" dirty="0"/>
              <a:t>(Please choose one option).</a:t>
            </a:r>
          </a:p>
          <a:p>
            <a:pPr marL="0" indent="0">
              <a:buNone/>
            </a:pPr>
            <a:endParaRPr lang="en-US" sz="2800" dirty="0"/>
          </a:p>
        </p:txBody>
      </p:sp>
    </p:spTree>
    <p:extLst>
      <p:ext uri="{BB962C8B-B14F-4D97-AF65-F5344CB8AC3E}">
        <p14:creationId xmlns:p14="http://schemas.microsoft.com/office/powerpoint/2010/main" val="12425184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838200"/>
          </a:xfrm>
        </p:spPr>
        <p:txBody>
          <a:bodyPr/>
          <a:lstStyle/>
          <a:p>
            <a:r>
              <a:rPr lang="en-US" dirty="0"/>
              <a:t>2021 Future Venues</a:t>
            </a:r>
          </a:p>
        </p:txBody>
      </p:sp>
      <p:sp>
        <p:nvSpPr>
          <p:cNvPr id="4" name="Text Placeholder 3"/>
          <p:cNvSpPr>
            <a:spLocks noGrp="1"/>
          </p:cNvSpPr>
          <p:nvPr>
            <p:ph type="body" idx="1"/>
          </p:nvPr>
        </p:nvSpPr>
        <p:spPr>
          <a:xfrm>
            <a:off x="609601" y="1535113"/>
            <a:ext cx="3352800" cy="639762"/>
          </a:xfrm>
        </p:spPr>
        <p:txBody>
          <a:bodyPr/>
          <a:lstStyle/>
          <a:p>
            <a:r>
              <a:rPr lang="en-US" sz="2000" dirty="0"/>
              <a:t>14-19 March 2021</a:t>
            </a:r>
          </a:p>
        </p:txBody>
      </p:sp>
      <p:sp>
        <p:nvSpPr>
          <p:cNvPr id="5" name="Content Placeholder 4"/>
          <p:cNvSpPr>
            <a:spLocks noGrp="1"/>
          </p:cNvSpPr>
          <p:nvPr>
            <p:ph sz="half" idx="2"/>
          </p:nvPr>
        </p:nvSpPr>
        <p:spPr>
          <a:xfrm>
            <a:off x="173183" y="2174875"/>
            <a:ext cx="3789217" cy="1304833"/>
          </a:xfrm>
        </p:spPr>
        <p:txBody>
          <a:bodyPr/>
          <a:lstStyle/>
          <a:p>
            <a:pPr fontAlgn="b"/>
            <a:r>
              <a:rPr lang="en-US" dirty="0">
                <a:solidFill>
                  <a:srgbClr val="00B050"/>
                </a:solidFill>
              </a:rPr>
              <a:t>Hyatt Regency Denver at Colorado Convention Center</a:t>
            </a:r>
          </a:p>
        </p:txBody>
      </p:sp>
      <p:sp>
        <p:nvSpPr>
          <p:cNvPr id="6" name="Text Placeholder 5"/>
          <p:cNvSpPr>
            <a:spLocks noGrp="1"/>
          </p:cNvSpPr>
          <p:nvPr>
            <p:ph type="body" sz="quarter" idx="3"/>
          </p:nvPr>
        </p:nvSpPr>
        <p:spPr>
          <a:xfrm>
            <a:off x="4648200" y="1535113"/>
            <a:ext cx="2493432" cy="639762"/>
          </a:xfrm>
        </p:spPr>
        <p:txBody>
          <a:bodyPr/>
          <a:lstStyle/>
          <a:p>
            <a:r>
              <a:rPr lang="en-US" sz="2000" dirty="0"/>
              <a:t>11-16 July 2021</a:t>
            </a:r>
          </a:p>
        </p:txBody>
      </p:sp>
      <p:sp>
        <p:nvSpPr>
          <p:cNvPr id="7" name="Content Placeholder 6"/>
          <p:cNvSpPr>
            <a:spLocks noGrp="1"/>
          </p:cNvSpPr>
          <p:nvPr>
            <p:ph sz="quarter" idx="4"/>
          </p:nvPr>
        </p:nvSpPr>
        <p:spPr>
          <a:xfrm>
            <a:off x="4319738" y="2198686"/>
            <a:ext cx="3431202" cy="925514"/>
          </a:xfrm>
        </p:spPr>
        <p:txBody>
          <a:bodyPr/>
          <a:lstStyle/>
          <a:p>
            <a:r>
              <a:rPr lang="en-US" dirty="0">
                <a:solidFill>
                  <a:srgbClr val="00B050"/>
                </a:solidFill>
              </a:rPr>
              <a:t>Madrid? </a:t>
            </a:r>
          </a:p>
        </p:txBody>
      </p:sp>
      <p:sp>
        <p:nvSpPr>
          <p:cNvPr id="8" name="Text Placeholder 5"/>
          <p:cNvSpPr txBox="1">
            <a:spLocks/>
          </p:cNvSpPr>
          <p:nvPr/>
        </p:nvSpPr>
        <p:spPr bwMode="auto">
          <a:xfrm>
            <a:off x="8360248" y="1558924"/>
            <a:ext cx="2993552"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l" rtl="0" eaLnBrk="1" fontAlgn="base" hangingPunct="1">
              <a:spcBef>
                <a:spcPct val="20000"/>
              </a:spcBef>
              <a:spcAft>
                <a:spcPct val="0"/>
              </a:spcAft>
              <a:buNone/>
              <a:defRPr sz="2400" b="1">
                <a:solidFill>
                  <a:schemeClr val="tx1"/>
                </a:solidFill>
                <a:latin typeface="+mn-lt"/>
                <a:ea typeface="+mn-ea"/>
                <a:cs typeface="+mn-cs"/>
              </a:defRPr>
            </a:lvl1pPr>
            <a:lvl2pPr marL="457200" indent="0" algn="l" rtl="0" eaLnBrk="1" fontAlgn="base" hangingPunct="1">
              <a:spcBef>
                <a:spcPct val="20000"/>
              </a:spcBef>
              <a:spcAft>
                <a:spcPct val="0"/>
              </a:spcAft>
              <a:buNone/>
              <a:defRPr sz="2000" b="1">
                <a:solidFill>
                  <a:schemeClr val="tx1"/>
                </a:solidFill>
                <a:latin typeface="+mn-lt"/>
              </a:defRPr>
            </a:lvl2pPr>
            <a:lvl3pPr marL="914400" indent="0" algn="l" rtl="0" eaLnBrk="1" fontAlgn="base" hangingPunct="1">
              <a:spcBef>
                <a:spcPct val="20000"/>
              </a:spcBef>
              <a:spcAft>
                <a:spcPct val="0"/>
              </a:spcAft>
              <a:buNone/>
              <a:defRPr sz="1800" b="1">
                <a:solidFill>
                  <a:schemeClr val="tx1"/>
                </a:solidFill>
                <a:latin typeface="+mn-lt"/>
              </a:defRPr>
            </a:lvl3pPr>
            <a:lvl4pPr marL="1371600" indent="0" algn="l" rtl="0" eaLnBrk="1" fontAlgn="base" hangingPunct="1">
              <a:spcBef>
                <a:spcPct val="20000"/>
              </a:spcBef>
              <a:spcAft>
                <a:spcPct val="0"/>
              </a:spcAft>
              <a:buNone/>
              <a:defRPr sz="1600" b="1">
                <a:solidFill>
                  <a:schemeClr val="tx1"/>
                </a:solidFill>
                <a:latin typeface="+mn-lt"/>
              </a:defRPr>
            </a:lvl4pPr>
            <a:lvl5pPr marL="1828800" indent="0" algn="l" rtl="0" eaLnBrk="1" fontAlgn="base" hangingPunct="1">
              <a:spcBef>
                <a:spcPct val="20000"/>
              </a:spcBef>
              <a:spcAft>
                <a:spcPct val="0"/>
              </a:spcAft>
              <a:buNone/>
              <a:defRPr sz="1600" b="1">
                <a:solidFill>
                  <a:schemeClr val="tx1"/>
                </a:solidFill>
                <a:latin typeface="+mn-lt"/>
              </a:defRPr>
            </a:lvl5pPr>
            <a:lvl6pPr marL="2286000" indent="0" algn="l" rtl="0" eaLnBrk="1" fontAlgn="base" hangingPunct="1">
              <a:spcBef>
                <a:spcPct val="20000"/>
              </a:spcBef>
              <a:spcAft>
                <a:spcPct val="0"/>
              </a:spcAft>
              <a:buNone/>
              <a:defRPr sz="1600" b="1">
                <a:solidFill>
                  <a:schemeClr val="tx1"/>
                </a:solidFill>
                <a:latin typeface="+mn-lt"/>
              </a:defRPr>
            </a:lvl6pPr>
            <a:lvl7pPr marL="2743200" indent="0" algn="l" rtl="0" eaLnBrk="1" fontAlgn="base" hangingPunct="1">
              <a:spcBef>
                <a:spcPct val="20000"/>
              </a:spcBef>
              <a:spcAft>
                <a:spcPct val="0"/>
              </a:spcAft>
              <a:buNone/>
              <a:defRPr sz="1600" b="1">
                <a:solidFill>
                  <a:schemeClr val="tx1"/>
                </a:solidFill>
                <a:latin typeface="+mn-lt"/>
              </a:defRPr>
            </a:lvl7pPr>
            <a:lvl8pPr marL="3200400" indent="0" algn="l" rtl="0" eaLnBrk="1" fontAlgn="base" hangingPunct="1">
              <a:spcBef>
                <a:spcPct val="20000"/>
              </a:spcBef>
              <a:spcAft>
                <a:spcPct val="0"/>
              </a:spcAft>
              <a:buNone/>
              <a:defRPr sz="1600" b="1">
                <a:solidFill>
                  <a:schemeClr val="tx1"/>
                </a:solidFill>
                <a:latin typeface="+mn-lt"/>
              </a:defRPr>
            </a:lvl8pPr>
            <a:lvl9pPr marL="3657600" indent="0" algn="l" rtl="0" eaLnBrk="1" fontAlgn="base" hangingPunct="1">
              <a:spcBef>
                <a:spcPct val="20000"/>
              </a:spcBef>
              <a:spcAft>
                <a:spcPct val="0"/>
              </a:spcAft>
              <a:buNone/>
              <a:defRPr sz="1600" b="1">
                <a:solidFill>
                  <a:schemeClr val="tx1"/>
                </a:solidFill>
                <a:latin typeface="+mn-lt"/>
              </a:defRPr>
            </a:lvl9pPr>
          </a:lstStyle>
          <a:p>
            <a:r>
              <a:rPr lang="en-US" sz="2000" kern="0" dirty="0"/>
              <a:t>14-19 November 2021</a:t>
            </a:r>
          </a:p>
        </p:txBody>
      </p:sp>
      <p:sp>
        <p:nvSpPr>
          <p:cNvPr id="9" name="Content Placeholder 6"/>
          <p:cNvSpPr txBox="1">
            <a:spLocks/>
          </p:cNvSpPr>
          <p:nvPr/>
        </p:nvSpPr>
        <p:spPr bwMode="auto">
          <a:xfrm>
            <a:off x="7872263" y="2198687"/>
            <a:ext cx="4191000" cy="925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sz="18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r>
              <a:rPr lang="en-US" dirty="0">
                <a:solidFill>
                  <a:srgbClr val="00B050"/>
                </a:solidFill>
              </a:rPr>
              <a:t>Hyatt Regency Vancouver</a:t>
            </a:r>
            <a:endParaRPr lang="en-US" sz="2000" kern="0" dirty="0">
              <a:solidFill>
                <a:srgbClr val="FF0000"/>
              </a:solidFill>
            </a:endParaRPr>
          </a:p>
          <a:p>
            <a:endParaRPr lang="en-US" sz="2000" kern="0" dirty="0"/>
          </a:p>
        </p:txBody>
      </p:sp>
      <p:sp>
        <p:nvSpPr>
          <p:cNvPr id="10" name="TextBox 9"/>
          <p:cNvSpPr txBox="1"/>
          <p:nvPr/>
        </p:nvSpPr>
        <p:spPr>
          <a:xfrm>
            <a:off x="381000" y="3479708"/>
            <a:ext cx="3200400" cy="461665"/>
          </a:xfrm>
          <a:prstGeom prst="rect">
            <a:avLst/>
          </a:prstGeom>
          <a:noFill/>
        </p:spPr>
        <p:txBody>
          <a:bodyPr wrap="square" rtlCol="0">
            <a:spAutoFit/>
          </a:bodyPr>
          <a:lstStyle/>
          <a:p>
            <a:r>
              <a:rPr lang="en-US" dirty="0"/>
              <a:t>Contract Executed</a:t>
            </a:r>
          </a:p>
        </p:txBody>
      </p:sp>
      <p:sp>
        <p:nvSpPr>
          <p:cNvPr id="11" name="TextBox 10">
            <a:extLst>
              <a:ext uri="{FF2B5EF4-FFF2-40B4-BE49-F238E27FC236}">
                <a16:creationId xmlns:a16="http://schemas.microsoft.com/office/drawing/2014/main" id="{7FFDCE1E-FE20-43A0-882D-7C8DFB4125DA}"/>
              </a:ext>
            </a:extLst>
          </p:cNvPr>
          <p:cNvSpPr txBox="1"/>
          <p:nvPr/>
        </p:nvSpPr>
        <p:spPr>
          <a:xfrm>
            <a:off x="8534400" y="3479709"/>
            <a:ext cx="3276600" cy="461665"/>
          </a:xfrm>
          <a:prstGeom prst="rect">
            <a:avLst/>
          </a:prstGeom>
          <a:noFill/>
        </p:spPr>
        <p:txBody>
          <a:bodyPr wrap="square" rtlCol="0">
            <a:spAutoFit/>
          </a:bodyPr>
          <a:lstStyle/>
          <a:p>
            <a:r>
              <a:rPr lang="en-US" dirty="0"/>
              <a:t>Contract executed</a:t>
            </a:r>
          </a:p>
        </p:txBody>
      </p:sp>
      <p:sp>
        <p:nvSpPr>
          <p:cNvPr id="13" name="TextBox 12">
            <a:extLst>
              <a:ext uri="{FF2B5EF4-FFF2-40B4-BE49-F238E27FC236}">
                <a16:creationId xmlns:a16="http://schemas.microsoft.com/office/drawing/2014/main" id="{B3B9A491-7AC3-4CE9-BD4B-360306515272}"/>
              </a:ext>
            </a:extLst>
          </p:cNvPr>
          <p:cNvSpPr txBox="1"/>
          <p:nvPr/>
        </p:nvSpPr>
        <p:spPr>
          <a:xfrm>
            <a:off x="4305300" y="3479708"/>
            <a:ext cx="3445640" cy="461665"/>
          </a:xfrm>
          <a:prstGeom prst="rect">
            <a:avLst/>
          </a:prstGeom>
          <a:noFill/>
        </p:spPr>
        <p:txBody>
          <a:bodyPr wrap="square" rtlCol="0">
            <a:spAutoFit/>
          </a:bodyPr>
          <a:lstStyle/>
          <a:p>
            <a:r>
              <a:rPr lang="en-US" dirty="0"/>
              <a:t>Open for Proposals</a:t>
            </a:r>
          </a:p>
        </p:txBody>
      </p:sp>
    </p:spTree>
    <p:extLst>
      <p:ext uri="{BB962C8B-B14F-4D97-AF65-F5344CB8AC3E}">
        <p14:creationId xmlns:p14="http://schemas.microsoft.com/office/powerpoint/2010/main" val="4400964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F34C702-1E27-4B71-AC2A-EBA67C045669}"/>
              </a:ext>
            </a:extLst>
          </p:cNvPr>
          <p:cNvSpPr>
            <a:spLocks noGrp="1"/>
          </p:cNvSpPr>
          <p:nvPr>
            <p:ph type="title"/>
          </p:nvPr>
        </p:nvSpPr>
        <p:spPr/>
        <p:txBody>
          <a:bodyPr/>
          <a:lstStyle/>
          <a:p>
            <a:r>
              <a:rPr lang="en-US" dirty="0"/>
              <a:t>More Future Venues</a:t>
            </a:r>
          </a:p>
        </p:txBody>
      </p:sp>
      <p:sp>
        <p:nvSpPr>
          <p:cNvPr id="8" name="Content Placeholder 7">
            <a:extLst>
              <a:ext uri="{FF2B5EF4-FFF2-40B4-BE49-F238E27FC236}">
                <a16:creationId xmlns:a16="http://schemas.microsoft.com/office/drawing/2014/main" id="{B120A10D-9753-4280-AD3E-41F5CB159024}"/>
              </a:ext>
            </a:extLst>
          </p:cNvPr>
          <p:cNvSpPr>
            <a:spLocks noGrp="1"/>
          </p:cNvSpPr>
          <p:nvPr>
            <p:ph idx="1"/>
          </p:nvPr>
        </p:nvSpPr>
        <p:spPr>
          <a:xfrm>
            <a:off x="334433" y="1341438"/>
            <a:ext cx="10972800" cy="4906962"/>
          </a:xfrm>
        </p:spPr>
        <p:txBody>
          <a:bodyPr/>
          <a:lstStyle/>
          <a:p>
            <a:r>
              <a:rPr lang="en-US" sz="2800" dirty="0"/>
              <a:t>Committed Future Venues – </a:t>
            </a:r>
            <a:r>
              <a:rPr lang="en-US" sz="2800" dirty="0">
                <a:solidFill>
                  <a:srgbClr val="69BE28"/>
                </a:solidFill>
              </a:rPr>
              <a:t>Contract Executed</a:t>
            </a:r>
          </a:p>
          <a:p>
            <a:pPr lvl="1"/>
            <a:r>
              <a:rPr lang="en-US" dirty="0"/>
              <a:t>2022 July 10-15 - Sheraton Centre Montreal</a:t>
            </a:r>
          </a:p>
          <a:p>
            <a:pPr lvl="1"/>
            <a:r>
              <a:rPr lang="en-US" dirty="0"/>
              <a:t>2023 Nov 12-17 – Hawaiian Village (Oahu)</a:t>
            </a:r>
          </a:p>
          <a:p>
            <a:pPr lvl="1"/>
            <a:r>
              <a:rPr lang="en-US" dirty="0"/>
              <a:t>2027 Nov 14-19 – Hawaiian Village (Oahu)</a:t>
            </a:r>
          </a:p>
          <a:p>
            <a:pPr lvl="1"/>
            <a:endParaRPr lang="en-US" dirty="0"/>
          </a:p>
          <a:p>
            <a:r>
              <a:rPr lang="en-US" sz="2800" dirty="0"/>
              <a:t>Potential Venues: - Discuss on Thursday Future Venues </a:t>
            </a:r>
            <a:r>
              <a:rPr lang="en-US" sz="2800" dirty="0" err="1"/>
              <a:t>AdHoc</a:t>
            </a:r>
            <a:endParaRPr lang="en-US" sz="2800" dirty="0"/>
          </a:p>
          <a:p>
            <a:pPr lvl="1"/>
            <a:r>
              <a:rPr lang="en-US" dirty="0"/>
              <a:t>2021 July 11-16 – Marriott Madrid, Spain</a:t>
            </a:r>
          </a:p>
          <a:p>
            <a:pPr lvl="1"/>
            <a:r>
              <a:rPr lang="en-US" dirty="0"/>
              <a:t>2023 July 9-14 – </a:t>
            </a:r>
            <a:r>
              <a:rPr lang="en-US" dirty="0" err="1"/>
              <a:t>Estrel</a:t>
            </a:r>
            <a:r>
              <a:rPr lang="en-US" dirty="0"/>
              <a:t>, Berlin, Germany</a:t>
            </a:r>
          </a:p>
        </p:txBody>
      </p:sp>
    </p:spTree>
    <p:extLst>
      <p:ext uri="{BB962C8B-B14F-4D97-AF65-F5344CB8AC3E}">
        <p14:creationId xmlns:p14="http://schemas.microsoft.com/office/powerpoint/2010/main" val="32435339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113757" y="457199"/>
            <a:ext cx="8000999" cy="762001"/>
          </a:xfrm>
        </p:spPr>
        <p:txBody>
          <a:bodyPr/>
          <a:lstStyle/>
          <a:p>
            <a:r>
              <a:rPr lang="en-US" sz="3600" dirty="0"/>
              <a:t>Friday Closing EC Plenary</a:t>
            </a:r>
          </a:p>
        </p:txBody>
      </p:sp>
      <p:sp>
        <p:nvSpPr>
          <p:cNvPr id="5" name="Text Placeholder 4"/>
          <p:cNvSpPr>
            <a:spLocks noGrp="1"/>
          </p:cNvSpPr>
          <p:nvPr>
            <p:ph type="body" idx="1"/>
          </p:nvPr>
        </p:nvSpPr>
        <p:spPr>
          <a:xfrm>
            <a:off x="932656" y="1676400"/>
            <a:ext cx="10040144" cy="4114800"/>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4.01: II Future Venues </a:t>
            </a:r>
            <a:r>
              <a:rPr lang="en-US" sz="2800" dirty="0" err="1">
                <a:latin typeface="Arial" panose="020B0604020202020204" pitchFamily="34" charset="0"/>
                <a:ea typeface="Arial Unicode MS" pitchFamily="34" charset="-128"/>
                <a:cs typeface="Arial" panose="020B0604020202020204" pitchFamily="34" charset="0"/>
              </a:rPr>
              <a:t>AdHoc</a:t>
            </a:r>
            <a:r>
              <a:rPr lang="en-US" sz="2800" dirty="0">
                <a:latin typeface="Arial" panose="020B0604020202020204" pitchFamily="34" charset="0"/>
                <a:ea typeface="Arial Unicode MS" pitchFamily="34" charset="-128"/>
                <a:cs typeface="Arial" panose="020B0604020202020204" pitchFamily="34" charset="0"/>
              </a:rPr>
              <a:t> Report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8.044 II Executive Secretary Report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8.06 II </a:t>
            </a:r>
            <a:r>
              <a:rPr lang="en-US" sz="2800" dirty="0"/>
              <a:t>Announcement of 802 EC Interim Telecon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	(</a:t>
            </a:r>
            <a:r>
              <a:rPr lang="en-US" sz="2800" b="1" dirty="0"/>
              <a:t>Tuesday 1 Oct 2019, 1-3pm ET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b="1" dirty="0"/>
              <a:t>8.07 II Call for </a:t>
            </a:r>
            <a:r>
              <a:rPr lang="en-US" sz="2800" dirty="0"/>
              <a:t>	</a:t>
            </a:r>
          </a:p>
        </p:txBody>
      </p:sp>
    </p:spTree>
    <p:extLst>
      <p:ext uri="{BB962C8B-B14F-4D97-AF65-F5344CB8AC3E}">
        <p14:creationId xmlns:p14="http://schemas.microsoft.com/office/powerpoint/2010/main" val="39202329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2AC9F-A9B1-4F38-9BF1-0B570E3EFE17}"/>
              </a:ext>
            </a:extLst>
          </p:cNvPr>
          <p:cNvSpPr>
            <a:spLocks noGrp="1"/>
          </p:cNvSpPr>
          <p:nvPr>
            <p:ph type="title"/>
          </p:nvPr>
        </p:nvSpPr>
        <p:spPr/>
        <p:txBody>
          <a:bodyPr/>
          <a:lstStyle/>
          <a:p>
            <a:endParaRPr lang="en-US" dirty="0"/>
          </a:p>
        </p:txBody>
      </p:sp>
      <p:sp>
        <p:nvSpPr>
          <p:cNvPr id="3" name="Text Placeholder 2">
            <a:extLst>
              <a:ext uri="{FF2B5EF4-FFF2-40B4-BE49-F238E27FC236}">
                <a16:creationId xmlns:a16="http://schemas.microsoft.com/office/drawing/2014/main" id="{A0C4B8DD-B556-4216-80B8-085DEEE537B7}"/>
              </a:ext>
            </a:extLst>
          </p:cNvPr>
          <p:cNvSpPr>
            <a:spLocks noGrp="1"/>
          </p:cNvSpPr>
          <p:nvPr>
            <p:ph type="body" idx="1"/>
          </p:nvPr>
        </p:nvSpPr>
        <p:spPr/>
        <p:txBody>
          <a:bodyPr/>
          <a:lstStyle/>
          <a:p>
            <a:r>
              <a:rPr lang="en-US" sz="3600" dirty="0">
                <a:latin typeface="Arial" panose="020B0604020202020204" pitchFamily="34" charset="0"/>
                <a:ea typeface="Arial Unicode MS" pitchFamily="34" charset="-128"/>
                <a:cs typeface="Arial" panose="020B0604020202020204" pitchFamily="34" charset="0"/>
              </a:rPr>
              <a:t>F4.01 Future Venue </a:t>
            </a:r>
            <a:r>
              <a:rPr lang="en-US" sz="3600" dirty="0" err="1">
                <a:latin typeface="Arial" panose="020B0604020202020204" pitchFamily="34" charset="0"/>
                <a:ea typeface="Arial Unicode MS" pitchFamily="34" charset="-128"/>
                <a:cs typeface="Arial" panose="020B0604020202020204" pitchFamily="34" charset="0"/>
              </a:rPr>
              <a:t>AdHoc</a:t>
            </a:r>
            <a:r>
              <a:rPr lang="en-US" sz="3600" dirty="0">
                <a:latin typeface="Arial" panose="020B0604020202020204" pitchFamily="34" charset="0"/>
                <a:ea typeface="Arial Unicode MS" pitchFamily="34" charset="-128"/>
                <a:cs typeface="Arial" panose="020B0604020202020204" pitchFamily="34" charset="0"/>
              </a:rPr>
              <a:t> Report</a:t>
            </a:r>
          </a:p>
          <a:p>
            <a:endParaRPr lang="en-US" dirty="0"/>
          </a:p>
        </p:txBody>
      </p:sp>
    </p:spTree>
    <p:extLst>
      <p:ext uri="{BB962C8B-B14F-4D97-AF65-F5344CB8AC3E}">
        <p14:creationId xmlns:p14="http://schemas.microsoft.com/office/powerpoint/2010/main" val="3301958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341437"/>
            <a:ext cx="11247967" cy="5111749"/>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toeventconduct@ieee.org.</a:t>
            </a:r>
          </a:p>
        </p:txBody>
      </p:sp>
    </p:spTree>
    <p:extLst>
      <p:ext uri="{BB962C8B-B14F-4D97-AF65-F5344CB8AC3E}">
        <p14:creationId xmlns:p14="http://schemas.microsoft.com/office/powerpoint/2010/main" val="39035879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79C60-80DE-41A8-8403-6BFAFE3A7A25}"/>
              </a:ext>
            </a:extLst>
          </p:cNvPr>
          <p:cNvSpPr>
            <a:spLocks noGrp="1"/>
          </p:cNvSpPr>
          <p:nvPr>
            <p:ph type="title"/>
          </p:nvPr>
        </p:nvSpPr>
        <p:spPr/>
        <p:txBody>
          <a:bodyPr/>
          <a:lstStyle/>
          <a:p>
            <a:r>
              <a:rPr lang="en-US" dirty="0"/>
              <a:t>Straw Poll Results for Returning to This Venue</a:t>
            </a:r>
          </a:p>
        </p:txBody>
      </p:sp>
      <p:sp>
        <p:nvSpPr>
          <p:cNvPr id="3" name="Content Placeholder 2">
            <a:extLst>
              <a:ext uri="{FF2B5EF4-FFF2-40B4-BE49-F238E27FC236}">
                <a16:creationId xmlns:a16="http://schemas.microsoft.com/office/drawing/2014/main" id="{D826A831-C523-41E8-83BF-857E9DDDD211}"/>
              </a:ext>
            </a:extLst>
          </p:cNvPr>
          <p:cNvSpPr>
            <a:spLocks noGrp="1"/>
          </p:cNvSpPr>
          <p:nvPr>
            <p:ph sz="half" idx="1"/>
          </p:nvPr>
        </p:nvSpPr>
        <p:spPr>
          <a:xfrm>
            <a:off x="609600" y="1341438"/>
            <a:ext cx="3657600" cy="3763962"/>
          </a:xfrm>
        </p:spPr>
        <p:txBody>
          <a:bodyPr/>
          <a:lstStyle/>
          <a:p>
            <a:r>
              <a:rPr lang="en-US" sz="2000" dirty="0"/>
              <a:t>Would you like to return to this venue?</a:t>
            </a:r>
          </a:p>
          <a:p>
            <a:pPr lvl="1"/>
            <a:r>
              <a:rPr lang="en-US" sz="2000" dirty="0">
                <a:latin typeface="+mj-lt"/>
              </a:rPr>
              <a:t>802.1  --   Y: 45	N: 14</a:t>
            </a:r>
          </a:p>
          <a:p>
            <a:pPr lvl="1"/>
            <a:r>
              <a:rPr lang="en-US" sz="2000" dirty="0">
                <a:latin typeface="+mj-lt"/>
              </a:rPr>
              <a:t>802.3  --   Y: 126	N: 13 </a:t>
            </a:r>
          </a:p>
          <a:p>
            <a:pPr lvl="1"/>
            <a:r>
              <a:rPr lang="en-US" sz="2000" dirty="0">
                <a:latin typeface="+mj-lt"/>
              </a:rPr>
              <a:t>802.11 –   Y: 61	N:  1</a:t>
            </a:r>
          </a:p>
          <a:p>
            <a:pPr lvl="1"/>
            <a:r>
              <a:rPr lang="en-US" sz="2000" dirty="0">
                <a:latin typeface="+mj-lt"/>
              </a:rPr>
              <a:t>802.15 –   Y: 16   N:  6</a:t>
            </a:r>
          </a:p>
          <a:p>
            <a:pPr lvl="1"/>
            <a:r>
              <a:rPr lang="en-US" sz="2000" dirty="0">
                <a:latin typeface="+mj-lt"/>
              </a:rPr>
              <a:t>802.18 -    Y: 13	N:  2</a:t>
            </a:r>
          </a:p>
          <a:p>
            <a:pPr lvl="1"/>
            <a:r>
              <a:rPr lang="en-US" sz="2000" dirty="0">
                <a:latin typeface="+mj-lt"/>
              </a:rPr>
              <a:t>802.21 –   Y: 1 	N: 4</a:t>
            </a:r>
          </a:p>
          <a:p>
            <a:pPr lvl="1"/>
            <a:r>
              <a:rPr lang="en-US" sz="2000" dirty="0">
                <a:latin typeface="+mj-lt"/>
              </a:rPr>
              <a:t>802.22  -   Y:  7/8	N: 0</a:t>
            </a:r>
          </a:p>
          <a:p>
            <a:pPr lvl="1"/>
            <a:r>
              <a:rPr lang="en-US" sz="2000" dirty="0">
                <a:latin typeface="+mj-lt"/>
              </a:rPr>
              <a:t>802 EC –  Y: 10   N: 3</a:t>
            </a:r>
          </a:p>
        </p:txBody>
      </p:sp>
      <p:sp>
        <p:nvSpPr>
          <p:cNvPr id="4" name="Content Placeholder 2">
            <a:extLst>
              <a:ext uri="{FF2B5EF4-FFF2-40B4-BE49-F238E27FC236}">
                <a16:creationId xmlns:a16="http://schemas.microsoft.com/office/drawing/2014/main" id="{9067E884-AE09-4280-B218-8EC0150B56EE}"/>
              </a:ext>
            </a:extLst>
          </p:cNvPr>
          <p:cNvSpPr txBox="1">
            <a:spLocks/>
          </p:cNvSpPr>
          <p:nvPr/>
        </p:nvSpPr>
        <p:spPr bwMode="auto">
          <a:xfrm>
            <a:off x="5181600" y="1341437"/>
            <a:ext cx="6400800" cy="5111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8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a:solidFill>
                  <a:schemeClr val="tx1"/>
                </a:solidFill>
                <a:latin typeface="+mn-lt"/>
              </a:defRPr>
            </a:lvl2pPr>
            <a:lvl3pPr marL="1143000" indent="-228600" algn="l" rtl="0" eaLnBrk="1" fontAlgn="base" hangingPunct="1">
              <a:spcBef>
                <a:spcPct val="20000"/>
              </a:spcBef>
              <a:spcAft>
                <a:spcPct val="0"/>
              </a:spcAft>
              <a:buChar char="•"/>
              <a:defRPr sz="2000">
                <a:solidFill>
                  <a:schemeClr val="tx1"/>
                </a:solidFill>
                <a:latin typeface="+mn-lt"/>
              </a:defRPr>
            </a:lvl3pPr>
            <a:lvl4pPr marL="1600200" indent="-228600" algn="l" rtl="0" eaLnBrk="1" fontAlgn="base" hangingPunct="1">
              <a:spcBef>
                <a:spcPct val="20000"/>
              </a:spcBef>
              <a:spcAft>
                <a:spcPct val="0"/>
              </a:spcAft>
              <a:buChar char="–"/>
              <a:defRPr sz="1800">
                <a:solidFill>
                  <a:schemeClr val="tx1"/>
                </a:solidFill>
                <a:latin typeface="+mn-lt"/>
              </a:defRPr>
            </a:lvl4pPr>
            <a:lvl5pPr marL="2057400" indent="-228600" algn="l" rtl="0" eaLnBrk="1" fontAlgn="base" hangingPunct="1">
              <a:spcBef>
                <a:spcPct val="20000"/>
              </a:spcBef>
              <a:spcAft>
                <a:spcPct val="0"/>
              </a:spcAft>
              <a:buChar char="»"/>
              <a:defRPr sz="1800">
                <a:solidFill>
                  <a:schemeClr val="tx1"/>
                </a:solidFill>
                <a:latin typeface="+mn-lt"/>
              </a:defRPr>
            </a:lvl5pPr>
            <a:lvl6pPr marL="2514600" indent="-228600" algn="l" rtl="0" eaLnBrk="1" fontAlgn="base" hangingPunct="1">
              <a:spcBef>
                <a:spcPct val="20000"/>
              </a:spcBef>
              <a:spcAft>
                <a:spcPct val="0"/>
              </a:spcAft>
              <a:buChar char="»"/>
              <a:defRPr sz="1800">
                <a:solidFill>
                  <a:schemeClr val="tx1"/>
                </a:solidFill>
                <a:latin typeface="+mn-lt"/>
              </a:defRPr>
            </a:lvl6pPr>
            <a:lvl7pPr marL="2971800" indent="-228600" algn="l" rtl="0" eaLnBrk="1" fontAlgn="base" hangingPunct="1">
              <a:spcBef>
                <a:spcPct val="20000"/>
              </a:spcBef>
              <a:spcAft>
                <a:spcPct val="0"/>
              </a:spcAft>
              <a:buChar char="»"/>
              <a:defRPr sz="1800">
                <a:solidFill>
                  <a:schemeClr val="tx1"/>
                </a:solidFill>
                <a:latin typeface="+mn-lt"/>
              </a:defRPr>
            </a:lvl7pPr>
            <a:lvl8pPr marL="3429000" indent="-228600" algn="l" rtl="0" eaLnBrk="1" fontAlgn="base" hangingPunct="1">
              <a:spcBef>
                <a:spcPct val="20000"/>
              </a:spcBef>
              <a:spcAft>
                <a:spcPct val="0"/>
              </a:spcAft>
              <a:buChar char="»"/>
              <a:defRPr sz="1800">
                <a:solidFill>
                  <a:schemeClr val="tx1"/>
                </a:solidFill>
                <a:latin typeface="+mn-lt"/>
              </a:defRPr>
            </a:lvl8pPr>
            <a:lvl9pPr marL="3886200" indent="-228600" algn="l" rtl="0" eaLnBrk="1" fontAlgn="base" hangingPunct="1">
              <a:spcBef>
                <a:spcPct val="20000"/>
              </a:spcBef>
              <a:spcAft>
                <a:spcPct val="0"/>
              </a:spcAft>
              <a:buChar char="»"/>
              <a:defRPr sz="1800">
                <a:solidFill>
                  <a:schemeClr val="tx1"/>
                </a:solidFill>
                <a:latin typeface="+mn-lt"/>
              </a:defRPr>
            </a:lvl9pPr>
          </a:lstStyle>
          <a:p>
            <a:r>
              <a:rPr lang="en-US" sz="2000" dirty="0"/>
              <a:t>For a July Plenary, Would you prefer </a:t>
            </a:r>
          </a:p>
          <a:p>
            <a:pPr marL="400050" lvl="1" indent="0">
              <a:buNone/>
            </a:pPr>
            <a:r>
              <a:rPr lang="en-US" sz="1600" dirty="0"/>
              <a:t>a) Conference center independent from a Hotel</a:t>
            </a:r>
          </a:p>
          <a:p>
            <a:pPr marL="400050" lvl="1" indent="0">
              <a:buNone/>
            </a:pPr>
            <a:r>
              <a:rPr lang="en-US" sz="1600" dirty="0"/>
              <a:t>b) Combined Hotel/Conference Center (1 night min mtg hotel).</a:t>
            </a:r>
          </a:p>
          <a:p>
            <a:pPr marL="400050" lvl="1" indent="0">
              <a:buNone/>
            </a:pPr>
            <a:r>
              <a:rPr lang="en-US" sz="1600" dirty="0"/>
              <a:t>(Please choose one option).</a:t>
            </a:r>
          </a:p>
          <a:p>
            <a:pPr lvl="1"/>
            <a:r>
              <a:rPr lang="en-US" sz="2000" kern="0" dirty="0">
                <a:latin typeface="+mj-lt"/>
              </a:rPr>
              <a:t>802.1  --   a: 9	b: 50</a:t>
            </a:r>
          </a:p>
          <a:p>
            <a:pPr lvl="1"/>
            <a:r>
              <a:rPr lang="en-US" sz="2000" kern="0" dirty="0">
                <a:latin typeface="+mj-lt"/>
              </a:rPr>
              <a:t>802.3  --   a: 67	b: 58</a:t>
            </a:r>
          </a:p>
          <a:p>
            <a:pPr lvl="1"/>
            <a:r>
              <a:rPr lang="en-US" sz="2000" kern="0" dirty="0">
                <a:latin typeface="+mj-lt"/>
              </a:rPr>
              <a:t>802.11 –   a: 21	b: 34</a:t>
            </a:r>
          </a:p>
          <a:p>
            <a:pPr lvl="1"/>
            <a:r>
              <a:rPr lang="en-US" sz="2000" kern="0" dirty="0">
                <a:latin typeface="+mj-lt"/>
              </a:rPr>
              <a:t>802.15 –   a:   4    b: 16</a:t>
            </a:r>
          </a:p>
          <a:p>
            <a:pPr lvl="1"/>
            <a:r>
              <a:rPr lang="en-US" sz="2000" kern="0" dirty="0">
                <a:latin typeface="+mj-lt"/>
              </a:rPr>
              <a:t>802.18 -    a: 	b: 1  (did not poll)</a:t>
            </a:r>
          </a:p>
          <a:p>
            <a:pPr lvl="1"/>
            <a:r>
              <a:rPr lang="en-US" sz="2000" kern="0" dirty="0">
                <a:latin typeface="+mj-lt"/>
              </a:rPr>
              <a:t>802.21 –   a:  5	b: 1</a:t>
            </a:r>
          </a:p>
          <a:p>
            <a:pPr lvl="1"/>
            <a:r>
              <a:rPr lang="en-US" sz="2000" kern="0" dirty="0">
                <a:latin typeface="+mj-lt"/>
              </a:rPr>
              <a:t>802.22  -   a:  4/8  b: 7/8</a:t>
            </a:r>
          </a:p>
          <a:p>
            <a:pPr lvl="1"/>
            <a:r>
              <a:rPr lang="en-US" sz="2000" kern="0" dirty="0">
                <a:latin typeface="+mj-lt"/>
              </a:rPr>
              <a:t>802 EC –  a:  2     b: 11</a:t>
            </a:r>
          </a:p>
        </p:txBody>
      </p:sp>
    </p:spTree>
    <p:extLst>
      <p:ext uri="{BB962C8B-B14F-4D97-AF65-F5344CB8AC3E}">
        <p14:creationId xmlns:p14="http://schemas.microsoft.com/office/powerpoint/2010/main" val="40090081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04814"/>
            <a:ext cx="8229600" cy="738187"/>
          </a:xfrm>
        </p:spPr>
        <p:txBody>
          <a:bodyPr/>
          <a:lstStyle/>
          <a:p>
            <a:r>
              <a:rPr lang="en-US" b="1" dirty="0"/>
              <a:t>Future Venue Insight</a:t>
            </a:r>
          </a:p>
        </p:txBody>
      </p:sp>
      <p:sp>
        <p:nvSpPr>
          <p:cNvPr id="3" name="Content Placeholder 2"/>
          <p:cNvSpPr>
            <a:spLocks noGrp="1"/>
          </p:cNvSpPr>
          <p:nvPr>
            <p:ph idx="1"/>
          </p:nvPr>
        </p:nvSpPr>
        <p:spPr>
          <a:xfrm>
            <a:off x="533400" y="1295400"/>
            <a:ext cx="11125200" cy="5334000"/>
          </a:xfrm>
        </p:spPr>
        <p:txBody>
          <a:bodyPr/>
          <a:lstStyle/>
          <a:p>
            <a:r>
              <a:rPr lang="en-US" sz="2000" b="1" dirty="0">
                <a:cs typeface="Times New Roman" panose="02020603050405020304" pitchFamily="18" charset="0"/>
              </a:rPr>
              <a:t>Future 802 Plenary Sessions in 2019:</a:t>
            </a:r>
          </a:p>
          <a:p>
            <a:pPr lvl="1"/>
            <a:r>
              <a:rPr lang="en-GB" sz="1800" dirty="0"/>
              <a:t>November 10-15, Hilton Waikoloa Village, Kona, HI, USA</a:t>
            </a:r>
            <a:endParaRPr lang="en-US" sz="1800" dirty="0"/>
          </a:p>
          <a:p>
            <a:pPr marL="457200" lvl="1" indent="0">
              <a:buNone/>
            </a:pPr>
            <a:endParaRPr lang="en-US" sz="1100" dirty="0"/>
          </a:p>
          <a:p>
            <a:r>
              <a:rPr lang="en-US" sz="1800" b="1" dirty="0"/>
              <a:t>Contract Status doc 802 EC-16/66r9:</a:t>
            </a:r>
          </a:p>
          <a:p>
            <a:pPr marL="400050" lvl="1" indent="0">
              <a:buNone/>
            </a:pPr>
            <a:r>
              <a:rPr lang="en-US" sz="1600" dirty="0">
                <a:hlinkClick r:id="rId2"/>
              </a:rPr>
              <a:t>https://mentor.ieee.org/802-ec/dcn/16/ec-16-0066-09-00EC-802-plenary-future-venue-contract-status.xlsx</a:t>
            </a:r>
            <a:r>
              <a:rPr lang="en-US" sz="1600" dirty="0"/>
              <a:t> </a:t>
            </a:r>
          </a:p>
          <a:p>
            <a:pPr marL="400050" lvl="1" indent="0">
              <a:buNone/>
            </a:pPr>
            <a:endParaRPr lang="en-US" sz="1200" dirty="0"/>
          </a:p>
          <a:p>
            <a:r>
              <a:rPr lang="en-US" sz="2000" dirty="0"/>
              <a:t>Future Calendar</a:t>
            </a:r>
          </a:p>
          <a:p>
            <a:pPr marL="400050" lvl="1" indent="0">
              <a:buNone/>
            </a:pPr>
            <a:r>
              <a:rPr lang="en-US" sz="2000" dirty="0"/>
              <a:t> </a:t>
            </a:r>
            <a:r>
              <a:rPr lang="en-US" sz="1800" dirty="0"/>
              <a:t>I have been asked to post the IEEE-SA Calendar to Mentor for your reference.</a:t>
            </a:r>
          </a:p>
          <a:p>
            <a:pPr marL="400050" lvl="1" indent="0">
              <a:buNone/>
            </a:pPr>
            <a:r>
              <a:rPr lang="en-US" sz="1800" dirty="0"/>
              <a:t> I have added the 802 (and 802W) meetings as well to show the combined calendar.</a:t>
            </a:r>
          </a:p>
          <a:p>
            <a:pPr marL="400050" lvl="1" indent="0">
              <a:buNone/>
            </a:pPr>
            <a:r>
              <a:rPr lang="en-US" sz="2000" dirty="0"/>
              <a:t>2019 Calendar:</a:t>
            </a:r>
          </a:p>
          <a:p>
            <a:pPr marL="800100" lvl="2" indent="0">
              <a:buNone/>
            </a:pPr>
            <a:r>
              <a:rPr lang="en-US" sz="1600" dirty="0">
                <a:hlinkClick r:id="rId3"/>
              </a:rPr>
              <a:t>https://mentor.ieee.org/802-ec/dcn/19/ec-19-0041-00-00EC-2019-sasb-calendar-with-802-meetings-added.doc</a:t>
            </a:r>
            <a:r>
              <a:rPr lang="en-US" sz="1600" dirty="0"/>
              <a:t> </a:t>
            </a:r>
          </a:p>
          <a:p>
            <a:pPr marL="400050" lvl="1" indent="0">
              <a:buNone/>
            </a:pPr>
            <a:r>
              <a:rPr lang="en-US" sz="2000" dirty="0"/>
              <a:t>2020 Calendar:</a:t>
            </a:r>
          </a:p>
          <a:p>
            <a:pPr marL="800100" lvl="2" indent="0">
              <a:buNone/>
            </a:pPr>
            <a:r>
              <a:rPr lang="en-US" sz="1600" dirty="0">
                <a:hlinkClick r:id="rId4"/>
              </a:rPr>
              <a:t>https://mentor.ieee.org/802-ec/dcn/19/ec-19-0042-00-00EC-2020-sasb-calendar-with-802-meetings-added.doc</a:t>
            </a:r>
            <a:r>
              <a:rPr lang="en-US" sz="1600" dirty="0"/>
              <a:t> </a:t>
            </a:r>
          </a:p>
        </p:txBody>
      </p:sp>
    </p:spTree>
    <p:extLst>
      <p:ext uri="{BB962C8B-B14F-4D97-AF65-F5344CB8AC3E}">
        <p14:creationId xmlns:p14="http://schemas.microsoft.com/office/powerpoint/2010/main" val="5477167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802 Plenary Nov 2019</a:t>
            </a:r>
          </a:p>
        </p:txBody>
      </p:sp>
      <p:sp>
        <p:nvSpPr>
          <p:cNvPr id="3" name="Content Placeholder 2"/>
          <p:cNvSpPr>
            <a:spLocks noGrp="1"/>
          </p:cNvSpPr>
          <p:nvPr>
            <p:ph idx="1"/>
          </p:nvPr>
        </p:nvSpPr>
        <p:spPr>
          <a:xfrm>
            <a:off x="1066800" y="1341437"/>
            <a:ext cx="9982200" cy="5287963"/>
          </a:xfrm>
        </p:spPr>
        <p:txBody>
          <a:bodyPr>
            <a:noAutofit/>
          </a:bodyPr>
          <a:lstStyle/>
          <a:p>
            <a:pPr marL="768359" indent="-457200">
              <a:buFont typeface="Wingdings" panose="05000000000000000000" pitchFamily="2" charset="2"/>
              <a:buChar char="§"/>
            </a:pPr>
            <a:r>
              <a:rPr lang="en-US" sz="2000" b="1" dirty="0"/>
              <a:t>Save the Date: Nov 10-15 </a:t>
            </a:r>
          </a:p>
          <a:p>
            <a:pPr lvl="2"/>
            <a:r>
              <a:rPr lang="en-GB" sz="2000" dirty="0"/>
              <a:t>Hilton Waikoloa Village, Kona, HI, USA</a:t>
            </a:r>
          </a:p>
          <a:p>
            <a:pPr lvl="2"/>
            <a:r>
              <a:rPr lang="en-US" sz="2000" dirty="0"/>
              <a:t>Registration target to open: First part of August</a:t>
            </a:r>
          </a:p>
          <a:p>
            <a:pPr lvl="2"/>
            <a:r>
              <a:rPr lang="en-US" sz="2000" dirty="0"/>
              <a:t>Please Note that there will be a choice of reserving the Ocean Tower or Palace Tower.</a:t>
            </a:r>
          </a:p>
        </p:txBody>
      </p:sp>
    </p:spTree>
    <p:extLst>
      <p:ext uri="{BB962C8B-B14F-4D97-AF65-F5344CB8AC3E}">
        <p14:creationId xmlns:p14="http://schemas.microsoft.com/office/powerpoint/2010/main" val="483496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4693FA-71BF-434B-B0E9-6A5EBDCE22A4}"/>
              </a:ext>
            </a:extLst>
          </p:cNvPr>
          <p:cNvSpPr>
            <a:spLocks noGrp="1"/>
          </p:cNvSpPr>
          <p:nvPr>
            <p:ph type="title"/>
          </p:nvPr>
        </p:nvSpPr>
        <p:spPr/>
        <p:txBody>
          <a:bodyPr/>
          <a:lstStyle/>
          <a:p>
            <a:r>
              <a:rPr lang="en-US" dirty="0"/>
              <a:t>July 2021 Plenary</a:t>
            </a:r>
          </a:p>
        </p:txBody>
      </p:sp>
      <p:sp>
        <p:nvSpPr>
          <p:cNvPr id="3" name="Content Placeholder 2">
            <a:extLst>
              <a:ext uri="{FF2B5EF4-FFF2-40B4-BE49-F238E27FC236}">
                <a16:creationId xmlns:a16="http://schemas.microsoft.com/office/drawing/2014/main" id="{F05A472D-2DA9-4C31-9103-215221315E42}"/>
              </a:ext>
            </a:extLst>
          </p:cNvPr>
          <p:cNvSpPr>
            <a:spLocks noGrp="1"/>
          </p:cNvSpPr>
          <p:nvPr>
            <p:ph idx="1"/>
          </p:nvPr>
        </p:nvSpPr>
        <p:spPr/>
        <p:txBody>
          <a:bodyPr/>
          <a:lstStyle/>
          <a:p>
            <a:r>
              <a:rPr lang="en-US" dirty="0"/>
              <a:t>Whereas the Marriott Madrid Auditorium has completed an updated bid at a more acceptable price level.</a:t>
            </a:r>
          </a:p>
          <a:p>
            <a:r>
              <a:rPr lang="en-US" dirty="0"/>
              <a:t>Move to approve Marriott Madrid Auditorium as the venue location for the July 2021 802 Plenary</a:t>
            </a:r>
          </a:p>
          <a:p>
            <a:r>
              <a:rPr lang="en-US" dirty="0"/>
              <a:t>Moved: Jon Rosdahl</a:t>
            </a:r>
          </a:p>
          <a:p>
            <a:r>
              <a:rPr lang="en-US" dirty="0"/>
              <a:t>Second: Bob </a:t>
            </a:r>
            <a:r>
              <a:rPr lang="en-US" dirty="0" err="1"/>
              <a:t>Heile</a:t>
            </a:r>
            <a:endParaRPr lang="en-US" dirty="0"/>
          </a:p>
          <a:p>
            <a:r>
              <a:rPr lang="en-US" dirty="0"/>
              <a:t>Results: 14-0-0 Motion Passes</a:t>
            </a:r>
          </a:p>
        </p:txBody>
      </p:sp>
    </p:spTree>
    <p:extLst>
      <p:ext uri="{BB962C8B-B14F-4D97-AF65-F5344CB8AC3E}">
        <p14:creationId xmlns:p14="http://schemas.microsoft.com/office/powerpoint/2010/main" val="31515220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EEEB1-15D1-4FA8-B69A-B1F38413BE00}"/>
              </a:ext>
            </a:extLst>
          </p:cNvPr>
          <p:cNvSpPr>
            <a:spLocks noGrp="1"/>
          </p:cNvSpPr>
          <p:nvPr>
            <p:ph type="title"/>
          </p:nvPr>
        </p:nvSpPr>
        <p:spPr/>
        <p:txBody>
          <a:bodyPr/>
          <a:lstStyle/>
          <a:p>
            <a:r>
              <a:rPr lang="en-US" dirty="0"/>
              <a:t>2023 July Plenary</a:t>
            </a:r>
          </a:p>
        </p:txBody>
      </p:sp>
      <p:sp>
        <p:nvSpPr>
          <p:cNvPr id="3" name="Content Placeholder 2">
            <a:extLst>
              <a:ext uri="{FF2B5EF4-FFF2-40B4-BE49-F238E27FC236}">
                <a16:creationId xmlns:a16="http://schemas.microsoft.com/office/drawing/2014/main" id="{D32A273E-6189-4F1E-BB8C-5B0DCC74A050}"/>
              </a:ext>
            </a:extLst>
          </p:cNvPr>
          <p:cNvSpPr>
            <a:spLocks noGrp="1"/>
          </p:cNvSpPr>
          <p:nvPr>
            <p:ph idx="1"/>
          </p:nvPr>
        </p:nvSpPr>
        <p:spPr/>
        <p:txBody>
          <a:bodyPr/>
          <a:lstStyle/>
          <a:p>
            <a:r>
              <a:rPr lang="en-US" dirty="0"/>
              <a:t>Whereas the </a:t>
            </a:r>
            <a:r>
              <a:rPr lang="en-US" dirty="0" err="1"/>
              <a:t>Estrel</a:t>
            </a:r>
            <a:r>
              <a:rPr lang="en-US" dirty="0"/>
              <a:t> Berlin is holding space for the 2023 July 802 Plenary, the expected cost is targeted to be the same as our previous stay,</a:t>
            </a:r>
          </a:p>
          <a:p>
            <a:r>
              <a:rPr lang="en-US" dirty="0"/>
              <a:t>Move to approve the </a:t>
            </a:r>
            <a:r>
              <a:rPr lang="en-US" dirty="0" err="1"/>
              <a:t>Estrel</a:t>
            </a:r>
            <a:r>
              <a:rPr lang="en-US" dirty="0"/>
              <a:t> Berlin, Berlin, Germany as the venue location for the July 2023 802 Plenary.</a:t>
            </a:r>
          </a:p>
          <a:p>
            <a:r>
              <a:rPr lang="en-US" dirty="0"/>
              <a:t>Moved: Jon Rosdahl</a:t>
            </a:r>
          </a:p>
          <a:p>
            <a:r>
              <a:rPr lang="en-US" dirty="0"/>
              <a:t>Second: Bob </a:t>
            </a:r>
            <a:r>
              <a:rPr lang="en-US" dirty="0" err="1"/>
              <a:t>Heile</a:t>
            </a:r>
            <a:endParaRPr lang="en-US" dirty="0"/>
          </a:p>
          <a:p>
            <a:r>
              <a:rPr lang="en-US" dirty="0"/>
              <a:t>Results: 13-0-1 Motion Passes</a:t>
            </a:r>
          </a:p>
        </p:txBody>
      </p:sp>
    </p:spTree>
    <p:extLst>
      <p:ext uri="{BB962C8B-B14F-4D97-AF65-F5344CB8AC3E}">
        <p14:creationId xmlns:p14="http://schemas.microsoft.com/office/powerpoint/2010/main" val="26507466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defTabSz="449263">
              <a:buClr>
                <a:srgbClr val="000000"/>
              </a:buClr>
              <a:buSzPct val="100000"/>
              <a:defRPr/>
            </a:pPr>
            <a:r>
              <a:rPr lang="en-US" sz="2800" b="1" dirty="0"/>
              <a:t> *F8.045</a:t>
            </a:r>
            <a:r>
              <a:rPr lang="en-US" sz="2800" b="1" dirty="0">
                <a:solidFill>
                  <a:srgbClr val="000000"/>
                </a:solidFill>
              </a:rPr>
              <a:t> Executive Secretary report</a:t>
            </a:r>
          </a:p>
          <a:p>
            <a:r>
              <a:rPr lang="en-US" sz="2800" b="1" dirty="0"/>
              <a:t>LMSC 802 – P&amp;P list of major duties</a:t>
            </a:r>
            <a:r>
              <a:rPr lang="en-US" sz="2800" dirty="0"/>
              <a:t>:</a:t>
            </a:r>
          </a:p>
        </p:txBody>
      </p:sp>
      <p:sp>
        <p:nvSpPr>
          <p:cNvPr id="3" name="Content Placeholder 2"/>
          <p:cNvSpPr>
            <a:spLocks noGrp="1"/>
          </p:cNvSpPr>
          <p:nvPr>
            <p:ph idx="1"/>
          </p:nvPr>
        </p:nvSpPr>
        <p:spPr>
          <a:xfrm>
            <a:off x="1066800" y="1371601"/>
            <a:ext cx="9982200" cy="5103813"/>
          </a:xfrm>
        </p:spPr>
        <p:txBody>
          <a:bodyPr/>
          <a:lstStyle/>
          <a:p>
            <a:pPr marL="857250" lvl="1" indent="-457200">
              <a:buAutoNum type="arabicPeriod"/>
            </a:pPr>
            <a:r>
              <a:rPr lang="en-US" dirty="0"/>
              <a:t>Oversee Venue selection –</a:t>
            </a:r>
          </a:p>
          <a:p>
            <a:pPr marL="857250" lvl="1" indent="-457200">
              <a:buFont typeface="Times New Roman" pitchFamily="16" charset="0"/>
              <a:buAutoNum type="arabicPeriod"/>
            </a:pPr>
            <a:r>
              <a:rPr lang="en-US" dirty="0"/>
              <a:t>Present summaries of venue options.</a:t>
            </a:r>
          </a:p>
          <a:p>
            <a:pPr marL="857250" lvl="1" indent="-457200">
              <a:buAutoNum type="arabicPeriod"/>
            </a:pPr>
            <a:r>
              <a:rPr lang="en-US" dirty="0"/>
              <a:t>Oversee activities related to facilities and services</a:t>
            </a:r>
          </a:p>
          <a:p>
            <a:pPr marL="857250" lvl="1" indent="-457200">
              <a:buAutoNum type="arabicPeriod"/>
            </a:pPr>
            <a:r>
              <a:rPr lang="en-US" dirty="0"/>
              <a:t>Carry out Duties of Treasurer if Treasurer unavailable</a:t>
            </a:r>
          </a:p>
          <a:p>
            <a:pPr marL="400050" lvl="1" indent="0">
              <a:buNone/>
            </a:pPr>
            <a:endParaRPr lang="en-US" sz="1400" dirty="0"/>
          </a:p>
          <a:p>
            <a:pPr marL="457200" indent="-457200"/>
            <a:r>
              <a:rPr lang="en-US" dirty="0"/>
              <a:t>Chairs Guideline list of major duties:</a:t>
            </a:r>
          </a:p>
          <a:p>
            <a:pPr lvl="1"/>
            <a:r>
              <a:rPr lang="en-US" dirty="0"/>
              <a:t>1) 802 Meetings: Efficiency Improvement</a:t>
            </a:r>
          </a:p>
          <a:p>
            <a:pPr lvl="1"/>
            <a:r>
              <a:rPr lang="en-US" dirty="0"/>
              <a:t>2) 802 Plenary Sessions: Facilities and Services</a:t>
            </a:r>
          </a:p>
          <a:p>
            <a:pPr lvl="1"/>
            <a:r>
              <a:rPr lang="en-US" dirty="0"/>
              <a:t>3) IEEE 802 Registration Database</a:t>
            </a:r>
          </a:p>
          <a:p>
            <a:pPr lvl="1"/>
            <a:r>
              <a:rPr lang="en-US" dirty="0"/>
              <a:t>4) Assist IEEE 802 Treasurer</a:t>
            </a:r>
          </a:p>
        </p:txBody>
      </p:sp>
    </p:spTree>
    <p:extLst>
      <p:ext uri="{BB962C8B-B14F-4D97-AF65-F5344CB8AC3E}">
        <p14:creationId xmlns:p14="http://schemas.microsoft.com/office/powerpoint/2010/main" val="15443036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698" y="343693"/>
            <a:ext cx="7772400" cy="914400"/>
          </a:xfrm>
        </p:spPr>
        <p:txBody>
          <a:bodyPr/>
          <a:lstStyle/>
          <a:p>
            <a:r>
              <a:rPr lang="en-US" sz="2800" b="1" dirty="0"/>
              <a:t>F8.06 – Announcement of 802 EC Interim Telecon (Tuesday 1 October 2019, 1-3pm ET)</a:t>
            </a:r>
          </a:p>
        </p:txBody>
      </p:sp>
      <p:sp>
        <p:nvSpPr>
          <p:cNvPr id="3" name="Content Placeholder 2"/>
          <p:cNvSpPr>
            <a:spLocks noGrp="1"/>
          </p:cNvSpPr>
          <p:nvPr>
            <p:ph idx="1"/>
          </p:nvPr>
        </p:nvSpPr>
        <p:spPr>
          <a:xfrm>
            <a:off x="685800" y="1371600"/>
            <a:ext cx="11277600" cy="5181600"/>
          </a:xfrm>
        </p:spPr>
        <p:txBody>
          <a:bodyPr/>
          <a:lstStyle/>
          <a:p>
            <a:r>
              <a:rPr lang="en-US" sz="1800" dirty="0"/>
              <a:t>Agenda for Interim EC meeting                       			– </a:t>
            </a:r>
            <a:r>
              <a:rPr lang="en-US" sz="1800" b="1" dirty="0">
                <a:solidFill>
                  <a:schemeClr val="accent6">
                    <a:lumMod val="50000"/>
                  </a:schemeClr>
                </a:solidFill>
              </a:rPr>
              <a:t>Tuesday 1 Oct 2019 1-3PM ET</a:t>
            </a:r>
          </a:p>
          <a:p>
            <a:r>
              <a:rPr lang="en-US" sz="1800" dirty="0"/>
              <a:t>Initial Proposed Draft Agenda</a:t>
            </a:r>
          </a:p>
          <a:p>
            <a:pPr marL="800100" lvl="1" indent="-342900">
              <a:buAutoNum type="arabicPeriod"/>
            </a:pPr>
            <a:r>
              <a:rPr lang="en-US" sz="1800" dirty="0"/>
              <a:t>Welcome/Intro/Approve Agenda 	        				- Nikolich       	5 min </a:t>
            </a:r>
          </a:p>
          <a:p>
            <a:pPr marL="800100" lvl="1" indent="-342900">
              <a:buAutoNum type="arabicPeriod"/>
            </a:pPr>
            <a:r>
              <a:rPr lang="en-US" sz="1800" dirty="0"/>
              <a:t>Report: EC Action Item Summary					- </a:t>
            </a:r>
            <a:r>
              <a:rPr lang="en-US" sz="1800" dirty="0" err="1"/>
              <a:t>D’Ambrosia</a:t>
            </a:r>
            <a:r>
              <a:rPr lang="en-US" sz="1800" dirty="0"/>
              <a:t>	10 min</a:t>
            </a:r>
          </a:p>
          <a:p>
            <a:pPr marL="800100" lvl="1" indent="-342900">
              <a:buAutoNum type="arabicPeriod"/>
            </a:pPr>
            <a:r>
              <a:rPr lang="en-US" sz="1800" dirty="0"/>
              <a:t>Venue Issues:</a:t>
            </a:r>
          </a:p>
          <a:p>
            <a:pPr marL="1200150" lvl="2" indent="-342900">
              <a:buAutoNum type="arabicPeriod"/>
            </a:pPr>
            <a:r>
              <a:rPr lang="en-US" sz="1800" dirty="0" err="1"/>
              <a:t>Report:Nov</a:t>
            </a:r>
            <a:r>
              <a:rPr lang="en-US" sz="1800" dirty="0"/>
              <a:t> 2019 Plenary Status					- Rosdahl   	3 min</a:t>
            </a:r>
          </a:p>
          <a:p>
            <a:pPr marL="1200150" lvl="2" indent="-342900">
              <a:buAutoNum type="arabicPeriod"/>
            </a:pPr>
            <a:r>
              <a:rPr lang="en-US" sz="1800" dirty="0"/>
              <a:t>Report on 2021/2022 Future Venue Contract status			- Rosdahl	8 min</a:t>
            </a:r>
          </a:p>
          <a:p>
            <a:pPr marL="800100" lvl="1" indent="-342900">
              <a:buAutoNum type="arabicPeriod"/>
            </a:pPr>
            <a:r>
              <a:rPr lang="en-US" sz="1800" dirty="0"/>
              <a:t>Formal Actions – Motions from WG Chairs</a:t>
            </a:r>
          </a:p>
          <a:p>
            <a:pPr marL="800100" lvl="1" indent="-342900">
              <a:buAutoNum type="arabicPeriod"/>
            </a:pPr>
            <a:r>
              <a:rPr lang="en-US" sz="1800" dirty="0"/>
              <a:t>Other Reports from WG Chairs</a:t>
            </a:r>
          </a:p>
          <a:p>
            <a:pPr marL="800100" lvl="1" indent="-342900">
              <a:buAutoNum type="arabicPeriod"/>
            </a:pPr>
            <a:r>
              <a:rPr lang="en-US" sz="1800" dirty="0"/>
              <a:t>Rules and P&amp;P Issues</a:t>
            </a:r>
          </a:p>
          <a:p>
            <a:pPr marL="1200150" lvl="2" indent="-342900">
              <a:buAutoNum type="arabicPeriod"/>
            </a:pPr>
            <a:r>
              <a:rPr lang="en-US" sz="1800" dirty="0"/>
              <a:t>Review </a:t>
            </a:r>
            <a:r>
              <a:rPr lang="en-US" sz="1800" dirty="0" err="1"/>
              <a:t>AudCom</a:t>
            </a:r>
            <a:r>
              <a:rPr lang="en-US" sz="1800" dirty="0"/>
              <a:t> responses					-</a:t>
            </a:r>
            <a:r>
              <a:rPr lang="en-US" sz="1800" dirty="0" err="1"/>
              <a:t>Gilb</a:t>
            </a:r>
            <a:r>
              <a:rPr lang="en-US" sz="1800" dirty="0"/>
              <a:t>		15 Min</a:t>
            </a:r>
          </a:p>
          <a:p>
            <a:pPr marL="1200150" lvl="2" indent="-342900">
              <a:buAutoNum type="arabicPeriod"/>
            </a:pPr>
            <a:r>
              <a:rPr lang="en-US" sz="1800" dirty="0"/>
              <a:t>Updates to the Chair’s Guidelines                                            	-</a:t>
            </a:r>
            <a:r>
              <a:rPr lang="en-US" sz="1800" dirty="0" err="1"/>
              <a:t>Gilb</a:t>
            </a:r>
            <a:r>
              <a:rPr lang="en-US" sz="1800" dirty="0"/>
              <a:t>		15 Min</a:t>
            </a:r>
          </a:p>
          <a:p>
            <a:pPr marL="1200150" lvl="2" indent="-342900">
              <a:buAutoNum type="arabicPeriod"/>
            </a:pPr>
            <a:r>
              <a:rPr lang="en-US" sz="1800" dirty="0"/>
              <a:t>report on Ombudsman text updates				-Law		10 Min</a:t>
            </a:r>
          </a:p>
          <a:p>
            <a:pPr marL="1200150" lvl="2" indent="-342900">
              <a:buAutoNum type="arabicPeriod"/>
            </a:pPr>
            <a:endParaRPr lang="en-US" sz="1800" dirty="0"/>
          </a:p>
          <a:p>
            <a:r>
              <a:rPr lang="en-US" sz="1800" b="1" dirty="0"/>
              <a:t>Per Chairs Guideline – Confirm during the Closing EC Plenary.</a:t>
            </a:r>
          </a:p>
        </p:txBody>
      </p:sp>
    </p:spTree>
    <p:extLst>
      <p:ext uri="{BB962C8B-B14F-4D97-AF65-F5344CB8AC3E}">
        <p14:creationId xmlns:p14="http://schemas.microsoft.com/office/powerpoint/2010/main" val="7134217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04801"/>
            <a:ext cx="9257506" cy="979279"/>
          </a:xfrm>
        </p:spPr>
        <p:txBody>
          <a:bodyPr/>
          <a:lstStyle/>
          <a:p>
            <a:r>
              <a:rPr lang="en-US" sz="2800" b="1" dirty="0"/>
              <a:t>*F8.07 – Call for Tutorials for November 2019 Plenary</a:t>
            </a:r>
          </a:p>
        </p:txBody>
      </p:sp>
      <p:sp>
        <p:nvSpPr>
          <p:cNvPr id="7" name="Content Placeholder 6"/>
          <p:cNvSpPr>
            <a:spLocks noGrp="1"/>
          </p:cNvSpPr>
          <p:nvPr>
            <p:ph idx="1"/>
          </p:nvPr>
        </p:nvSpPr>
        <p:spPr>
          <a:xfrm>
            <a:off x="685800" y="1298148"/>
            <a:ext cx="10363200" cy="5178852"/>
          </a:xfrm>
        </p:spPr>
        <p:txBody>
          <a:bodyPr/>
          <a:lstStyle/>
          <a:p>
            <a:r>
              <a:rPr lang="en-US" sz="2400" dirty="0"/>
              <a:t>Tutorials to be held Monday, 12 November 2019</a:t>
            </a:r>
          </a:p>
          <a:p>
            <a:endParaRPr lang="en-US" sz="2400" dirty="0"/>
          </a:p>
          <a:p>
            <a:r>
              <a:rPr lang="en-US" sz="2400" dirty="0"/>
              <a:t>Tutorial Request form: </a:t>
            </a:r>
            <a:r>
              <a:rPr lang="en-US" sz="2000" dirty="0">
                <a:hlinkClick r:id="rId3"/>
              </a:rPr>
              <a:t>http://www.ieee802.org/802_tutorials/802_Tutorial_Request_Form.doc</a:t>
            </a:r>
            <a:endParaRPr lang="en-US" sz="2000" dirty="0"/>
          </a:p>
          <a:p>
            <a:endParaRPr lang="en-US" sz="2400" dirty="0"/>
          </a:p>
          <a:p>
            <a:r>
              <a:rPr lang="en-US" sz="2400" dirty="0"/>
              <a:t> As a reminder please refer to Chair's Guidelines section 2.5 Tutorials for the logistics for participating in sponsoring/presenting a Tutorial.</a:t>
            </a:r>
          </a:p>
          <a:p>
            <a:endParaRPr lang="en-US" sz="2400" dirty="0"/>
          </a:p>
          <a:p>
            <a:r>
              <a:rPr lang="en-US" sz="2400" dirty="0"/>
              <a:t>Note that Tutorial times are 80 minutes with 10 minutes to allow for presenters to setup and depart.</a:t>
            </a:r>
          </a:p>
          <a:p>
            <a:endParaRPr lang="en-US" sz="2400" dirty="0"/>
          </a:p>
          <a:p>
            <a:r>
              <a:rPr lang="en-US" sz="2400" dirty="0"/>
              <a:t>All requests for Tutorials must be made by 27 Sept 2019</a:t>
            </a:r>
          </a:p>
          <a:p>
            <a:endParaRPr lang="en-US" sz="2800" dirty="0"/>
          </a:p>
        </p:txBody>
      </p:sp>
    </p:spTree>
    <p:extLst>
      <p:ext uri="{BB962C8B-B14F-4D97-AF65-F5344CB8AC3E}">
        <p14:creationId xmlns:p14="http://schemas.microsoft.com/office/powerpoint/2010/main" val="3786605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 Exec Sec Agenda Items</a:t>
            </a:r>
          </a:p>
        </p:txBody>
      </p:sp>
      <p:sp>
        <p:nvSpPr>
          <p:cNvPr id="3" name="Content Placeholder 2"/>
          <p:cNvSpPr>
            <a:spLocks noGrp="1"/>
          </p:cNvSpPr>
          <p:nvPr>
            <p:ph idx="1"/>
          </p:nvPr>
        </p:nvSpPr>
        <p:spPr/>
        <p:txBody>
          <a:bodyPr/>
          <a:lstStyle/>
          <a:p>
            <a:r>
              <a:rPr lang="en-US" dirty="0"/>
              <a:t>6.02  II  Current and Future Venue Report         10 Mins</a:t>
            </a:r>
          </a:p>
        </p:txBody>
      </p:sp>
    </p:spTree>
    <p:extLst>
      <p:ext uri="{BB962C8B-B14F-4D97-AF65-F5344CB8AC3E}">
        <p14:creationId xmlns:p14="http://schemas.microsoft.com/office/powerpoint/2010/main" val="3501020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6.02 Current and Future Venue Report</a:t>
            </a:r>
          </a:p>
        </p:txBody>
      </p:sp>
      <p:sp>
        <p:nvSpPr>
          <p:cNvPr id="3" name="Content Placeholder 2"/>
          <p:cNvSpPr>
            <a:spLocks noGrp="1"/>
          </p:cNvSpPr>
          <p:nvPr>
            <p:ph idx="1"/>
          </p:nvPr>
        </p:nvSpPr>
        <p:spPr/>
        <p:txBody>
          <a:bodyPr/>
          <a:lstStyle/>
          <a:p>
            <a:r>
              <a:rPr lang="en-US" sz="2800" dirty="0"/>
              <a:t>IEEE 802 Things to Know– </a:t>
            </a:r>
          </a:p>
          <a:p>
            <a:pPr lvl="1"/>
            <a:r>
              <a:rPr lang="en-US" sz="2400" dirty="0"/>
              <a:t>Thanks Face to Face Events</a:t>
            </a:r>
          </a:p>
          <a:p>
            <a:pPr lvl="1"/>
            <a:r>
              <a:rPr lang="en-US" sz="2400" dirty="0"/>
              <a:t>IEEE 802 Things to Know ppt file Emailed to EC Members 14 July.</a:t>
            </a:r>
          </a:p>
          <a:p>
            <a:pPr lvl="1"/>
            <a:r>
              <a:rPr lang="en-US" sz="2400" dirty="0"/>
              <a:t>IEEE 802 Things to Know memo sent to Attendees 11 July.</a:t>
            </a:r>
          </a:p>
          <a:p>
            <a:pPr lvl="1"/>
            <a:endParaRPr lang="en-US" sz="2400" dirty="0"/>
          </a:p>
          <a:p>
            <a:pPr lvl="1"/>
            <a:endParaRPr lang="en-US" sz="2400" dirty="0"/>
          </a:p>
          <a:p>
            <a:pPr lvl="1"/>
            <a:endParaRPr lang="en-US" sz="2400" dirty="0"/>
          </a:p>
        </p:txBody>
      </p:sp>
    </p:spTree>
    <p:extLst>
      <p:ext uri="{BB962C8B-B14F-4D97-AF65-F5344CB8AC3E}">
        <p14:creationId xmlns:p14="http://schemas.microsoft.com/office/powerpoint/2010/main" val="1269748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602769"/>
            <a:ext cx="7766936" cy="2448067"/>
          </a:xfrm>
        </p:spPr>
        <p:txBody>
          <a:bodyPr/>
          <a:lstStyle/>
          <a:p>
            <a:pPr algn="l"/>
            <a:r>
              <a:rPr lang="en-US" dirty="0">
                <a:solidFill>
                  <a:schemeClr val="tx1"/>
                </a:solidFill>
              </a:rPr>
              <a:t>What you need to know about the </a:t>
            </a:r>
            <a:br>
              <a:rPr lang="en-US" dirty="0">
                <a:solidFill>
                  <a:schemeClr val="tx1"/>
                </a:solidFill>
              </a:rPr>
            </a:br>
            <a:r>
              <a:rPr lang="en-US" dirty="0">
                <a:solidFill>
                  <a:schemeClr val="tx1"/>
                </a:solidFill>
              </a:rPr>
              <a:t>IEEE 802 Plenary Session</a:t>
            </a:r>
          </a:p>
        </p:txBody>
      </p:sp>
      <p:sp>
        <p:nvSpPr>
          <p:cNvPr id="3" name="Subtitle 2"/>
          <p:cNvSpPr>
            <a:spLocks noGrp="1"/>
          </p:cNvSpPr>
          <p:nvPr>
            <p:ph type="subTitle" idx="1"/>
          </p:nvPr>
        </p:nvSpPr>
        <p:spPr/>
        <p:txBody>
          <a:bodyPr/>
          <a:lstStyle/>
          <a:p>
            <a:r>
              <a:rPr lang="en-US" dirty="0"/>
              <a:t>July 14-19, 2019</a:t>
            </a:r>
          </a:p>
          <a:p>
            <a:r>
              <a:rPr lang="en-US" dirty="0"/>
              <a:t>Vienna, Austria</a:t>
            </a:r>
          </a:p>
        </p:txBody>
      </p:sp>
    </p:spTree>
    <p:extLst>
      <p:ext uri="{BB962C8B-B14F-4D97-AF65-F5344CB8AC3E}">
        <p14:creationId xmlns:p14="http://schemas.microsoft.com/office/powerpoint/2010/main" val="7181993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1"/>
            <a:ext cx="8596668" cy="685800"/>
          </a:xfrm>
        </p:spPr>
        <p:txBody>
          <a:bodyPr>
            <a:normAutofit/>
          </a:bodyPr>
          <a:lstStyle/>
          <a:p>
            <a:pPr algn="ctr"/>
            <a:r>
              <a:rPr lang="en-US" b="1" dirty="0">
                <a:solidFill>
                  <a:srgbClr val="000000"/>
                </a:solidFill>
              </a:rPr>
              <a:t>Who is Meeting Where and When</a:t>
            </a:r>
          </a:p>
        </p:txBody>
      </p:sp>
      <p:sp>
        <p:nvSpPr>
          <p:cNvPr id="3" name="Content Placeholder 2"/>
          <p:cNvSpPr>
            <a:spLocks noGrp="1"/>
          </p:cNvSpPr>
          <p:nvPr>
            <p:ph idx="1"/>
          </p:nvPr>
        </p:nvSpPr>
        <p:spPr>
          <a:xfrm>
            <a:off x="677334" y="1447800"/>
            <a:ext cx="10295466" cy="5105399"/>
          </a:xfrm>
        </p:spPr>
        <p:txBody>
          <a:bodyPr>
            <a:noAutofit/>
          </a:bodyPr>
          <a:lstStyle/>
          <a:p>
            <a:r>
              <a:rPr lang="en-US" sz="2000" b="1" dirty="0"/>
              <a:t>Scheduled Sessions</a:t>
            </a:r>
          </a:p>
          <a:p>
            <a:pPr lvl="1"/>
            <a:r>
              <a:rPr lang="en-US" sz="2000" dirty="0"/>
              <a:t> </a:t>
            </a:r>
            <a:r>
              <a:rPr lang="en-US" sz="2000" dirty="0">
                <a:hlinkClick r:id="rId2"/>
              </a:rPr>
              <a:t>http://schedule.802world.com/schedule/schedule/show</a:t>
            </a:r>
            <a:endParaRPr lang="en-US" sz="2000" dirty="0"/>
          </a:p>
          <a:p>
            <a:r>
              <a:rPr lang="en-US" sz="2000" b="1" dirty="0"/>
              <a:t>Meeting Space Maps</a:t>
            </a:r>
          </a:p>
          <a:p>
            <a:pPr lvl="1"/>
            <a:r>
              <a:rPr lang="en-US" sz="2000" dirty="0"/>
              <a:t>Map Page: </a:t>
            </a:r>
            <a:r>
              <a:rPr lang="en-US" sz="2000" dirty="0">
                <a:hlinkClick r:id="rId3"/>
              </a:rPr>
              <a:t>http://802world.org/plenary/meeting-map/</a:t>
            </a:r>
            <a:endParaRPr lang="en-US" sz="2000" dirty="0"/>
          </a:p>
          <a:p>
            <a:r>
              <a:rPr lang="en-US" sz="2000" b="1" dirty="0"/>
              <a:t>How to read room numbers on schedule</a:t>
            </a:r>
            <a:endParaRPr lang="en-US" sz="2000" dirty="0"/>
          </a:p>
          <a:p>
            <a:pPr lvl="1"/>
            <a:r>
              <a:rPr lang="en-US" sz="2000" dirty="0"/>
              <a:t>IEEE 802 will be using 3 Levels of the Austria Center Vienna</a:t>
            </a:r>
          </a:p>
          <a:p>
            <a:pPr lvl="2"/>
            <a:r>
              <a:rPr lang="en-US" sz="2000" dirty="0"/>
              <a:t>Level 1, Level 0, Level -2</a:t>
            </a:r>
          </a:p>
          <a:p>
            <a:pPr lvl="1"/>
            <a:r>
              <a:rPr lang="en-US" sz="2000" dirty="0"/>
              <a:t>Room Numbers listed with the level first and room second.</a:t>
            </a:r>
          </a:p>
          <a:p>
            <a:pPr lvl="2"/>
            <a:r>
              <a:rPr lang="en-US" sz="2000" dirty="0"/>
              <a:t>Example: Monday 13:30-15:30  802.21  Media Independent  Services 0.51</a:t>
            </a:r>
          </a:p>
          <a:p>
            <a:r>
              <a:rPr lang="en-US" sz="2000" b="1" dirty="0"/>
              <a:t>Subway Stop for Austria Center Vienna</a:t>
            </a:r>
          </a:p>
          <a:p>
            <a:pPr lvl="1"/>
            <a:r>
              <a:rPr lang="en-US" sz="2000" dirty="0"/>
              <a:t>Underground line U1 (red)</a:t>
            </a:r>
          </a:p>
          <a:p>
            <a:pPr lvl="1"/>
            <a:r>
              <a:rPr lang="en-US" sz="2000" dirty="0"/>
              <a:t>U1 station </a:t>
            </a:r>
            <a:r>
              <a:rPr lang="en-US" sz="2000" dirty="0" err="1"/>
              <a:t>Kaisermühlen</a:t>
            </a:r>
            <a:r>
              <a:rPr lang="en-US" sz="2000" dirty="0"/>
              <a:t>, VIC </a:t>
            </a:r>
          </a:p>
          <a:p>
            <a:pPr lvl="1"/>
            <a:r>
              <a:rPr lang="en-US" sz="2000" dirty="0"/>
              <a:t>Exit </a:t>
            </a:r>
            <a:r>
              <a:rPr lang="en-US" sz="2000" dirty="0" err="1"/>
              <a:t>Schüttaustrasse</a:t>
            </a:r>
            <a:endParaRPr lang="en-US" sz="2000" dirty="0"/>
          </a:p>
          <a:p>
            <a:pPr lvl="1"/>
            <a:r>
              <a:rPr lang="en-US" sz="2000" dirty="0"/>
              <a:t>SUBWAY MAP: </a:t>
            </a:r>
            <a:r>
              <a:rPr lang="en-US" sz="2000" dirty="0">
                <a:hlinkClick r:id="rId4"/>
              </a:rPr>
              <a:t>https://www.wienerlinien.at/media/files/2018/svp_281610.pdf</a:t>
            </a:r>
            <a:r>
              <a:rPr lang="en-US" sz="2000" dirty="0"/>
              <a:t> </a:t>
            </a:r>
          </a:p>
          <a:p>
            <a:endParaRPr lang="en-US" sz="2000" dirty="0"/>
          </a:p>
          <a:p>
            <a:endParaRPr lang="en-US" sz="2000" dirty="0"/>
          </a:p>
          <a:p>
            <a:pPr lvl="1"/>
            <a:endParaRPr lang="en-US" sz="2000" dirty="0"/>
          </a:p>
          <a:p>
            <a:pPr lvl="1"/>
            <a:endParaRPr lang="en-US" sz="2000" dirty="0"/>
          </a:p>
        </p:txBody>
      </p:sp>
    </p:spTree>
    <p:extLst>
      <p:ext uri="{BB962C8B-B14F-4D97-AF65-F5344CB8AC3E}">
        <p14:creationId xmlns:p14="http://schemas.microsoft.com/office/powerpoint/2010/main" val="4301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10066866" cy="1107989"/>
          </a:xfrm>
        </p:spPr>
        <p:txBody>
          <a:bodyPr>
            <a:normAutofit fontScale="90000"/>
          </a:bodyPr>
          <a:lstStyle/>
          <a:p>
            <a:pPr algn="ctr"/>
            <a:r>
              <a:rPr lang="en-US" b="1" dirty="0"/>
              <a:t>Where to Attend Sessions, Pick Up an Event Name Badge and Log Session Attendance </a:t>
            </a:r>
          </a:p>
        </p:txBody>
      </p:sp>
      <p:sp>
        <p:nvSpPr>
          <p:cNvPr id="3" name="Content Placeholder 2"/>
          <p:cNvSpPr>
            <a:spLocks noGrp="1"/>
          </p:cNvSpPr>
          <p:nvPr>
            <p:ph idx="1"/>
          </p:nvPr>
        </p:nvSpPr>
        <p:spPr>
          <a:xfrm>
            <a:off x="677334" y="1828800"/>
            <a:ext cx="10219266" cy="4724400"/>
          </a:xfrm>
        </p:spPr>
        <p:txBody>
          <a:bodyPr>
            <a:normAutofit lnSpcReduction="10000"/>
          </a:bodyPr>
          <a:lstStyle/>
          <a:p>
            <a:r>
              <a:rPr lang="en-US" sz="2100" b="1" dirty="0"/>
              <a:t>Austria Center Vienna</a:t>
            </a:r>
          </a:p>
          <a:p>
            <a:pPr marL="457200" lvl="1" indent="0">
              <a:buNone/>
            </a:pPr>
            <a:r>
              <a:rPr lang="en-US" sz="2100" b="1" dirty="0"/>
              <a:t>Bruno-</a:t>
            </a:r>
            <a:r>
              <a:rPr lang="en-US" sz="2100" b="1" dirty="0" err="1"/>
              <a:t>Kreisky</a:t>
            </a:r>
            <a:r>
              <a:rPr lang="en-US" sz="2100" b="1" dirty="0"/>
              <a:t>-Platz 1A-1220 Wien</a:t>
            </a:r>
          </a:p>
          <a:p>
            <a:pPr marL="457200" lvl="1" indent="0">
              <a:buNone/>
            </a:pPr>
            <a:endParaRPr lang="en-US" sz="2100" b="1" dirty="0"/>
          </a:p>
          <a:p>
            <a:r>
              <a:rPr lang="en-US" sz="2100" b="1" dirty="0"/>
              <a:t>Name Badges, Registration and Event Information</a:t>
            </a:r>
          </a:p>
          <a:p>
            <a:pPr lvl="1"/>
            <a:r>
              <a:rPr lang="en-US" sz="2100" b="1" dirty="0"/>
              <a:t>Registration desk just to the left of the Main Entrance, Level 0</a:t>
            </a:r>
          </a:p>
          <a:p>
            <a:pPr lvl="2"/>
            <a:r>
              <a:rPr lang="en-US" sz="2100" b="1" dirty="0"/>
              <a:t>Sunday July 14</a:t>
            </a:r>
            <a:r>
              <a:rPr lang="en-US" sz="2100" b="1" baseline="30000" dirty="0"/>
              <a:t>th</a:t>
            </a:r>
            <a:r>
              <a:rPr lang="en-US" sz="2100" b="1" dirty="0"/>
              <a:t> 5:00 PM – 8:00 PM</a:t>
            </a:r>
          </a:p>
          <a:p>
            <a:pPr lvl="2"/>
            <a:r>
              <a:rPr lang="en-US" sz="2100" b="1" dirty="0"/>
              <a:t>Monday July 15</a:t>
            </a:r>
            <a:r>
              <a:rPr lang="en-US" sz="2100" b="1" baseline="30000" dirty="0"/>
              <a:t>th</a:t>
            </a:r>
            <a:r>
              <a:rPr lang="en-US" sz="2100" b="1" dirty="0"/>
              <a:t> – Thursday July 18</a:t>
            </a:r>
            <a:r>
              <a:rPr lang="en-US" sz="2100" b="1" baseline="30000" dirty="0"/>
              <a:t>th</a:t>
            </a:r>
            <a:r>
              <a:rPr lang="en-US" sz="2100" b="1" dirty="0"/>
              <a:t> 7:30 AM – 5:00 PM</a:t>
            </a:r>
          </a:p>
          <a:p>
            <a:pPr lvl="2"/>
            <a:r>
              <a:rPr lang="en-US" sz="2100" b="1" dirty="0"/>
              <a:t>Friday July 19</a:t>
            </a:r>
            <a:r>
              <a:rPr lang="en-US" sz="2100" b="1" baseline="30000" dirty="0"/>
              <a:t>th</a:t>
            </a:r>
            <a:r>
              <a:rPr lang="en-US" sz="2100" b="1" dirty="0"/>
              <a:t> 7:30 AM – 12:00 PM</a:t>
            </a:r>
          </a:p>
          <a:p>
            <a:pPr lvl="1"/>
            <a:endParaRPr lang="en-US" sz="2100" dirty="0"/>
          </a:p>
          <a:p>
            <a:r>
              <a:rPr lang="en-US" sz="2100" b="1" dirty="0"/>
              <a:t>Registration Website</a:t>
            </a:r>
          </a:p>
          <a:p>
            <a:pPr lvl="1"/>
            <a:r>
              <a:rPr lang="en-US" sz="2100" dirty="0">
                <a:hlinkClick r:id="rId2"/>
              </a:rPr>
              <a:t>https://www.regonline.com/registration/Checkin.aspx?EventId=2560502</a:t>
            </a:r>
            <a:r>
              <a:rPr lang="en-US" sz="2100" dirty="0"/>
              <a:t> </a:t>
            </a:r>
          </a:p>
          <a:p>
            <a:r>
              <a:rPr lang="en-US" sz="2100" b="1" dirty="0"/>
              <a:t>Attendance Tool (IMAT)</a:t>
            </a:r>
          </a:p>
          <a:p>
            <a:pPr lvl="1"/>
            <a:r>
              <a:rPr lang="en-US" sz="2100" dirty="0">
                <a:hlinkClick r:id="rId3"/>
              </a:rPr>
              <a:t>https://imat.ieee.org/my-site/home</a:t>
            </a:r>
            <a:endParaRPr lang="en-US" dirty="0"/>
          </a:p>
        </p:txBody>
      </p:sp>
    </p:spTree>
    <p:extLst>
      <p:ext uri="{BB962C8B-B14F-4D97-AF65-F5344CB8AC3E}">
        <p14:creationId xmlns:p14="http://schemas.microsoft.com/office/powerpoint/2010/main" val="16096387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9990666" cy="685801"/>
          </a:xfrm>
        </p:spPr>
        <p:txBody>
          <a:bodyPr>
            <a:normAutofit/>
          </a:bodyPr>
          <a:lstStyle/>
          <a:p>
            <a:pPr algn="ctr"/>
            <a:r>
              <a:rPr lang="en-US" b="1" dirty="0">
                <a:solidFill>
                  <a:srgbClr val="000000"/>
                </a:solidFill>
              </a:rPr>
              <a:t>Internet  - </a:t>
            </a:r>
            <a:r>
              <a:rPr lang="en-US" dirty="0">
                <a:solidFill>
                  <a:srgbClr val="000000"/>
                </a:solidFill>
              </a:rPr>
              <a:t>Meeting Network</a:t>
            </a:r>
          </a:p>
        </p:txBody>
      </p:sp>
      <p:sp>
        <p:nvSpPr>
          <p:cNvPr id="3" name="Content Placeholder 2"/>
          <p:cNvSpPr>
            <a:spLocks noGrp="1"/>
          </p:cNvSpPr>
          <p:nvPr>
            <p:ph idx="1"/>
          </p:nvPr>
        </p:nvSpPr>
        <p:spPr>
          <a:xfrm>
            <a:off x="457200" y="1447800"/>
            <a:ext cx="11353800" cy="4940643"/>
          </a:xfrm>
        </p:spPr>
        <p:txBody>
          <a:bodyPr>
            <a:normAutofit/>
          </a:bodyPr>
          <a:lstStyle/>
          <a:p>
            <a:r>
              <a:rPr lang="en-US" b="1" dirty="0"/>
              <a:t>Meeting Space Network</a:t>
            </a:r>
          </a:p>
          <a:p>
            <a:pPr lvl="1"/>
            <a:r>
              <a:rPr lang="en-US" sz="1800" dirty="0"/>
              <a:t>Austria Center Vienna IEEE 802 Meeting Space and Break Areas</a:t>
            </a:r>
          </a:p>
          <a:p>
            <a:pPr lvl="2"/>
            <a:r>
              <a:rPr lang="en-US" sz="1800" dirty="0"/>
              <a:t>SSID: IEEE802</a:t>
            </a:r>
          </a:p>
          <a:p>
            <a:pPr lvl="2"/>
            <a:r>
              <a:rPr lang="en-US" sz="1800" dirty="0"/>
              <a:t>Password: </a:t>
            </a:r>
            <a:r>
              <a:rPr lang="en-US" sz="1800" dirty="0" err="1"/>
              <a:t>ieeeieee</a:t>
            </a:r>
            <a:endParaRPr lang="en-US" sz="1800" dirty="0"/>
          </a:p>
          <a:p>
            <a:pPr lvl="2"/>
            <a:r>
              <a:rPr lang="en-US" sz="1800" dirty="0"/>
              <a:t>Wireless Encryption Protocol: WPA2 Pre Shared Key</a:t>
            </a:r>
          </a:p>
          <a:p>
            <a:r>
              <a:rPr lang="en-US" b="1" dirty="0"/>
              <a:t>Meeting Space Network Help</a:t>
            </a:r>
          </a:p>
          <a:p>
            <a:pPr lvl="1"/>
            <a:r>
              <a:rPr lang="en-US" sz="1800" dirty="0"/>
              <a:t>To the left of the Main Entrance on Level 0</a:t>
            </a:r>
          </a:p>
          <a:p>
            <a:pPr lvl="2"/>
            <a:r>
              <a:rPr lang="en-US" sz="1800" dirty="0" err="1"/>
              <a:t>Linespeed</a:t>
            </a:r>
            <a:r>
              <a:rPr lang="en-US" sz="1800" dirty="0"/>
              <a:t> Staff will be available</a:t>
            </a:r>
          </a:p>
          <a:p>
            <a:r>
              <a:rPr lang="en-US" b="1" dirty="0"/>
              <a:t>IEEE 802 Business Lounge with Meeting Space Network</a:t>
            </a:r>
          </a:p>
          <a:p>
            <a:pPr lvl="1"/>
            <a:r>
              <a:rPr lang="en-US" sz="1800" dirty="0"/>
              <a:t>To the left of the Main Entrance, Room 0.30 on Level 0</a:t>
            </a:r>
          </a:p>
          <a:p>
            <a:pPr lvl="1"/>
            <a:r>
              <a:rPr lang="en-US" sz="1800" dirty="0"/>
              <a:t>Open to all for comfortable networking during the day.</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1908370403"/>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44835</TotalTime>
  <Words>2341</Words>
  <Application>Microsoft Office PowerPoint</Application>
  <PresentationFormat>Widescreen</PresentationFormat>
  <Paragraphs>370</Paragraphs>
  <Slides>37</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37</vt:i4>
      </vt:variant>
    </vt:vector>
  </HeadingPairs>
  <TitlesOfParts>
    <vt:vector size="43" baseType="lpstr">
      <vt:lpstr>Arial Unicode MS</vt:lpstr>
      <vt:lpstr>MS PGothic</vt:lpstr>
      <vt:lpstr>Arial</vt:lpstr>
      <vt:lpstr>Times New Roman</vt:lpstr>
      <vt:lpstr>Wingdings</vt:lpstr>
      <vt:lpstr>Title slide</vt:lpstr>
      <vt:lpstr>Executive Secretary Agenda Items  July 2019 Plenary</vt:lpstr>
      <vt:lpstr>Event Conduct and Safety Statement </vt:lpstr>
      <vt:lpstr>Event Conduct and Safety Statement</vt:lpstr>
      <vt:lpstr>802 Exec Sec Agenda Items</vt:lpstr>
      <vt:lpstr>6.02 Current and Future Venue Report</vt:lpstr>
      <vt:lpstr>What you need to know about the  IEEE 802 Plenary Session</vt:lpstr>
      <vt:lpstr>Who is Meeting Where and When</vt:lpstr>
      <vt:lpstr>Where to Attend Sessions, Pick Up an Event Name Badge and Log Session Attendance </vt:lpstr>
      <vt:lpstr>Internet  - Meeting Network</vt:lpstr>
      <vt:lpstr>Getting Something to Eat and Drink Attendee Food and Beverage Breaks</vt:lpstr>
      <vt:lpstr>Request for information from 802 Plenary WG Attendees</vt:lpstr>
      <vt:lpstr>Audio Visual</vt:lpstr>
      <vt:lpstr>Tourism Information</vt:lpstr>
      <vt:lpstr>Public Transportation </vt:lpstr>
      <vt:lpstr>Meeting Planner Contact Information Face to Face Events</vt:lpstr>
      <vt:lpstr>Emergency Information </vt:lpstr>
      <vt:lpstr>2019 Future Venues</vt:lpstr>
      <vt:lpstr>2020 Future Venues</vt:lpstr>
      <vt:lpstr>2021 Future Venues</vt:lpstr>
      <vt:lpstr>More Future Venues</vt:lpstr>
      <vt:lpstr>Request for WG Straw Poll concerning this Venue</vt:lpstr>
      <vt:lpstr>Future Venue AdHocS  --</vt:lpstr>
      <vt:lpstr>Next Venue Meeting planning – Thurs 7:30 am</vt:lpstr>
      <vt:lpstr>Future Venues AdHoc – Thurs 8 am</vt:lpstr>
      <vt:lpstr>Question to Pose to WG Closing Plenaries.</vt:lpstr>
      <vt:lpstr>2021 Future Venues</vt:lpstr>
      <vt:lpstr>More Future Venues</vt:lpstr>
      <vt:lpstr>Friday Closing EC Plenary</vt:lpstr>
      <vt:lpstr>PowerPoint Presentation</vt:lpstr>
      <vt:lpstr>Straw Poll Results for Returning to This Venue</vt:lpstr>
      <vt:lpstr>Future Venue Insight</vt:lpstr>
      <vt:lpstr>802 Plenary Nov 2019</vt:lpstr>
      <vt:lpstr>July 2021 Plenary</vt:lpstr>
      <vt:lpstr>2023 July Plenary</vt:lpstr>
      <vt:lpstr> *F8.045 Executive Secretary report LMSC 802 – P&amp;P list of major duties:</vt:lpstr>
      <vt:lpstr>F8.06 – Announcement of 802 EC Interim Telecon (Tuesday 1 October 2019, 1-3pm ET)</vt:lpstr>
      <vt:lpstr>*F8.07 – Call for Tutorials for November 2019 Plenary</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Agenda Items 2019 Plenary - Vienna</dc:title>
  <dc:subject>IEEE 802 July 2019 Plenary</dc:subject>
  <dc:creator>Jon Rosdahl</dc:creator>
  <dc:description>Jon Rosdahl (Qualcomm)</dc:description>
  <cp:lastModifiedBy>Jon Rosdahl</cp:lastModifiedBy>
  <cp:revision>362</cp:revision>
  <dcterms:created xsi:type="dcterms:W3CDTF">2015-11-09T04:21:45Z</dcterms:created>
  <dcterms:modified xsi:type="dcterms:W3CDTF">2019-07-19T14:11:09Z</dcterms:modified>
</cp:coreProperties>
</file>