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4"/>
  </p:notesMasterIdLst>
  <p:handoutMasterIdLst>
    <p:handoutMasterId r:id="rId35"/>
  </p:handoutMasterIdLst>
  <p:sldIdLst>
    <p:sldId id="455" r:id="rId2"/>
    <p:sldId id="488" r:id="rId3"/>
    <p:sldId id="489" r:id="rId4"/>
    <p:sldId id="344" r:id="rId5"/>
    <p:sldId id="384" r:id="rId6"/>
    <p:sldId id="256" r:id="rId7"/>
    <p:sldId id="257" r:id="rId8"/>
    <p:sldId id="258" r:id="rId9"/>
    <p:sldId id="262" r:id="rId10"/>
    <p:sldId id="260" r:id="rId11"/>
    <p:sldId id="498" r:id="rId12"/>
    <p:sldId id="266" r:id="rId13"/>
    <p:sldId id="268" r:id="rId14"/>
    <p:sldId id="269" r:id="rId15"/>
    <p:sldId id="265" r:id="rId16"/>
    <p:sldId id="267" r:id="rId17"/>
    <p:sldId id="437" r:id="rId18"/>
    <p:sldId id="483" r:id="rId19"/>
    <p:sldId id="500" r:id="rId20"/>
    <p:sldId id="499" r:id="rId21"/>
    <p:sldId id="459" r:id="rId22"/>
    <p:sldId id="422" r:id="rId23"/>
    <p:sldId id="404" r:id="rId24"/>
    <p:sldId id="405" r:id="rId25"/>
    <p:sldId id="352" r:id="rId26"/>
    <p:sldId id="452" r:id="rId27"/>
    <p:sldId id="456" r:id="rId28"/>
    <p:sldId id="354" r:id="rId29"/>
    <p:sldId id="355" r:id="rId30"/>
    <p:sldId id="357" r:id="rId31"/>
    <p:sldId id="358" r:id="rId32"/>
    <p:sldId id="359" r:id="rId33"/>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488"/>
            <p14:sldId id="489"/>
            <p14:sldId id="344"/>
            <p14:sldId id="384"/>
            <p14:sldId id="256"/>
            <p14:sldId id="257"/>
            <p14:sldId id="258"/>
            <p14:sldId id="262"/>
            <p14:sldId id="260"/>
            <p14:sldId id="498"/>
            <p14:sldId id="266"/>
            <p14:sldId id="268"/>
            <p14:sldId id="269"/>
            <p14:sldId id="265"/>
            <p14:sldId id="267"/>
            <p14:sldId id="437"/>
            <p14:sldId id="483"/>
            <p14:sldId id="500"/>
            <p14:sldId id="499"/>
            <p14:sldId id="459"/>
          </p14:sldIdLst>
        </p14:section>
        <p14:section name="Future Venue Adhoc Slides" id="{C5B4BB7D-20FD-45C1-B4FA-4A6AD2022DA5}">
          <p14:sldIdLst>
            <p14:sldId id="422"/>
            <p14:sldId id="404"/>
            <p14:sldId id="405"/>
          </p14:sldIdLst>
        </p14:section>
        <p14:section name="Friday Closing EC Plenary" id="{9A894BCA-3D2E-4B8E-B697-9FBAA04878E1}">
          <p14:sldIdLst>
            <p14:sldId id="352"/>
            <p14:sldId id="452"/>
            <p14:sldId id="456"/>
            <p14:sldId id="354"/>
            <p14:sldId id="355"/>
            <p14:sldId id="357"/>
            <p14:sldId id="358"/>
            <p14:sldId id="3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5103" autoAdjust="0"/>
  </p:normalViewPr>
  <p:slideViewPr>
    <p:cSldViewPr>
      <p:cViewPr varScale="1">
        <p:scale>
          <a:sx n="60" d="100"/>
          <a:sy n="60" d="100"/>
        </p:scale>
        <p:origin x="96" y="222"/>
      </p:cViewPr>
      <p:guideLst>
        <p:guide orient="horz" pos="2160"/>
        <p:guide pos="3840"/>
      </p:guideLst>
    </p:cSldViewPr>
  </p:slideViewPr>
  <p:outlineViewPr>
    <p:cViewPr>
      <p:scale>
        <a:sx n="33" d="100"/>
        <a:sy n="33" d="100"/>
      </p:scale>
      <p:origin x="0" y="-6444"/>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EC-19/0118r0</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July 2019</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July 2019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EC-19/0118r0</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July 2019</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July 2019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2.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July 2019</a:t>
            </a:r>
            <a:endParaRPr lang="en-US" dirty="0"/>
          </a:p>
        </p:txBody>
      </p:sp>
      <p:sp>
        <p:nvSpPr>
          <p:cNvPr id="3" name="Footer Placeholder 2"/>
          <p:cNvSpPr>
            <a:spLocks noGrp="1"/>
          </p:cNvSpPr>
          <p:nvPr>
            <p:ph type="ftr" sz="quarter" idx="11"/>
          </p:nvPr>
        </p:nvSpPr>
        <p:spPr/>
        <p:txBody>
          <a:bodyPr/>
          <a:lstStyle/>
          <a:p>
            <a:pPr>
              <a:defRPr/>
            </a:pPr>
            <a:r>
              <a:rPr lang="en-US"/>
              <a:t>IEEE 802 July 2019 Plenary</a:t>
            </a:r>
            <a:endParaRPr lang="en-US" dirty="0"/>
          </a:p>
        </p:txBody>
      </p:sp>
      <p:sp>
        <p:nvSpPr>
          <p:cNvPr id="4" name="Header Placeholder 3"/>
          <p:cNvSpPr>
            <a:spLocks noGrp="1"/>
          </p:cNvSpPr>
          <p:nvPr>
            <p:ph type="hdr" sz="quarter" idx="12"/>
          </p:nvPr>
        </p:nvSpPr>
        <p:spPr/>
        <p:txBody>
          <a:bodyPr/>
          <a:lstStyle/>
          <a:p>
            <a:pPr>
              <a:defRPr/>
            </a:pPr>
            <a:r>
              <a:rPr lang="en-US"/>
              <a:t>doc: 802 EC-19/0118r0</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questions asked -- </a:t>
            </a:r>
          </a:p>
        </p:txBody>
      </p:sp>
      <p:sp>
        <p:nvSpPr>
          <p:cNvPr id="4" name="Header Placeholder 3"/>
          <p:cNvSpPr>
            <a:spLocks noGrp="1"/>
          </p:cNvSpPr>
          <p:nvPr>
            <p:ph type="hdr" sz="quarter" idx="10"/>
          </p:nvPr>
        </p:nvSpPr>
        <p:spPr/>
        <p:txBody>
          <a:bodyPr/>
          <a:lstStyle/>
          <a:p>
            <a:pPr>
              <a:defRPr/>
            </a:pPr>
            <a:r>
              <a:rPr lang="en-US"/>
              <a:t>doc: 802 EC-19/0118r0</a:t>
            </a:r>
          </a:p>
        </p:txBody>
      </p:sp>
      <p:sp>
        <p:nvSpPr>
          <p:cNvPr id="5" name="Date Placeholder 4"/>
          <p:cNvSpPr>
            <a:spLocks noGrp="1"/>
          </p:cNvSpPr>
          <p:nvPr>
            <p:ph type="dt" idx="11"/>
          </p:nvPr>
        </p:nvSpPr>
        <p:spPr/>
        <p:txBody>
          <a:bodyPr/>
          <a:lstStyle/>
          <a:p>
            <a:pPr>
              <a:defRPr/>
            </a:pPr>
            <a:r>
              <a:rPr lang="en-US"/>
              <a:t>July 2019</a:t>
            </a:r>
          </a:p>
        </p:txBody>
      </p:sp>
      <p:sp>
        <p:nvSpPr>
          <p:cNvPr id="6" name="Footer Placeholder 5"/>
          <p:cNvSpPr>
            <a:spLocks noGrp="1"/>
          </p:cNvSpPr>
          <p:nvPr>
            <p:ph type="ftr" sz="quarter" idx="12"/>
          </p:nvPr>
        </p:nvSpPr>
        <p:spPr/>
        <p:txBody>
          <a:bodyPr/>
          <a:lstStyle/>
          <a:p>
            <a:pPr>
              <a:defRPr/>
            </a:pPr>
            <a:r>
              <a:rPr lang="en-US"/>
              <a:t>IEEE 802 July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21</a:t>
            </a:fld>
            <a:endParaRPr lang="en-US"/>
          </a:p>
        </p:txBody>
      </p:sp>
    </p:spTree>
    <p:extLst>
      <p:ext uri="{BB962C8B-B14F-4D97-AF65-F5344CB8AC3E}">
        <p14:creationId xmlns:p14="http://schemas.microsoft.com/office/powerpoint/2010/main" val="302177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July 2019</a:t>
            </a:r>
          </a:p>
        </p:txBody>
      </p:sp>
      <p:sp>
        <p:nvSpPr>
          <p:cNvPr id="5" name="Footer Placeholder 4"/>
          <p:cNvSpPr>
            <a:spLocks noGrp="1"/>
          </p:cNvSpPr>
          <p:nvPr>
            <p:ph type="ftr" sz="quarter" idx="11"/>
          </p:nvPr>
        </p:nvSpPr>
        <p:spPr/>
        <p:txBody>
          <a:bodyPr/>
          <a:lstStyle/>
          <a:p>
            <a:pPr>
              <a:defRPr/>
            </a:pPr>
            <a:r>
              <a:rPr lang="en-US"/>
              <a:t>IEEE 802 July 2019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25</a:t>
            </a:fld>
            <a:endParaRPr lang="en-US"/>
          </a:p>
        </p:txBody>
      </p:sp>
      <p:sp>
        <p:nvSpPr>
          <p:cNvPr id="7" name="Header Placeholder 6"/>
          <p:cNvSpPr>
            <a:spLocks noGrp="1"/>
          </p:cNvSpPr>
          <p:nvPr>
            <p:ph type="hdr" sz="quarter" idx="13"/>
          </p:nvPr>
        </p:nvSpPr>
        <p:spPr/>
        <p:txBody>
          <a:bodyPr/>
          <a:lstStyle/>
          <a:p>
            <a:pPr>
              <a:defRPr/>
            </a:pPr>
            <a:r>
              <a:rPr lang="en-US"/>
              <a:t>doc: 802 EC-19/0118r0</a:t>
            </a:r>
          </a:p>
        </p:txBody>
      </p:sp>
    </p:spTree>
    <p:extLst>
      <p:ext uri="{BB962C8B-B14F-4D97-AF65-F5344CB8AC3E}">
        <p14:creationId xmlns:p14="http://schemas.microsoft.com/office/powerpoint/2010/main" val="3994787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 from 802.3 Vice Chair: </a:t>
            </a:r>
            <a:r>
              <a:rPr lang="en-US" sz="1200" kern="1200" dirty="0">
                <a:solidFill>
                  <a:schemeClr val="tx1"/>
                </a:solidFill>
                <a:effectLst/>
                <a:latin typeface="Arial" charset="0"/>
                <a:ea typeface="+mn-ea"/>
                <a:cs typeface="+mn-cs"/>
              </a:rPr>
              <a:t>I voted “No”---the Fairmont seems to have fallen badly, perhaps since the Accor buyout. The hotel is looking worn in many areas. It seems that only a few of the 8 elevators were in service, resulting in long waits; meeting room temperatures too hot/too cold; overly-aggressive sound systems; banquet staff did not reset rooms when required. I’m sure you’ve spoken with Dawn on this. This makes me sad as I’ve been coming to the FHV since the 1970s.</a:t>
            </a:r>
            <a:endParaRPr lang="en-US" dirty="0"/>
          </a:p>
        </p:txBody>
      </p:sp>
      <p:sp>
        <p:nvSpPr>
          <p:cNvPr id="4" name="Header Placeholder 3"/>
          <p:cNvSpPr>
            <a:spLocks noGrp="1"/>
          </p:cNvSpPr>
          <p:nvPr>
            <p:ph type="hdr" sz="quarter"/>
          </p:nvPr>
        </p:nvSpPr>
        <p:spPr/>
        <p:txBody>
          <a:bodyPr/>
          <a:lstStyle/>
          <a:p>
            <a:pPr>
              <a:defRPr/>
            </a:pPr>
            <a:r>
              <a:rPr lang="en-US"/>
              <a:t>doc: 802 EC-19/0118r0</a:t>
            </a:r>
          </a:p>
        </p:txBody>
      </p:sp>
      <p:sp>
        <p:nvSpPr>
          <p:cNvPr id="5" name="Date Placeholder 4"/>
          <p:cNvSpPr>
            <a:spLocks noGrp="1"/>
          </p:cNvSpPr>
          <p:nvPr>
            <p:ph type="dt" idx="1"/>
          </p:nvPr>
        </p:nvSpPr>
        <p:spPr/>
        <p:txBody>
          <a:bodyPr/>
          <a:lstStyle/>
          <a:p>
            <a:pPr>
              <a:defRPr/>
            </a:pPr>
            <a:r>
              <a:rPr lang="en-US"/>
              <a:t>July 2019</a:t>
            </a:r>
          </a:p>
        </p:txBody>
      </p:sp>
      <p:sp>
        <p:nvSpPr>
          <p:cNvPr id="6" name="Footer Placeholder 5"/>
          <p:cNvSpPr>
            <a:spLocks noGrp="1"/>
          </p:cNvSpPr>
          <p:nvPr>
            <p:ph type="ftr" sz="quarter" idx="4"/>
          </p:nvPr>
        </p:nvSpPr>
        <p:spPr/>
        <p:txBody>
          <a:bodyPr/>
          <a:lstStyle/>
          <a:p>
            <a:pPr>
              <a:defRPr/>
            </a:pPr>
            <a:r>
              <a:rPr lang="en-US"/>
              <a:t>IEEE 802 July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27</a:t>
            </a:fld>
            <a:endParaRPr lang="en-US"/>
          </a:p>
        </p:txBody>
      </p:sp>
    </p:spTree>
    <p:extLst>
      <p:ext uri="{BB962C8B-B14F-4D97-AF65-F5344CB8AC3E}">
        <p14:creationId xmlns:p14="http://schemas.microsoft.com/office/powerpoint/2010/main" val="2251170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a:p>
            <a:endParaRPr lang="en-US" dirty="0"/>
          </a:p>
        </p:txBody>
      </p:sp>
      <p:sp>
        <p:nvSpPr>
          <p:cNvPr id="4" name="Header Placeholder 3"/>
          <p:cNvSpPr>
            <a:spLocks noGrp="1"/>
          </p:cNvSpPr>
          <p:nvPr>
            <p:ph type="hdr" sz="quarter" idx="10"/>
          </p:nvPr>
        </p:nvSpPr>
        <p:spPr/>
        <p:txBody>
          <a:bodyPr/>
          <a:lstStyle/>
          <a:p>
            <a:pPr>
              <a:defRPr/>
            </a:pPr>
            <a:r>
              <a:rPr lang="en-US"/>
              <a:t>doc: 802 EC-19/0118r0</a:t>
            </a:r>
          </a:p>
        </p:txBody>
      </p:sp>
      <p:sp>
        <p:nvSpPr>
          <p:cNvPr id="5" name="Date Placeholder 4"/>
          <p:cNvSpPr>
            <a:spLocks noGrp="1"/>
          </p:cNvSpPr>
          <p:nvPr>
            <p:ph type="dt" idx="11"/>
          </p:nvPr>
        </p:nvSpPr>
        <p:spPr/>
        <p:txBody>
          <a:bodyPr/>
          <a:lstStyle/>
          <a:p>
            <a:pPr>
              <a:defRPr/>
            </a:pPr>
            <a:r>
              <a:rPr lang="en-US"/>
              <a:t>July 2019</a:t>
            </a:r>
          </a:p>
        </p:txBody>
      </p:sp>
      <p:sp>
        <p:nvSpPr>
          <p:cNvPr id="6" name="Footer Placeholder 5"/>
          <p:cNvSpPr>
            <a:spLocks noGrp="1"/>
          </p:cNvSpPr>
          <p:nvPr>
            <p:ph type="ftr" sz="quarter" idx="12"/>
          </p:nvPr>
        </p:nvSpPr>
        <p:spPr/>
        <p:txBody>
          <a:bodyPr/>
          <a:lstStyle/>
          <a:p>
            <a:pPr>
              <a:defRPr/>
            </a:pPr>
            <a:r>
              <a:rPr lang="en-US"/>
              <a:t>IEEE 802 July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31</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EC-19/0118r0</a:t>
            </a:r>
            <a:endParaRPr lang="en-US" dirty="0"/>
          </a:p>
        </p:txBody>
      </p:sp>
      <p:sp>
        <p:nvSpPr>
          <p:cNvPr id="5" name="Date Placeholder 4"/>
          <p:cNvSpPr>
            <a:spLocks noGrp="1"/>
          </p:cNvSpPr>
          <p:nvPr>
            <p:ph type="dt" idx="11"/>
          </p:nvPr>
        </p:nvSpPr>
        <p:spPr/>
        <p:txBody>
          <a:bodyPr/>
          <a:lstStyle/>
          <a:p>
            <a:pPr>
              <a:defRPr/>
            </a:pPr>
            <a:r>
              <a:rPr lang="en-US"/>
              <a:t>July 2019</a:t>
            </a:r>
            <a:endParaRPr lang="en-US" dirty="0"/>
          </a:p>
        </p:txBody>
      </p:sp>
      <p:sp>
        <p:nvSpPr>
          <p:cNvPr id="6" name="Footer Placeholder 5"/>
          <p:cNvSpPr>
            <a:spLocks noGrp="1"/>
          </p:cNvSpPr>
          <p:nvPr>
            <p:ph type="ftr" idx="12"/>
          </p:nvPr>
        </p:nvSpPr>
        <p:spPr/>
        <p:txBody>
          <a:bodyPr/>
          <a:lstStyle/>
          <a:p>
            <a:pPr>
              <a:defRPr/>
            </a:pPr>
            <a:r>
              <a:rPr lang="en-US"/>
              <a:t>IEEE 802 July 2019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32</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July 2019</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EC-19/0118r0</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July 2019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EC-19/0118r0</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July 2019</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dawns@facetoface-events.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wien.gv.at/stadtplan/en/" TargetMode="External"/><Relationship Id="rId7" Type="http://schemas.openxmlformats.org/officeDocument/2006/relationships/hyperlink" Target="https://www.wien.info/en/travel-info/vienna-city-card/city-card-app" TargetMode="External"/><Relationship Id="rId2" Type="http://schemas.openxmlformats.org/officeDocument/2006/relationships/hyperlink" Target="https://www.wien.info/en" TargetMode="External"/><Relationship Id="rId1" Type="http://schemas.openxmlformats.org/officeDocument/2006/relationships/slideLayout" Target="../slideLayouts/slideLayout2.xml"/><Relationship Id="rId6" Type="http://schemas.openxmlformats.org/officeDocument/2006/relationships/hyperlink" Target="https://www.viennacitycard.at/index.php?lang=EN" TargetMode="External"/><Relationship Id="rId5" Type="http://schemas.openxmlformats.org/officeDocument/2006/relationships/hyperlink" Target="https://www.wien.info/en/travel-info/vienna-city-card" TargetMode="External"/><Relationship Id="rId4" Type="http://schemas.openxmlformats.org/officeDocument/2006/relationships/hyperlink" Target="https://b2b.wien.info/en/destination-guide/dining-shopping"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enerlinien.at/eportal3/ep/tab.do?tabId=0" TargetMode="External"/><Relationship Id="rId2" Type="http://schemas.openxmlformats.org/officeDocument/2006/relationships/hyperlink" Target="https://www.wien.info/en/travel-info/transport" TargetMode="External"/><Relationship Id="rId1" Type="http://schemas.openxmlformats.org/officeDocument/2006/relationships/slideLayout" Target="../slideLayouts/slideLayout2.xml"/><Relationship Id="rId5" Type="http://schemas.openxmlformats.org/officeDocument/2006/relationships/hyperlink" Target="https://www.wienerlinien.at/eportal3/ep/channelView.do/pageTypeId/66533/channelId/-2000347" TargetMode="External"/><Relationship Id="rId4" Type="http://schemas.openxmlformats.org/officeDocument/2006/relationships/hyperlink" Target="https://shop.wienerlinien.a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9/ec-19-0041-00-00EC-2019-sasb-calendar-with-802-meetings-added.doc" TargetMode="External"/><Relationship Id="rId2" Type="http://schemas.openxmlformats.org/officeDocument/2006/relationships/hyperlink" Target="https://mentor.ieee.org/802-ec/dcn/16/ec-16-0066-09-00EC-802-plenary-future-venue-contract-status.xlsx"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42-00-00EC-2020-sasb-calendar-with-802-meetings-added.doc"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 Id="rId4" Type="http://schemas.openxmlformats.org/officeDocument/2006/relationships/hyperlink" Target="https://www.wienerlinien.at/media/files/2018/svp_281610.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registration/Checkin.aspx?EventId=256050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July 2019 Plenary</a:t>
            </a:r>
            <a:endParaRPr lang="en-US" altLang="en-US" dirty="0"/>
          </a:p>
        </p:txBody>
      </p:sp>
      <p:sp>
        <p:nvSpPr>
          <p:cNvPr id="4099" name="Rectangle 5"/>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Getting Something to Eat and Drink</a:t>
            </a:r>
            <a:br>
              <a:rPr lang="en-US" b="1" dirty="0">
                <a:solidFill>
                  <a:srgbClr val="000000"/>
                </a:solidFill>
              </a:rPr>
            </a:br>
            <a:r>
              <a:rPr lang="en-US" dirty="0">
                <a:solidFill>
                  <a:srgbClr val="000000"/>
                </a:solidFill>
              </a:rPr>
              <a:t>Attendee Food and Beverage Breaks</a:t>
            </a:r>
          </a:p>
        </p:txBody>
      </p:sp>
      <p:sp>
        <p:nvSpPr>
          <p:cNvPr id="3" name="Content Placeholder 2"/>
          <p:cNvSpPr>
            <a:spLocks noGrp="1"/>
          </p:cNvSpPr>
          <p:nvPr>
            <p:ph sz="half" idx="1"/>
          </p:nvPr>
        </p:nvSpPr>
        <p:spPr>
          <a:xfrm>
            <a:off x="609600" y="1478490"/>
            <a:ext cx="5181600" cy="4127037"/>
          </a:xfrm>
        </p:spPr>
        <p:txBody>
          <a:bodyPr>
            <a:normAutofit/>
          </a:bodyPr>
          <a:lstStyle/>
          <a:p>
            <a:pPr marL="0" indent="0">
              <a:buNone/>
            </a:pPr>
            <a:r>
              <a:rPr lang="en-US" sz="2400" b="1" dirty="0"/>
              <a:t>AM Coffee/Tea Break	</a:t>
            </a:r>
          </a:p>
          <a:p>
            <a:pPr lvl="1"/>
            <a:r>
              <a:rPr lang="en-US" dirty="0"/>
              <a:t>Monday – Thursday </a:t>
            </a:r>
          </a:p>
          <a:p>
            <a:pPr lvl="1"/>
            <a:r>
              <a:rPr lang="en-US" dirty="0"/>
              <a:t>10:00 AM – 11:00 AM</a:t>
            </a:r>
          </a:p>
          <a:p>
            <a:pPr lvl="1"/>
            <a:endParaRPr lang="en-US" dirty="0"/>
          </a:p>
          <a:p>
            <a:pPr marL="0" indent="0">
              <a:buNone/>
            </a:pPr>
            <a:r>
              <a:rPr lang="en-US" sz="2400" b="1" dirty="0"/>
              <a:t>PM Coffee/Tea Break w/snacks</a:t>
            </a:r>
          </a:p>
          <a:p>
            <a:pPr lvl="1"/>
            <a:r>
              <a:rPr lang="en-US" dirty="0"/>
              <a:t>Monday – Thursday </a:t>
            </a:r>
          </a:p>
          <a:p>
            <a:pPr lvl="1"/>
            <a:r>
              <a:rPr lang="en-US" dirty="0"/>
              <a:t>3:00 PM – 4:00 PM</a:t>
            </a:r>
            <a:endParaRPr lang="en-US" b="1" dirty="0"/>
          </a:p>
          <a:p>
            <a:pPr marL="0" indent="0" algn="ctr">
              <a:buNone/>
            </a:pPr>
            <a:r>
              <a:rPr lang="en-US" sz="2400" b="1" dirty="0"/>
              <a:t>Foyer E and Foyer F, Level 0</a:t>
            </a:r>
          </a:p>
        </p:txBody>
      </p:sp>
      <p:sp>
        <p:nvSpPr>
          <p:cNvPr id="5" name="Content Placeholder 4"/>
          <p:cNvSpPr>
            <a:spLocks noGrp="1"/>
          </p:cNvSpPr>
          <p:nvPr>
            <p:ph sz="half" idx="2"/>
          </p:nvPr>
        </p:nvSpPr>
        <p:spPr>
          <a:xfrm>
            <a:off x="6080570" y="1566926"/>
            <a:ext cx="5501830" cy="4038601"/>
          </a:xfrm>
        </p:spPr>
        <p:txBody>
          <a:bodyPr>
            <a:noAutofit/>
          </a:bodyPr>
          <a:lstStyle/>
          <a:p>
            <a:pPr marL="0" indent="0">
              <a:buNone/>
            </a:pPr>
            <a:r>
              <a:rPr lang="en-US" b="1" dirty="0"/>
              <a:t>Lunch Service</a:t>
            </a:r>
            <a:endParaRPr lang="en-US" dirty="0"/>
          </a:p>
          <a:p>
            <a:pPr lvl="1"/>
            <a:r>
              <a:rPr lang="en-US" dirty="0"/>
              <a:t>Monday – Thursday </a:t>
            </a:r>
          </a:p>
          <a:p>
            <a:pPr lvl="1"/>
            <a:r>
              <a:rPr lang="en-US" dirty="0"/>
              <a:t>12:00 PM– 1:30 PM</a:t>
            </a:r>
          </a:p>
          <a:p>
            <a:pPr lvl="1"/>
            <a:endParaRPr lang="en-US" sz="1800" dirty="0"/>
          </a:p>
          <a:p>
            <a:pPr marL="0" indent="0">
              <a:buNone/>
            </a:pPr>
            <a:r>
              <a:rPr lang="en-US" b="1" dirty="0"/>
              <a:t>Friday Lunch Service</a:t>
            </a:r>
            <a:r>
              <a:rPr lang="en-US" sz="2400" dirty="0"/>
              <a:t>	</a:t>
            </a:r>
          </a:p>
          <a:p>
            <a:r>
              <a:rPr lang="en-US" sz="2400" dirty="0">
                <a:solidFill>
                  <a:srgbClr val="7030A0"/>
                </a:solidFill>
              </a:rPr>
              <a:t>For attendees of Friday Meetings </a:t>
            </a:r>
          </a:p>
          <a:p>
            <a:pPr lvl="1"/>
            <a:r>
              <a:rPr lang="en-US" dirty="0">
                <a:solidFill>
                  <a:srgbClr val="000000"/>
                </a:solidFill>
              </a:rPr>
              <a:t>12:00 PM– 1:30 PM</a:t>
            </a:r>
            <a:endParaRPr lang="en-US" b="1" dirty="0"/>
          </a:p>
          <a:p>
            <a:pPr marL="0" indent="0" algn="ctr">
              <a:buNone/>
            </a:pPr>
            <a:r>
              <a:rPr lang="en-US" sz="2400" b="1" dirty="0"/>
              <a:t>Main Entrance Hall, Level 0</a:t>
            </a:r>
          </a:p>
        </p:txBody>
      </p:sp>
      <p:sp>
        <p:nvSpPr>
          <p:cNvPr id="4" name="TextBox 3">
            <a:extLst>
              <a:ext uri="{FF2B5EF4-FFF2-40B4-BE49-F238E27FC236}">
                <a16:creationId xmlns:a16="http://schemas.microsoft.com/office/drawing/2014/main" id="{4D5DC3E3-18B0-4989-8998-7F6A73870603}"/>
              </a:ext>
            </a:extLst>
          </p:cNvPr>
          <p:cNvSpPr txBox="1"/>
          <p:nvPr/>
        </p:nvSpPr>
        <p:spPr>
          <a:xfrm>
            <a:off x="1771650" y="5991522"/>
            <a:ext cx="8648700" cy="461665"/>
          </a:xfrm>
          <a:prstGeom prst="rect">
            <a:avLst/>
          </a:prstGeom>
          <a:noFill/>
        </p:spPr>
        <p:txBody>
          <a:bodyPr wrap="square" rtlCol="0">
            <a:spAutoFit/>
          </a:bodyPr>
          <a:lstStyle/>
          <a:p>
            <a:r>
              <a:rPr lang="en-US" b="1" dirty="0">
                <a:solidFill>
                  <a:srgbClr val="C00000"/>
                </a:solidFill>
              </a:rPr>
              <a:t>Food and Beverage for Registered Attendees Only Please</a:t>
            </a:r>
            <a:endParaRPr lang="en-US" dirty="0">
              <a:solidFill>
                <a:srgbClr val="C00000"/>
              </a:solidFill>
            </a:endParaRPr>
          </a:p>
        </p:txBody>
      </p:sp>
    </p:spTree>
    <p:extLst>
      <p:ext uri="{BB962C8B-B14F-4D97-AF65-F5344CB8AC3E}">
        <p14:creationId xmlns:p14="http://schemas.microsoft.com/office/powerpoint/2010/main" val="1781209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B1C6171-599C-4786-8796-0390F6339D10}"/>
              </a:ext>
            </a:extLst>
          </p:cNvPr>
          <p:cNvSpPr>
            <a:spLocks noGrp="1"/>
          </p:cNvSpPr>
          <p:nvPr>
            <p:ph type="title"/>
          </p:nvPr>
        </p:nvSpPr>
        <p:spPr/>
        <p:txBody>
          <a:bodyPr/>
          <a:lstStyle/>
          <a:p>
            <a:r>
              <a:rPr lang="en-US" sz="2800" b="1" dirty="0"/>
              <a:t>Request for information from 802 Plenary WG Attendees</a:t>
            </a:r>
          </a:p>
        </p:txBody>
      </p:sp>
      <p:sp>
        <p:nvSpPr>
          <p:cNvPr id="6" name="Content Placeholder 5">
            <a:extLst>
              <a:ext uri="{FF2B5EF4-FFF2-40B4-BE49-F238E27FC236}">
                <a16:creationId xmlns:a16="http://schemas.microsoft.com/office/drawing/2014/main" id="{CD618415-B2DA-4F0A-9C9E-F457C66906CC}"/>
              </a:ext>
            </a:extLst>
          </p:cNvPr>
          <p:cNvSpPr>
            <a:spLocks noGrp="1"/>
          </p:cNvSpPr>
          <p:nvPr>
            <p:ph idx="1"/>
          </p:nvPr>
        </p:nvSpPr>
        <p:spPr>
          <a:xfrm>
            <a:off x="609599" y="1341437"/>
            <a:ext cx="10972800" cy="5111749"/>
          </a:xfrm>
        </p:spPr>
        <p:txBody>
          <a:bodyPr/>
          <a:lstStyle/>
          <a:p>
            <a:r>
              <a:rPr lang="en-US" sz="2000" dirty="0"/>
              <a:t>We need to try to get an accurate count to prepare for the Breaks and Lunch on Friday.</a:t>
            </a:r>
          </a:p>
          <a:p>
            <a:r>
              <a:rPr lang="en-US" sz="2000" dirty="0"/>
              <a:t>During your WG Opening Plenary, we need to determine how many will be staying to attend the 802 EC Closing Plenary, the 802.11 Closing Plenary and/or the 802.1 " IEC/IEEE 60802" meetings on Friday July 19.</a:t>
            </a:r>
          </a:p>
          <a:p>
            <a:endParaRPr lang="en-US" sz="2000" dirty="0"/>
          </a:p>
          <a:p>
            <a:r>
              <a:rPr lang="en-US" sz="2000" b="1" dirty="0">
                <a:solidFill>
                  <a:srgbClr val="C00000"/>
                </a:solidFill>
              </a:rPr>
              <a:t>Please report back to Jon by end of day Monday July 15</a:t>
            </a:r>
          </a:p>
          <a:p>
            <a:endParaRPr lang="en-US" sz="2000" b="1" dirty="0">
              <a:solidFill>
                <a:srgbClr val="C00000"/>
              </a:solidFill>
            </a:endParaRPr>
          </a:p>
          <a:p>
            <a:r>
              <a:rPr lang="en-US" sz="2000" dirty="0"/>
              <a:t>Questions to Ask:</a:t>
            </a:r>
          </a:p>
          <a:p>
            <a:pPr lvl="1"/>
            <a:r>
              <a:rPr lang="en-US" sz="2000" dirty="0"/>
              <a:t>If you be at one of the three meetings on Friday ( 802 EC Closing Plenary, the 802.11 Closing Plenary or the 802.1 " IEC/IEEE 60802" meeting ) will you participate (eat/drink) : </a:t>
            </a:r>
          </a:p>
          <a:p>
            <a:pPr lvl="1"/>
            <a:r>
              <a:rPr lang="en-US" sz="2000" dirty="0"/>
              <a:t>with the AM Break?</a:t>
            </a:r>
          </a:p>
          <a:p>
            <a:pPr lvl="1"/>
            <a:r>
              <a:rPr lang="en-US" sz="2000" dirty="0"/>
              <a:t> with Lunch?</a:t>
            </a:r>
          </a:p>
          <a:p>
            <a:pPr lvl="1"/>
            <a:r>
              <a:rPr lang="en-US" sz="2000" dirty="0"/>
              <a:t>with the PM Break?</a:t>
            </a:r>
          </a:p>
          <a:p>
            <a:pPr lvl="1"/>
            <a:endParaRPr lang="en-US" sz="1200" dirty="0"/>
          </a:p>
          <a:p>
            <a:pPr marL="0" indent="0">
              <a:buNone/>
            </a:pPr>
            <a:r>
              <a:rPr lang="en-US" sz="2000" dirty="0"/>
              <a:t>Please report all three numbers as it will </a:t>
            </a:r>
            <a:r>
              <a:rPr lang="en-US" sz="2000" dirty="0" err="1"/>
              <a:t>effect</a:t>
            </a:r>
            <a:r>
              <a:rPr lang="en-US" sz="2000" dirty="0"/>
              <a:t> our guarantees for F&amp;B expenses for Friday.</a:t>
            </a:r>
          </a:p>
        </p:txBody>
      </p:sp>
    </p:spTree>
    <p:extLst>
      <p:ext uri="{BB962C8B-B14F-4D97-AF65-F5344CB8AC3E}">
        <p14:creationId xmlns:p14="http://schemas.microsoft.com/office/powerpoint/2010/main" val="2112281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Audio Visual</a:t>
            </a:r>
          </a:p>
        </p:txBody>
      </p:sp>
      <p:sp>
        <p:nvSpPr>
          <p:cNvPr id="3" name="Content Placeholder 2"/>
          <p:cNvSpPr>
            <a:spLocks noGrp="1"/>
          </p:cNvSpPr>
          <p:nvPr>
            <p:ph idx="1"/>
          </p:nvPr>
        </p:nvSpPr>
        <p:spPr/>
        <p:txBody>
          <a:bodyPr>
            <a:normAutofit/>
          </a:bodyPr>
          <a:lstStyle/>
          <a:p>
            <a:pPr marL="0" indent="0">
              <a:buNone/>
            </a:pPr>
            <a:r>
              <a:rPr lang="en-US" sz="2400" b="1" dirty="0"/>
              <a:t>If you have any difficulty with the projectors, screens, or microphones in your meeting room kindly contact:</a:t>
            </a:r>
          </a:p>
          <a:p>
            <a:pPr marL="0" indent="0">
              <a:buNone/>
            </a:pPr>
            <a:endParaRPr lang="en-US" sz="2400" b="1" dirty="0"/>
          </a:p>
          <a:p>
            <a:pPr marL="0" indent="0">
              <a:buNone/>
            </a:pPr>
            <a:r>
              <a:rPr lang="en-US" sz="2400" b="1" dirty="0"/>
              <a:t>Face to Face Events staff at the Registration &amp; Information Desks </a:t>
            </a:r>
          </a:p>
          <a:p>
            <a:pPr marL="0" indent="0">
              <a:buNone/>
            </a:pPr>
            <a:r>
              <a:rPr lang="en-US" sz="2400" b="1" dirty="0"/>
              <a:t>OR</a:t>
            </a:r>
          </a:p>
          <a:p>
            <a:pPr marL="0" indent="0">
              <a:buNone/>
            </a:pPr>
            <a:r>
              <a:rPr lang="en-US" sz="2400" b="1" dirty="0"/>
              <a:t>Email: </a:t>
            </a:r>
            <a:r>
              <a:rPr lang="en-US" sz="2400" b="1" dirty="0">
                <a:hlinkClick r:id="rId2"/>
              </a:rPr>
              <a:t>dawns@facetoface-events.com</a:t>
            </a:r>
            <a:endParaRPr lang="en-US" sz="2400" b="1" dirty="0"/>
          </a:p>
          <a:p>
            <a:pPr marL="0" indent="0">
              <a:buNone/>
            </a:pPr>
            <a:r>
              <a:rPr lang="en-US" sz="2400" b="1" dirty="0"/>
              <a:t>Skype: </a:t>
            </a:r>
            <a:r>
              <a:rPr lang="en-US" sz="2400" b="1" dirty="0" err="1"/>
              <a:t>dslykhouse</a:t>
            </a:r>
            <a:endParaRPr lang="en-US" sz="2000" b="1" dirty="0"/>
          </a:p>
        </p:txBody>
      </p:sp>
    </p:spTree>
    <p:extLst>
      <p:ext uri="{BB962C8B-B14F-4D97-AF65-F5344CB8AC3E}">
        <p14:creationId xmlns:p14="http://schemas.microsoft.com/office/powerpoint/2010/main" val="1763834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Tourism Information</a:t>
            </a:r>
          </a:p>
        </p:txBody>
      </p:sp>
      <p:sp>
        <p:nvSpPr>
          <p:cNvPr id="3" name="Content Placeholder 2"/>
          <p:cNvSpPr>
            <a:spLocks noGrp="1"/>
          </p:cNvSpPr>
          <p:nvPr>
            <p:ph idx="1"/>
          </p:nvPr>
        </p:nvSpPr>
        <p:spPr>
          <a:xfrm>
            <a:off x="677334" y="1447800"/>
            <a:ext cx="10447866" cy="4800600"/>
          </a:xfrm>
        </p:spPr>
        <p:txBody>
          <a:bodyPr>
            <a:normAutofit fontScale="70000" lnSpcReduction="20000"/>
          </a:bodyPr>
          <a:lstStyle/>
          <a:p>
            <a:r>
              <a:rPr lang="en-US" b="1" dirty="0"/>
              <a:t>Tourism Vienna Austria Website </a:t>
            </a:r>
            <a:r>
              <a:rPr lang="en-US" b="1" dirty="0">
                <a:hlinkClick r:id="rId2"/>
              </a:rPr>
              <a:t>https://www.wien.info/en</a:t>
            </a:r>
            <a:endParaRPr lang="en-US" b="1" dirty="0"/>
          </a:p>
          <a:p>
            <a:endParaRPr lang="en-US" b="1" dirty="0"/>
          </a:p>
          <a:p>
            <a:r>
              <a:rPr lang="en-US" b="1" dirty="0"/>
              <a:t>Interactive Map Vienna </a:t>
            </a:r>
            <a:r>
              <a:rPr lang="en-US" b="1" dirty="0">
                <a:hlinkClick r:id="rId3"/>
              </a:rPr>
              <a:t>https://www.wien.gv.at/stadtplan/en/</a:t>
            </a:r>
            <a:endParaRPr lang="en-US" b="1" dirty="0"/>
          </a:p>
          <a:p>
            <a:endParaRPr lang="en-US" b="1" dirty="0"/>
          </a:p>
          <a:p>
            <a:r>
              <a:rPr lang="en-US" b="1" dirty="0"/>
              <a:t>Restaurants </a:t>
            </a:r>
            <a:r>
              <a:rPr lang="en-US" b="1" dirty="0">
                <a:hlinkClick r:id="rId4"/>
              </a:rPr>
              <a:t>https://b2b.wien.info/en/destination-guide/dining-shopping</a:t>
            </a:r>
            <a:endParaRPr lang="en-US" b="1" dirty="0"/>
          </a:p>
          <a:p>
            <a:endParaRPr lang="en-US" b="1" dirty="0"/>
          </a:p>
          <a:p>
            <a:r>
              <a:rPr lang="en-US" b="1" dirty="0"/>
              <a:t>Vienna City Card </a:t>
            </a:r>
            <a:r>
              <a:rPr lang="en-US" b="1" dirty="0">
                <a:hlinkClick r:id="rId5"/>
              </a:rPr>
              <a:t>https://www.wien.info/en/travel-info/vienna-city-card</a:t>
            </a:r>
            <a:endParaRPr lang="en-US" b="1" dirty="0"/>
          </a:p>
          <a:p>
            <a:endParaRPr lang="en-US" b="1" dirty="0"/>
          </a:p>
          <a:p>
            <a:r>
              <a:rPr lang="en-US" b="1" dirty="0"/>
              <a:t>Purchase Vienna City Card Online </a:t>
            </a:r>
            <a:r>
              <a:rPr lang="en-US" b="1" dirty="0">
                <a:hlinkClick r:id="rId6"/>
              </a:rPr>
              <a:t>https://www.viennacitycard.at/index.php?lang=EN</a:t>
            </a:r>
            <a:endParaRPr lang="en-US" b="1" dirty="0"/>
          </a:p>
          <a:p>
            <a:endParaRPr lang="en-US" b="1" dirty="0"/>
          </a:p>
          <a:p>
            <a:r>
              <a:rPr lang="en-US" b="1" dirty="0"/>
              <a:t>Vienna City Card App </a:t>
            </a:r>
            <a:r>
              <a:rPr lang="en-US" b="1" dirty="0">
                <a:hlinkClick r:id="rId7"/>
              </a:rPr>
              <a:t>https://www.wien.info/en/travel-info/vienna-city-card/city-card-app</a:t>
            </a:r>
            <a:r>
              <a:rPr lang="en-US" b="1" dirty="0"/>
              <a:t> </a:t>
            </a:r>
          </a:p>
        </p:txBody>
      </p:sp>
    </p:spTree>
    <p:extLst>
      <p:ext uri="{BB962C8B-B14F-4D97-AF65-F5344CB8AC3E}">
        <p14:creationId xmlns:p14="http://schemas.microsoft.com/office/powerpoint/2010/main" val="2036610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rPr>
              <a:t>Public Transportation</a:t>
            </a:r>
            <a:r>
              <a:rPr lang="en-US" dirty="0"/>
              <a:t>	</a:t>
            </a:r>
          </a:p>
        </p:txBody>
      </p:sp>
      <p:sp>
        <p:nvSpPr>
          <p:cNvPr id="3" name="Content Placeholder 2"/>
          <p:cNvSpPr>
            <a:spLocks noGrp="1"/>
          </p:cNvSpPr>
          <p:nvPr>
            <p:ph idx="1"/>
          </p:nvPr>
        </p:nvSpPr>
        <p:spPr>
          <a:xfrm>
            <a:off x="609600" y="1371600"/>
            <a:ext cx="10972800" cy="5257800"/>
          </a:xfrm>
        </p:spPr>
        <p:txBody>
          <a:bodyPr>
            <a:noAutofit/>
          </a:bodyPr>
          <a:lstStyle/>
          <a:p>
            <a:pPr marL="0" indent="0">
              <a:buNone/>
            </a:pPr>
            <a:r>
              <a:rPr lang="en-US" sz="1600" b="1" dirty="0"/>
              <a:t>Vienna's public transport network of five subway lines, 28 tram lines and 129 bus lines bring you quickly and reliably to your destination.</a:t>
            </a:r>
          </a:p>
          <a:p>
            <a:pPr marL="0" indent="0">
              <a:buNone/>
            </a:pPr>
            <a:br>
              <a:rPr lang="en-US" sz="1600" b="1" dirty="0"/>
            </a:br>
            <a:r>
              <a:rPr lang="en-US" sz="1600" b="1" dirty="0"/>
              <a:t>Public Transportation Information </a:t>
            </a:r>
            <a:r>
              <a:rPr lang="en-US" sz="1600" b="1" dirty="0">
                <a:hlinkClick r:id="rId2"/>
              </a:rPr>
              <a:t>https://www.wien.info/en/travel-info/transport</a:t>
            </a:r>
            <a:endParaRPr lang="en-US" sz="1600" b="1" dirty="0"/>
          </a:p>
          <a:p>
            <a:r>
              <a:rPr lang="en-US" sz="1600" b="1" dirty="0"/>
              <a:t>Public Transportation Tickets</a:t>
            </a:r>
            <a:br>
              <a:rPr lang="en-US" sz="1600" b="1" dirty="0"/>
            </a:br>
            <a:r>
              <a:rPr lang="en-US" sz="1600" b="1" dirty="0"/>
              <a:t>The tickets are valid in all trams, buses and subways. Each stamped single ticket is valid up to the destination, including multiple transfers.</a:t>
            </a:r>
            <a:br>
              <a:rPr lang="en-US" sz="1600" b="1" dirty="0"/>
            </a:br>
            <a:r>
              <a:rPr lang="en-US" sz="1600" b="1" dirty="0"/>
              <a:t>Single ticket: € 2.40 (Children € 1.20)</a:t>
            </a:r>
          </a:p>
          <a:p>
            <a:r>
              <a:rPr lang="en-US" sz="1600" b="1" dirty="0"/>
              <a:t>24-hour Vienna ticket: € 8,00        48-hour Vienna ticket: € 14,10      72-hour Vienna ticket: € 17.10</a:t>
            </a:r>
          </a:p>
          <a:p>
            <a:r>
              <a:rPr lang="en-US" sz="1600" b="1" dirty="0"/>
              <a:t>Vienna weekly ticket : € 17,10 valid Monday to Monday at 9.00 am</a:t>
            </a:r>
          </a:p>
          <a:p>
            <a:endParaRPr lang="en-US" sz="1600" b="1" dirty="0"/>
          </a:p>
          <a:p>
            <a:r>
              <a:rPr lang="en-US" sz="1600" b="1" dirty="0"/>
              <a:t>Single tickets are also available in trams with a surcharge for € 2.60 (children: € 1.40). They are valid for one ride including transfers. Children up to six years of age travel for free. </a:t>
            </a:r>
          </a:p>
          <a:p>
            <a:br>
              <a:rPr lang="en-US" sz="1600" b="1" dirty="0"/>
            </a:br>
            <a:r>
              <a:rPr lang="en-US" sz="1600" b="1" dirty="0"/>
              <a:t>Tickets are available at:</a:t>
            </a:r>
            <a:br>
              <a:rPr lang="en-US" sz="1600" b="1" dirty="0"/>
            </a:br>
            <a:r>
              <a:rPr lang="en-US" sz="1600" b="1" dirty="0"/>
              <a:t>* the multilingual ticket machines (subway stations)</a:t>
            </a:r>
            <a:br>
              <a:rPr lang="en-US" sz="1600" b="1" dirty="0"/>
            </a:br>
            <a:r>
              <a:rPr lang="en-US" sz="1600" b="1" dirty="0"/>
              <a:t>* all </a:t>
            </a:r>
            <a:r>
              <a:rPr lang="en-US" sz="1600" b="1" dirty="0">
                <a:hlinkClick r:id="rId3"/>
              </a:rPr>
              <a:t>advance sales points</a:t>
            </a:r>
            <a:r>
              <a:rPr lang="en-US" sz="1600" b="1" dirty="0"/>
              <a:t> and the </a:t>
            </a:r>
            <a:r>
              <a:rPr lang="en-US" sz="1600" b="1" dirty="0">
                <a:hlinkClick r:id="rId4"/>
              </a:rPr>
              <a:t>online shop</a:t>
            </a:r>
            <a:r>
              <a:rPr lang="en-US" sz="1600" b="1" dirty="0"/>
              <a:t> of the Vienna Lines</a:t>
            </a:r>
            <a:br>
              <a:rPr lang="en-US" sz="1600" b="1" dirty="0"/>
            </a:br>
            <a:r>
              <a:rPr lang="en-US" sz="1600" b="1" dirty="0"/>
              <a:t>* most tobacco shops</a:t>
            </a:r>
            <a:br>
              <a:rPr lang="en-US" sz="1600" b="1" dirty="0"/>
            </a:br>
            <a:r>
              <a:rPr lang="en-US" sz="1600" b="1" dirty="0"/>
              <a:t>* </a:t>
            </a:r>
            <a:r>
              <a:rPr lang="en-US" sz="1600" b="1" dirty="0">
                <a:hlinkClick r:id="rId5"/>
              </a:rPr>
              <a:t>Mobile phone ticket</a:t>
            </a:r>
            <a:r>
              <a:rPr lang="en-US" sz="1600" b="1" dirty="0"/>
              <a:t>, which can be used to buy Vienna day tickets and single tickets</a:t>
            </a:r>
          </a:p>
        </p:txBody>
      </p:sp>
    </p:spTree>
    <p:extLst>
      <p:ext uri="{BB962C8B-B14F-4D97-AF65-F5344CB8AC3E}">
        <p14:creationId xmlns:p14="http://schemas.microsoft.com/office/powerpoint/2010/main" val="787108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Meeting Planner Contact Information</a:t>
            </a:r>
            <a:br>
              <a:rPr lang="en-US" b="1" dirty="0">
                <a:solidFill>
                  <a:srgbClr val="000000"/>
                </a:solidFill>
              </a:rPr>
            </a:br>
            <a:r>
              <a:rPr lang="en-US" dirty="0">
                <a:solidFill>
                  <a:srgbClr val="000000"/>
                </a:solidFill>
              </a:rPr>
              <a:t>Face to Face Events</a:t>
            </a:r>
            <a:endParaRPr lang="en-US" b="1" dirty="0">
              <a:solidFill>
                <a:srgbClr val="000000"/>
              </a:solidFill>
            </a:endParaRPr>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p:txBody>
          <a:bodyPr/>
          <a:lstStyle/>
          <a:p>
            <a:r>
              <a:rPr lang="en-US" b="1" dirty="0"/>
              <a:t>Meeting Planner Office</a:t>
            </a:r>
          </a:p>
          <a:p>
            <a:pPr lvl="1"/>
            <a:r>
              <a:rPr lang="en-US" sz="1800" b="1" dirty="0"/>
              <a:t>Suite F,  Level 0</a:t>
            </a:r>
          </a:p>
          <a:p>
            <a:pPr lvl="1"/>
            <a:endParaRPr lang="en-US" dirty="0"/>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5088384" y="2737245"/>
            <a:ext cx="4656507" cy="3304117"/>
          </a:xfrm>
        </p:spPr>
        <p:txBody>
          <a:bodyPr>
            <a:noAutofit/>
          </a:bodyPr>
          <a:lstStyle/>
          <a:p>
            <a:pPr marL="0" indent="0">
              <a:buNone/>
            </a:pPr>
            <a:r>
              <a:rPr lang="en-US" sz="1600" b="1" dirty="0"/>
              <a:t>Dawn </a:t>
            </a:r>
            <a:r>
              <a:rPr lang="en-US" sz="1600" b="1" dirty="0" err="1"/>
              <a:t>Slykhouse</a:t>
            </a:r>
            <a:endParaRPr lang="en-US" sz="1600" b="1" dirty="0"/>
          </a:p>
          <a:p>
            <a:r>
              <a:rPr lang="en-US" sz="1600" b="1" dirty="0"/>
              <a:t>Mobile # 1 (408) 594-1342</a:t>
            </a:r>
          </a:p>
          <a:p>
            <a:r>
              <a:rPr lang="en-US" sz="1600" b="1" dirty="0"/>
              <a:t>Email: </a:t>
            </a:r>
            <a:r>
              <a:rPr lang="en-US" sz="1600" b="1" dirty="0">
                <a:hlinkClick r:id="rId2"/>
              </a:rPr>
              <a:t>dawns@facetoface-events.com</a:t>
            </a:r>
            <a:r>
              <a:rPr lang="en-US" sz="1600" b="1" dirty="0"/>
              <a:t> </a:t>
            </a:r>
          </a:p>
          <a:p>
            <a:r>
              <a:rPr lang="en-US" sz="1600" b="1" dirty="0"/>
              <a:t>Skype: </a:t>
            </a:r>
            <a:r>
              <a:rPr lang="en-US" sz="1600" b="1" dirty="0" err="1"/>
              <a:t>dslykhouse</a:t>
            </a:r>
            <a:endParaRPr lang="en-US" sz="1600" b="1" dirty="0"/>
          </a:p>
          <a:p>
            <a:pPr marL="0" indent="0">
              <a:buNone/>
            </a:pPr>
            <a:r>
              <a:rPr lang="en-US" sz="1600" b="1" dirty="0"/>
              <a:t>Lisa Ronmark</a:t>
            </a:r>
          </a:p>
          <a:p>
            <a:r>
              <a:rPr lang="en-US" sz="1600" b="1" dirty="0"/>
              <a:t>Mobile # 1 (604) 316-4947</a:t>
            </a:r>
          </a:p>
          <a:p>
            <a:r>
              <a:rPr lang="en-US" sz="1600" b="1" dirty="0"/>
              <a:t>Email: </a:t>
            </a:r>
            <a:r>
              <a:rPr lang="en-US" sz="1600" b="1" dirty="0">
                <a:hlinkClick r:id="rId3"/>
              </a:rPr>
              <a:t>lisa@facetoface-events.com</a:t>
            </a:r>
            <a:r>
              <a:rPr lang="en-US" sz="1600" b="1" dirty="0"/>
              <a:t> </a:t>
            </a:r>
          </a:p>
          <a:p>
            <a:r>
              <a:rPr lang="en-US" sz="1600" b="1" dirty="0"/>
              <a:t>Skype: </a:t>
            </a:r>
            <a:r>
              <a:rPr lang="en-US" sz="1600" b="1" dirty="0" err="1"/>
              <a:t>lisa.ronmark</a:t>
            </a:r>
            <a:endParaRPr lang="en-US" sz="1600" b="1" dirty="0"/>
          </a:p>
          <a:p>
            <a:endParaRPr lang="en-US" sz="1600" b="1" dirty="0"/>
          </a:p>
          <a:p>
            <a:r>
              <a:rPr lang="en-US" sz="1600" b="1" dirty="0"/>
              <a:t>Requests/Inquiries/Schedule Updates</a:t>
            </a:r>
          </a:p>
          <a:p>
            <a:pPr lvl="1"/>
            <a:r>
              <a:rPr lang="en-US" b="1" dirty="0">
                <a:hlinkClick r:id="rId4"/>
              </a:rPr>
              <a:t>802info@facetoface-events.com</a:t>
            </a:r>
            <a:endParaRPr lang="en-US" b="1" dirty="0"/>
          </a:p>
        </p:txBody>
      </p:sp>
    </p:spTree>
    <p:extLst>
      <p:ext uri="{BB962C8B-B14F-4D97-AF65-F5344CB8AC3E}">
        <p14:creationId xmlns:p14="http://schemas.microsoft.com/office/powerpoint/2010/main" val="364122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Emergency Information </a:t>
            </a:r>
          </a:p>
        </p:txBody>
      </p:sp>
      <p:sp>
        <p:nvSpPr>
          <p:cNvPr id="3" name="Content Placeholder 2"/>
          <p:cNvSpPr>
            <a:spLocks noGrp="1"/>
          </p:cNvSpPr>
          <p:nvPr>
            <p:ph idx="1"/>
          </p:nvPr>
        </p:nvSpPr>
        <p:spPr>
          <a:xfrm>
            <a:off x="677334" y="1452283"/>
            <a:ext cx="10371666" cy="5163670"/>
          </a:xfrm>
        </p:spPr>
        <p:txBody>
          <a:bodyPr>
            <a:noAutofit/>
          </a:bodyPr>
          <a:lstStyle/>
          <a:p>
            <a:pPr marL="0" indent="0">
              <a:buNone/>
            </a:pPr>
            <a:r>
              <a:rPr lang="en-US" sz="2400" b="1" dirty="0"/>
              <a:t>In the Austria Center Vienna there is an Emergency Attendant Office, located  </a:t>
            </a:r>
            <a:r>
              <a:rPr lang="en-US" sz="2400" b="1" dirty="0">
                <a:solidFill>
                  <a:srgbClr val="FF0000"/>
                </a:solidFill>
              </a:rPr>
              <a:t>near E Hall 2 on Level 0. The room is marked with a red </a:t>
            </a:r>
            <a:r>
              <a:rPr lang="en-US" sz="2400" dirty="0">
                <a:solidFill>
                  <a:srgbClr val="FF0000"/>
                </a:solidFill>
              </a:rPr>
              <a:t>+</a:t>
            </a:r>
            <a:r>
              <a:rPr lang="en-US" sz="2400" dirty="0">
                <a:solidFill>
                  <a:schemeClr val="tx1"/>
                </a:solidFill>
              </a:rPr>
              <a:t>.</a:t>
            </a:r>
          </a:p>
          <a:p>
            <a:pPr marL="0" indent="0">
              <a:buNone/>
            </a:pPr>
            <a:endParaRPr lang="en-US" sz="2400" dirty="0">
              <a:solidFill>
                <a:srgbClr val="FF0000"/>
              </a:solidFill>
            </a:endParaRPr>
          </a:p>
          <a:p>
            <a:pPr marL="0" indent="0">
              <a:buNone/>
            </a:pPr>
            <a:r>
              <a:rPr lang="en-US" sz="2400" b="1" dirty="0"/>
              <a:t>In case the worst should happen, here are the most important telephone numbers in Vienna.</a:t>
            </a:r>
          </a:p>
          <a:p>
            <a:r>
              <a:rPr lang="en-US" sz="2000" b="1" dirty="0"/>
              <a:t>Fire service: 122</a:t>
            </a:r>
          </a:p>
          <a:p>
            <a:r>
              <a:rPr lang="en-US" sz="2000" b="1" dirty="0"/>
              <a:t>Police: 133</a:t>
            </a:r>
          </a:p>
          <a:p>
            <a:r>
              <a:rPr lang="en-US" sz="2000" b="1" dirty="0"/>
              <a:t>Ambulance / rescue: tel. 144</a:t>
            </a:r>
          </a:p>
          <a:p>
            <a:r>
              <a:rPr lang="en-US" sz="2000" b="1" dirty="0"/>
              <a:t>Emergency doctor: tel. 141</a:t>
            </a:r>
          </a:p>
          <a:p>
            <a:r>
              <a:rPr lang="en-US" sz="2000" b="1" dirty="0"/>
              <a:t>European emergency: tel. 112</a:t>
            </a:r>
          </a:p>
          <a:p>
            <a:r>
              <a:rPr lang="en-US" sz="2000" b="1" dirty="0"/>
              <a:t>Vienna Med doctor's hotline for visitors (0-24): tel. +43-1-513 95 95</a:t>
            </a:r>
          </a:p>
          <a:p>
            <a:r>
              <a:rPr lang="en-US" sz="2000" b="1" dirty="0"/>
              <a:t>Evening and weekend dental service (taped service): tel. +43-1-512 20 78</a:t>
            </a:r>
          </a:p>
          <a:p>
            <a:r>
              <a:rPr lang="en-US" sz="2000" b="1" dirty="0"/>
              <a:t>Evening and Sunday drugstores (0-24): tel. 1455</a:t>
            </a:r>
          </a:p>
        </p:txBody>
      </p:sp>
    </p:spTree>
    <p:extLst>
      <p:ext uri="{BB962C8B-B14F-4D97-AF65-F5344CB8AC3E}">
        <p14:creationId xmlns:p14="http://schemas.microsoft.com/office/powerpoint/2010/main" val="1394860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endParaRPr lang="en-GB" dirty="0"/>
          </a:p>
          <a:p>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191000" y="3479710"/>
            <a:ext cx="3886200" cy="461665"/>
          </a:xfrm>
          <a:prstGeom prst="rect">
            <a:avLst/>
          </a:prstGeom>
          <a:noFill/>
        </p:spPr>
        <p:txBody>
          <a:bodyPr wrap="square" rtlCol="0">
            <a:spAutoFit/>
          </a:bodyPr>
          <a:lstStyle/>
          <a:p>
            <a:r>
              <a:rPr lang="en-US" dirty="0"/>
              <a:t>Contract Executed</a:t>
            </a:r>
          </a:p>
        </p:txBody>
      </p:sp>
    </p:spTree>
    <p:extLst>
      <p:ext uri="{BB962C8B-B14F-4D97-AF65-F5344CB8AC3E}">
        <p14:creationId xmlns:p14="http://schemas.microsoft.com/office/powerpoint/2010/main" val="1197996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2021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14-19 March 2021</a:t>
            </a:r>
          </a:p>
        </p:txBody>
      </p:sp>
      <p:sp>
        <p:nvSpPr>
          <p:cNvPr id="5" name="Content Placeholder 4"/>
          <p:cNvSpPr>
            <a:spLocks noGrp="1"/>
          </p:cNvSpPr>
          <p:nvPr>
            <p:ph sz="half" idx="2"/>
          </p:nvPr>
        </p:nvSpPr>
        <p:spPr>
          <a:xfrm>
            <a:off x="173183" y="2174875"/>
            <a:ext cx="3789217" cy="1304833"/>
          </a:xfrm>
        </p:spPr>
        <p:txBody>
          <a:bodyPr/>
          <a:lstStyle/>
          <a:p>
            <a:pPr fontAlgn="b"/>
            <a:r>
              <a:rPr lang="en-US" dirty="0">
                <a:solidFill>
                  <a:srgbClr val="00B050"/>
                </a:solidFill>
              </a:rPr>
              <a:t>Hyatt Regency Denver at Colorado Convention Center</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11-16 July 2021</a:t>
            </a:r>
          </a:p>
        </p:txBody>
      </p:sp>
      <p:sp>
        <p:nvSpPr>
          <p:cNvPr id="7" name="Content Placeholder 6"/>
          <p:cNvSpPr>
            <a:spLocks noGrp="1"/>
          </p:cNvSpPr>
          <p:nvPr>
            <p:ph sz="quarter" idx="4"/>
          </p:nvPr>
        </p:nvSpPr>
        <p:spPr>
          <a:xfrm>
            <a:off x="4319738" y="2198686"/>
            <a:ext cx="3431202" cy="925514"/>
          </a:xfrm>
        </p:spPr>
        <p:txBody>
          <a:bodyPr/>
          <a:lstStyle/>
          <a:p>
            <a:r>
              <a:rPr lang="en-US" dirty="0">
                <a:solidFill>
                  <a:srgbClr val="00B050"/>
                </a:solidFill>
              </a:rPr>
              <a:t>Madrid? </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14-19 November 2021</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Hyatt Regency Vancouver</a:t>
            </a: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305300" y="3479708"/>
            <a:ext cx="3445640" cy="461665"/>
          </a:xfrm>
          <a:prstGeom prst="rect">
            <a:avLst/>
          </a:prstGeom>
          <a:noFill/>
        </p:spPr>
        <p:txBody>
          <a:bodyPr wrap="square" rtlCol="0">
            <a:spAutoFit/>
          </a:bodyPr>
          <a:lstStyle/>
          <a:p>
            <a:r>
              <a:rPr lang="en-US" dirty="0"/>
              <a:t>Open for Proposals</a:t>
            </a:r>
          </a:p>
        </p:txBody>
      </p:sp>
    </p:spTree>
    <p:extLst>
      <p:ext uri="{BB962C8B-B14F-4D97-AF65-F5344CB8AC3E}">
        <p14:creationId xmlns:p14="http://schemas.microsoft.com/office/powerpoint/2010/main" val="2004246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34C702-1E27-4B71-AC2A-EBA67C045669}"/>
              </a:ext>
            </a:extLst>
          </p:cNvPr>
          <p:cNvSpPr>
            <a:spLocks noGrp="1"/>
          </p:cNvSpPr>
          <p:nvPr>
            <p:ph type="title"/>
          </p:nvPr>
        </p:nvSpPr>
        <p:spPr/>
        <p:txBody>
          <a:bodyPr/>
          <a:lstStyle/>
          <a:p>
            <a:endParaRPr lang="en-US" dirty="0"/>
          </a:p>
        </p:txBody>
      </p:sp>
      <p:sp>
        <p:nvSpPr>
          <p:cNvPr id="8" name="Content Placeholder 7">
            <a:extLst>
              <a:ext uri="{FF2B5EF4-FFF2-40B4-BE49-F238E27FC236}">
                <a16:creationId xmlns:a16="http://schemas.microsoft.com/office/drawing/2014/main" id="{B120A10D-9753-4280-AD3E-41F5CB159024}"/>
              </a:ext>
            </a:extLst>
          </p:cNvPr>
          <p:cNvSpPr>
            <a:spLocks noGrp="1"/>
          </p:cNvSpPr>
          <p:nvPr>
            <p:ph idx="1"/>
          </p:nvPr>
        </p:nvSpPr>
        <p:spPr>
          <a:xfrm>
            <a:off x="334433" y="1341438"/>
            <a:ext cx="10972800" cy="4906962"/>
          </a:xfrm>
        </p:spPr>
        <p:txBody>
          <a:bodyPr/>
          <a:lstStyle/>
          <a:p>
            <a:r>
              <a:rPr lang="en-US" sz="2800" dirty="0"/>
              <a:t>Committed Future Venues – </a:t>
            </a:r>
            <a:r>
              <a:rPr lang="en-US" sz="2800" dirty="0">
                <a:solidFill>
                  <a:srgbClr val="69BE28"/>
                </a:solidFill>
              </a:rPr>
              <a:t>Contract Executed</a:t>
            </a:r>
          </a:p>
          <a:p>
            <a:pPr lvl="1"/>
            <a:r>
              <a:rPr lang="en-US" dirty="0"/>
              <a:t>2022 July 10-15 - Sheraton Centre Montreal</a:t>
            </a:r>
          </a:p>
          <a:p>
            <a:pPr lvl="1"/>
            <a:r>
              <a:rPr lang="en-US" dirty="0"/>
              <a:t>2023 Nov 12-17 – Hawaiian Village (Oahu)</a:t>
            </a:r>
          </a:p>
          <a:p>
            <a:pPr lvl="1"/>
            <a:r>
              <a:rPr lang="en-US" dirty="0"/>
              <a:t>2027 Nov 14-19 – Hawaiian Village (Oahu)</a:t>
            </a:r>
          </a:p>
          <a:p>
            <a:pPr lvl="1"/>
            <a:endParaRPr lang="en-US" dirty="0"/>
          </a:p>
          <a:p>
            <a:r>
              <a:rPr lang="en-US" sz="2800" dirty="0"/>
              <a:t>Potential Venues: - Discuss on Thursday Future Venues </a:t>
            </a:r>
            <a:r>
              <a:rPr lang="en-US" sz="2800" dirty="0" err="1"/>
              <a:t>AdHoc</a:t>
            </a:r>
            <a:endParaRPr lang="en-US" sz="2800" dirty="0"/>
          </a:p>
          <a:p>
            <a:pPr lvl="1"/>
            <a:r>
              <a:rPr lang="en-US" dirty="0"/>
              <a:t>2021 July 11-16 – Marriott Madrid, Spain</a:t>
            </a:r>
          </a:p>
          <a:p>
            <a:pPr lvl="1"/>
            <a:r>
              <a:rPr lang="en-US" dirty="0"/>
              <a:t>2023 July 9-14 – </a:t>
            </a:r>
            <a:r>
              <a:rPr lang="en-US" dirty="0" err="1"/>
              <a:t>Estrel</a:t>
            </a:r>
            <a:r>
              <a:rPr lang="en-US" dirty="0"/>
              <a:t>, Berlin, Germany</a:t>
            </a:r>
          </a:p>
        </p:txBody>
      </p:sp>
    </p:spTree>
    <p:extLst>
      <p:ext uri="{BB962C8B-B14F-4D97-AF65-F5344CB8AC3E}">
        <p14:creationId xmlns:p14="http://schemas.microsoft.com/office/powerpoint/2010/main" val="663820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Request for WG Straw Poll concerning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a:xfrm>
            <a:off x="609599" y="1341437"/>
            <a:ext cx="10972800" cy="5111749"/>
          </a:xfrm>
        </p:spPr>
        <p:txBody>
          <a:bodyPr/>
          <a:lstStyle/>
          <a:p>
            <a:r>
              <a:rPr lang="en-US" sz="2800" dirty="0"/>
              <a:t>How many people would like to come back to this venue (did you like the venue) (Y/N)?</a:t>
            </a:r>
          </a:p>
          <a:p>
            <a:endParaRPr lang="en-US" sz="2800" dirty="0"/>
          </a:p>
          <a:p>
            <a:endParaRPr lang="en-US" sz="2800" dirty="0"/>
          </a:p>
          <a:p>
            <a:pPr marL="0" indent="0">
              <a:buNone/>
            </a:pPr>
            <a:endParaRPr lang="en-US" sz="2800" dirty="0"/>
          </a:p>
          <a:p>
            <a:r>
              <a:rPr lang="en-US" sz="2800" dirty="0"/>
              <a:t>(Please report Yes and No results from your closing plenary meetings)</a:t>
            </a:r>
          </a:p>
        </p:txBody>
      </p:sp>
    </p:spTree>
    <p:extLst>
      <p:ext uri="{BB962C8B-B14F-4D97-AF65-F5344CB8AC3E}">
        <p14:creationId xmlns:p14="http://schemas.microsoft.com/office/powerpoint/2010/main" val="888629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2019 July Plenary</a:t>
            </a:r>
          </a:p>
          <a:p>
            <a:pPr lvl="2"/>
            <a:r>
              <a:rPr lang="en-GB" dirty="0"/>
              <a:t>Hilton Waikoloa, Waikoloa, Hawaii</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p:txBody>
          <a:bodyPr/>
          <a:lstStyle/>
          <a:p>
            <a:r>
              <a:rPr lang="en-US" dirty="0"/>
              <a:t>Proposed Agenda:</a:t>
            </a:r>
          </a:p>
          <a:p>
            <a:pPr lvl="1"/>
            <a:r>
              <a:rPr lang="en-US" dirty="0"/>
              <a:t>Start time – 8:00 am</a:t>
            </a:r>
          </a:p>
          <a:p>
            <a:pPr lvl="1"/>
            <a:r>
              <a:rPr lang="en-US" dirty="0"/>
              <a:t>Nov 2019 – Hawaii - status</a:t>
            </a:r>
          </a:p>
          <a:p>
            <a:pPr lvl="1"/>
            <a:r>
              <a:rPr lang="en-US" dirty="0"/>
              <a:t>Open RFP for 2021 dates – </a:t>
            </a:r>
          </a:p>
          <a:p>
            <a:pPr lvl="2"/>
            <a:r>
              <a:rPr lang="en-US" dirty="0"/>
              <a:t>July – Europe – Spain/Germany/Prague</a:t>
            </a:r>
          </a:p>
          <a:p>
            <a:pPr lvl="1"/>
            <a:r>
              <a:rPr lang="en-US" dirty="0"/>
              <a:t>Open RFP for 2022 dates – </a:t>
            </a:r>
          </a:p>
          <a:p>
            <a:pPr lvl="2"/>
            <a:r>
              <a:rPr lang="en-US" dirty="0"/>
              <a:t>March and November (Asia/US Domestic)</a:t>
            </a:r>
          </a:p>
          <a:p>
            <a:pPr lvl="1"/>
            <a:r>
              <a:rPr lang="en-US"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040144"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4.01: II Future Venues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1 Oct 2019,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b="1" dirty="0"/>
              <a:t>8.07 II Call for </a:t>
            </a:r>
            <a:r>
              <a:rPr lang="en-US" sz="2800" dirty="0"/>
              <a:t>	</a:t>
            </a:r>
          </a:p>
        </p:txBody>
      </p:sp>
    </p:spTree>
    <p:extLst>
      <p:ext uri="{BB962C8B-B14F-4D97-AF65-F5344CB8AC3E}">
        <p14:creationId xmlns:p14="http://schemas.microsoft.com/office/powerpoint/2010/main" val="3920232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F4.01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Results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sz="half" idx="1"/>
          </p:nvPr>
        </p:nvSpPr>
        <p:spPr>
          <a:xfrm>
            <a:off x="609600" y="1341438"/>
            <a:ext cx="3581400" cy="3763962"/>
          </a:xfrm>
        </p:spPr>
        <p:txBody>
          <a:bodyPr/>
          <a:lstStyle/>
          <a:p>
            <a:r>
              <a:rPr lang="en-US" sz="2000" dirty="0"/>
              <a:t>Would you like to return to this venue?</a:t>
            </a:r>
          </a:p>
          <a:p>
            <a:pPr lvl="1"/>
            <a:r>
              <a:rPr lang="en-US" sz="2000" dirty="0">
                <a:latin typeface="+mj-lt"/>
              </a:rPr>
              <a:t>802.1  --   Y: 	N: </a:t>
            </a:r>
          </a:p>
          <a:p>
            <a:pPr lvl="1"/>
            <a:r>
              <a:rPr lang="en-US" sz="2000" dirty="0">
                <a:latin typeface="+mj-lt"/>
              </a:rPr>
              <a:t>802.3  --   Y:	N: </a:t>
            </a:r>
          </a:p>
          <a:p>
            <a:pPr lvl="1"/>
            <a:r>
              <a:rPr lang="en-US" sz="2000" dirty="0">
                <a:latin typeface="+mj-lt"/>
              </a:rPr>
              <a:t>802.11 –   Y: 	N: </a:t>
            </a:r>
          </a:p>
          <a:p>
            <a:pPr lvl="1"/>
            <a:r>
              <a:rPr lang="en-US" sz="2000" dirty="0">
                <a:latin typeface="+mj-lt"/>
              </a:rPr>
              <a:t>802.15 –   Y:        N: </a:t>
            </a:r>
          </a:p>
          <a:p>
            <a:pPr lvl="1"/>
            <a:r>
              <a:rPr lang="en-US" sz="2000" dirty="0">
                <a:latin typeface="+mj-lt"/>
              </a:rPr>
              <a:t>802.18 -    Y: 	N:  </a:t>
            </a:r>
          </a:p>
          <a:p>
            <a:pPr lvl="1"/>
            <a:r>
              <a:rPr lang="en-US" sz="2000" dirty="0">
                <a:latin typeface="+mj-lt"/>
              </a:rPr>
              <a:t>802.21 –   Y:  	N: </a:t>
            </a:r>
          </a:p>
          <a:p>
            <a:pPr lvl="1"/>
            <a:r>
              <a:rPr lang="en-US" sz="2000" dirty="0">
                <a:latin typeface="+mj-lt"/>
              </a:rPr>
              <a:t>802.22  -   Y:  	N: </a:t>
            </a:r>
          </a:p>
          <a:p>
            <a:pPr lvl="1"/>
            <a:r>
              <a:rPr lang="en-US" sz="2000" dirty="0">
                <a:latin typeface="+mj-lt"/>
              </a:rPr>
              <a:t>802 EC –  Y:        N: </a:t>
            </a:r>
          </a:p>
        </p:txBody>
      </p:sp>
    </p:spTree>
    <p:extLst>
      <p:ext uri="{BB962C8B-B14F-4D97-AF65-F5344CB8AC3E}">
        <p14:creationId xmlns:p14="http://schemas.microsoft.com/office/powerpoint/2010/main" val="40090081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533400" y="1295400"/>
            <a:ext cx="11125200" cy="5334000"/>
          </a:xfrm>
        </p:spPr>
        <p:txBody>
          <a:bodyPr/>
          <a:lstStyle/>
          <a:p>
            <a:r>
              <a:rPr lang="en-US" sz="2000" b="1" dirty="0">
                <a:cs typeface="Times New Roman" panose="02020603050405020304" pitchFamily="18" charset="0"/>
              </a:rPr>
              <a:t>Future 802 Plenary Sessions in 2019:</a:t>
            </a:r>
          </a:p>
          <a:p>
            <a:pPr lvl="1"/>
            <a:r>
              <a:rPr lang="en-GB" sz="1800" dirty="0"/>
              <a:t>November 10-15, Hilton Waikoloa Village, Kona, HI, USA</a:t>
            </a:r>
            <a:endParaRPr lang="en-US" sz="1800" dirty="0"/>
          </a:p>
          <a:p>
            <a:pPr marL="457200" lvl="1" indent="0">
              <a:buNone/>
            </a:pPr>
            <a:endParaRPr lang="en-US" sz="1100" dirty="0"/>
          </a:p>
          <a:p>
            <a:r>
              <a:rPr lang="en-US" sz="1800" b="1" dirty="0"/>
              <a:t>Contract Status doc 802 EC-16/66r9:</a:t>
            </a:r>
          </a:p>
          <a:p>
            <a:pPr marL="400050" lvl="1" indent="0">
              <a:buNone/>
            </a:pPr>
            <a:r>
              <a:rPr lang="en-US" sz="1600" dirty="0">
                <a:hlinkClick r:id="rId2"/>
              </a:rPr>
              <a:t>https://mentor.ieee.org/802-ec/dcn/16/ec-16-0066-09-00EC-802-plenary-future-venue-contract-status.xlsx</a:t>
            </a:r>
            <a:r>
              <a:rPr lang="en-US" sz="1600" dirty="0"/>
              <a:t> </a:t>
            </a:r>
          </a:p>
          <a:p>
            <a:pPr marL="400050" lvl="1" indent="0">
              <a:buNone/>
            </a:pPr>
            <a:endParaRPr lang="en-US" sz="1200" dirty="0"/>
          </a:p>
          <a:p>
            <a:r>
              <a:rPr lang="en-US" sz="2000" dirty="0"/>
              <a:t>Future Calendar</a:t>
            </a:r>
          </a:p>
          <a:p>
            <a:pPr marL="400050" lvl="1" indent="0">
              <a:buNone/>
            </a:pPr>
            <a:r>
              <a:rPr lang="en-US" sz="2000" dirty="0"/>
              <a:t> </a:t>
            </a:r>
            <a:r>
              <a:rPr lang="en-US" sz="1800" dirty="0"/>
              <a:t>I have been asked to post the IEEE-SA Calendar to Mentor for your reference.</a:t>
            </a:r>
          </a:p>
          <a:p>
            <a:pPr marL="400050" lvl="1" indent="0">
              <a:buNone/>
            </a:pPr>
            <a:r>
              <a:rPr lang="en-US" sz="1800" dirty="0"/>
              <a:t> I have added the 802 (and 802W) meetings as well to show the combined calendar.</a:t>
            </a:r>
          </a:p>
          <a:p>
            <a:pPr marL="400050" lvl="1" indent="0">
              <a:buNone/>
            </a:pPr>
            <a:r>
              <a:rPr lang="en-US" sz="2000" dirty="0"/>
              <a:t>2019 Calendar:</a:t>
            </a:r>
          </a:p>
          <a:p>
            <a:pPr marL="800100" lvl="2" indent="0">
              <a:buNone/>
            </a:pPr>
            <a:r>
              <a:rPr lang="en-US" sz="1600" dirty="0">
                <a:hlinkClick r:id="rId3"/>
              </a:rPr>
              <a:t>https://mentor.ieee.org/802-ec/dcn/19/ec-19-0041-00-00EC-2019-sasb-calendar-with-802-meetings-added.doc</a:t>
            </a:r>
            <a:r>
              <a:rPr lang="en-US" sz="1600" dirty="0"/>
              <a:t> </a:t>
            </a:r>
          </a:p>
          <a:p>
            <a:pPr marL="400050" lvl="1" indent="0">
              <a:buNone/>
            </a:pPr>
            <a:r>
              <a:rPr lang="en-US" sz="2000" dirty="0"/>
              <a:t>2020 Calendar:</a:t>
            </a:r>
          </a:p>
          <a:p>
            <a:pPr marL="800100" lvl="2" indent="0">
              <a:buNone/>
            </a:pPr>
            <a:r>
              <a:rPr lang="en-US" sz="1600" dirty="0">
                <a:hlinkClick r:id="rId4"/>
              </a:rPr>
              <a:t>https://mentor.ieee.org/802-ec/dcn/19/ec-19-0042-00-00EC-2020-sasb-calendar-with-802-meetings-added.doc</a:t>
            </a:r>
            <a:r>
              <a:rPr lang="en-US" sz="1600" dirty="0"/>
              <a:t> </a:t>
            </a:r>
          </a:p>
        </p:txBody>
      </p:sp>
    </p:spTree>
    <p:extLst>
      <p:ext uri="{BB962C8B-B14F-4D97-AF65-F5344CB8AC3E}">
        <p14:creationId xmlns:p14="http://schemas.microsoft.com/office/powerpoint/2010/main" val="5477167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Nov 2019</a:t>
            </a:r>
          </a:p>
        </p:txBody>
      </p:sp>
      <p:sp>
        <p:nvSpPr>
          <p:cNvPr id="3" name="Content Placeholder 2"/>
          <p:cNvSpPr>
            <a:spLocks noGrp="1"/>
          </p:cNvSpPr>
          <p:nvPr>
            <p:ph idx="1"/>
          </p:nvPr>
        </p:nvSpPr>
        <p:spPr>
          <a:xfrm>
            <a:off x="1066800" y="1341437"/>
            <a:ext cx="9982200" cy="5287963"/>
          </a:xfrm>
        </p:spPr>
        <p:txBody>
          <a:bodyPr>
            <a:noAutofit/>
          </a:bodyPr>
          <a:lstStyle/>
          <a:p>
            <a:pPr marL="768359" indent="-457200">
              <a:buFont typeface="Wingdings" panose="05000000000000000000" pitchFamily="2" charset="2"/>
              <a:buChar char="§"/>
            </a:pPr>
            <a:r>
              <a:rPr lang="en-US" sz="2000" b="1" dirty="0"/>
              <a:t>Save the Date: Nov 10-15 </a:t>
            </a:r>
          </a:p>
          <a:p>
            <a:pPr lvl="2"/>
            <a:r>
              <a:rPr lang="en-GB" sz="2000" dirty="0"/>
              <a:t>Hilton Waikoloa Village, Kona, HI, USA</a:t>
            </a:r>
          </a:p>
          <a:p>
            <a:pPr lvl="2"/>
            <a:r>
              <a:rPr lang="en-US" sz="2000" dirty="0"/>
              <a:t>Registration target to open: First part of August</a:t>
            </a:r>
          </a:p>
          <a:p>
            <a:pPr lvl="2"/>
            <a:r>
              <a:rPr lang="en-US" sz="2000" dirty="0"/>
              <a:t>Please Note that there will be a choice of reserving the Ocean Tower or Palace Tower.</a:t>
            </a:r>
          </a:p>
        </p:txBody>
      </p:sp>
    </p:spTree>
    <p:extLst>
      <p:ext uri="{BB962C8B-B14F-4D97-AF65-F5344CB8AC3E}">
        <p14:creationId xmlns:p14="http://schemas.microsoft.com/office/powerpoint/2010/main" val="48349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698" y="343693"/>
            <a:ext cx="7772400" cy="914400"/>
          </a:xfrm>
        </p:spPr>
        <p:txBody>
          <a:bodyPr/>
          <a:lstStyle/>
          <a:p>
            <a:r>
              <a:rPr lang="en-US" sz="2800" b="1" dirty="0"/>
              <a:t>F8.06 – Announcement of 802 EC Interim Telecon (Tuesday 1 October 2019, 1-3pm ET)</a:t>
            </a:r>
          </a:p>
        </p:txBody>
      </p:sp>
      <p:sp>
        <p:nvSpPr>
          <p:cNvPr id="3" name="Content Placeholder 2"/>
          <p:cNvSpPr>
            <a:spLocks noGrp="1"/>
          </p:cNvSpPr>
          <p:nvPr>
            <p:ph idx="1"/>
          </p:nvPr>
        </p:nvSpPr>
        <p:spPr>
          <a:xfrm>
            <a:off x="685800" y="1371600"/>
            <a:ext cx="11277600" cy="5181600"/>
          </a:xfrm>
        </p:spPr>
        <p:txBody>
          <a:bodyPr/>
          <a:lstStyle/>
          <a:p>
            <a:r>
              <a:rPr lang="en-US" sz="1800" dirty="0"/>
              <a:t>Agenda for Interim EC meeting                       			– </a:t>
            </a:r>
            <a:r>
              <a:rPr lang="en-US" sz="1800" b="1" dirty="0">
                <a:solidFill>
                  <a:schemeClr val="accent6">
                    <a:lumMod val="50000"/>
                  </a:schemeClr>
                </a:solidFill>
              </a:rPr>
              <a:t>Tuesday 4 June 2019 1-3PM ET</a:t>
            </a:r>
          </a:p>
          <a:p>
            <a:r>
              <a:rPr lang="en-US" sz="1800" dirty="0"/>
              <a:t>Initial Proposed Draft Agenda</a:t>
            </a:r>
          </a:p>
          <a:p>
            <a:pPr marL="800100" lvl="1" indent="-342900">
              <a:buAutoNum type="arabicPeriod"/>
            </a:pPr>
            <a:r>
              <a:rPr lang="en-US" sz="1800" dirty="0"/>
              <a:t>Welcome/Intro/Approve Agenda 	        				- Nikolich       	5 min </a:t>
            </a:r>
          </a:p>
          <a:p>
            <a:pPr marL="800100" lvl="1" indent="-342900">
              <a:buAutoNum type="arabicPeriod"/>
            </a:pPr>
            <a:r>
              <a:rPr lang="en-US" sz="1800" dirty="0"/>
              <a:t>Report: EC Action Item Summary					- </a:t>
            </a:r>
            <a:r>
              <a:rPr lang="en-US" sz="1800" dirty="0" err="1"/>
              <a:t>D’Ambrosia</a:t>
            </a:r>
            <a:r>
              <a:rPr lang="en-US" sz="1800" dirty="0"/>
              <a:t>	10 min</a:t>
            </a:r>
          </a:p>
          <a:p>
            <a:pPr marL="800100" lvl="1" indent="-342900">
              <a:buAutoNum type="arabicPeriod"/>
            </a:pPr>
            <a:r>
              <a:rPr lang="en-US" sz="1800" dirty="0"/>
              <a:t>Venue Issues:</a:t>
            </a:r>
          </a:p>
          <a:p>
            <a:pPr marL="1200150" lvl="2" indent="-342900">
              <a:buAutoNum type="arabicPeriod"/>
            </a:pPr>
            <a:r>
              <a:rPr lang="en-US" sz="1800" dirty="0" err="1"/>
              <a:t>Report:Nov</a:t>
            </a:r>
            <a:r>
              <a:rPr lang="en-US" sz="1800" dirty="0"/>
              <a:t> 2019 Plenary Status					- Rosdahl   	3 min</a:t>
            </a:r>
          </a:p>
          <a:p>
            <a:pPr marL="1200150" lvl="2" indent="-342900">
              <a:buAutoNum type="arabicPeriod"/>
            </a:pPr>
            <a:r>
              <a:rPr lang="en-US" sz="1800" dirty="0"/>
              <a:t>Report on 2021/2022 Future Venue Contract status			- Rosdahl	8 min</a:t>
            </a:r>
          </a:p>
          <a:p>
            <a:pPr marL="800100" lvl="1" indent="-342900">
              <a:buAutoNum type="arabicPeriod"/>
            </a:pPr>
            <a:r>
              <a:rPr lang="en-US" sz="1800" dirty="0"/>
              <a:t>Formal Actions – Motions from WG Chairs</a:t>
            </a:r>
          </a:p>
          <a:p>
            <a:pPr marL="800100" lvl="1" indent="-342900">
              <a:buAutoNum type="arabicPeriod"/>
            </a:pPr>
            <a:r>
              <a:rPr lang="en-US" sz="1800" dirty="0"/>
              <a:t>Other Reports from WG Chairs</a:t>
            </a:r>
          </a:p>
          <a:p>
            <a:pPr marL="800100" lvl="1" indent="-342900">
              <a:buAutoNum type="arabicPeriod"/>
            </a:pPr>
            <a:r>
              <a:rPr lang="en-US" sz="1800" dirty="0"/>
              <a:t>Rules and P&amp;P Issues</a:t>
            </a:r>
          </a:p>
          <a:p>
            <a:pPr marL="1200150" lvl="2" indent="-342900">
              <a:buAutoNum type="arabicPeriod"/>
            </a:pPr>
            <a:r>
              <a:rPr lang="en-US" sz="1800" dirty="0"/>
              <a:t>Review </a:t>
            </a:r>
            <a:r>
              <a:rPr lang="en-US" sz="1800" dirty="0" err="1"/>
              <a:t>AudCom</a:t>
            </a:r>
            <a:r>
              <a:rPr lang="en-US" sz="1800" dirty="0"/>
              <a:t> responses					-</a:t>
            </a:r>
            <a:r>
              <a:rPr lang="en-US" sz="1800" dirty="0" err="1"/>
              <a:t>Gilb</a:t>
            </a:r>
            <a:r>
              <a:rPr lang="en-US" sz="1800" dirty="0"/>
              <a:t>		15 Min</a:t>
            </a:r>
          </a:p>
          <a:p>
            <a:pPr marL="1200150" lvl="2" indent="-342900">
              <a:buAutoNum type="arabicPeriod"/>
            </a:pPr>
            <a:r>
              <a:rPr lang="en-US" sz="1800" dirty="0"/>
              <a:t>Updates to the Chair’s Guidelines                                            	-</a:t>
            </a:r>
            <a:r>
              <a:rPr lang="en-US" sz="1800" dirty="0" err="1"/>
              <a:t>Gilb</a:t>
            </a:r>
            <a:r>
              <a:rPr lang="en-US" sz="1800" dirty="0"/>
              <a:t>		15 Min</a:t>
            </a:r>
          </a:p>
          <a:p>
            <a:pPr marL="1200150" lvl="2" indent="-342900">
              <a:buAutoNum type="arabicPeriod"/>
            </a:pPr>
            <a:endParaRPr lang="en-US" sz="1800" dirty="0"/>
          </a:p>
          <a:p>
            <a:r>
              <a:rPr lang="en-US" sz="18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1"/>
            <a:ext cx="9257506" cy="979279"/>
          </a:xfrm>
        </p:spPr>
        <p:txBody>
          <a:bodyPr/>
          <a:lstStyle/>
          <a:p>
            <a:r>
              <a:rPr lang="en-US" sz="2800" b="1" dirty="0"/>
              <a:t>*F8.07 – Call for Tutorials for November 2019 Plenary</a:t>
            </a:r>
          </a:p>
        </p:txBody>
      </p:sp>
      <p:sp>
        <p:nvSpPr>
          <p:cNvPr id="7" name="Content Placeholder 6"/>
          <p:cNvSpPr>
            <a:spLocks noGrp="1"/>
          </p:cNvSpPr>
          <p:nvPr>
            <p:ph idx="1"/>
          </p:nvPr>
        </p:nvSpPr>
        <p:spPr>
          <a:xfrm>
            <a:off x="685800" y="1298148"/>
            <a:ext cx="10363200" cy="5178852"/>
          </a:xfrm>
        </p:spPr>
        <p:txBody>
          <a:bodyPr/>
          <a:lstStyle/>
          <a:p>
            <a:r>
              <a:rPr lang="en-US" sz="2400" dirty="0"/>
              <a:t>Tutorials to be held Monday, 12 November 2019</a:t>
            </a:r>
          </a:p>
          <a:p>
            <a:endParaRPr lang="en-US" sz="2400" dirty="0"/>
          </a:p>
          <a:p>
            <a:r>
              <a:rPr lang="en-US" sz="2400" dirty="0"/>
              <a:t>Tutorial Request form: </a:t>
            </a:r>
            <a:r>
              <a:rPr lang="en-US" sz="2000" dirty="0">
                <a:hlinkClick r:id="rId3"/>
              </a:rPr>
              <a:t>http://www.ieee802.org/802_tutorials/802_Tutorial_Request_Form.doc</a:t>
            </a:r>
            <a:endParaRPr lang="en-US" sz="2000" dirty="0"/>
          </a:p>
          <a:p>
            <a:endParaRPr lang="en-US" sz="2400" dirty="0"/>
          </a:p>
          <a:p>
            <a:r>
              <a:rPr lang="en-US" sz="2400" dirty="0"/>
              <a:t> As a reminder please refer to Chair's Guidelines section 2.5 Tutorials for the logistics for participating in sponsoring/presenting a Tutorial.</a:t>
            </a:r>
          </a:p>
          <a:p>
            <a:endParaRPr lang="en-US" sz="2400" dirty="0"/>
          </a:p>
          <a:p>
            <a:r>
              <a:rPr lang="en-US" sz="2400" dirty="0"/>
              <a:t>Note that Tutorial times are 80 minutes with 10 minutes to allow for presenters to setup and depart.</a:t>
            </a:r>
          </a:p>
          <a:p>
            <a:endParaRPr lang="en-US" sz="2400" dirty="0"/>
          </a:p>
          <a:p>
            <a:r>
              <a:rPr lang="en-US" sz="2400" dirty="0"/>
              <a:t>All requests for Tutorials must be made by 27 Sept 2019</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 Exec Sec Agenda Items</a:t>
            </a:r>
          </a:p>
        </p:txBody>
      </p:sp>
      <p:sp>
        <p:nvSpPr>
          <p:cNvPr id="3" name="Content Placeholder 2"/>
          <p:cNvSpPr>
            <a:spLocks noGrp="1"/>
          </p:cNvSpPr>
          <p:nvPr>
            <p:ph idx="1"/>
          </p:nvPr>
        </p:nvSpPr>
        <p:spPr/>
        <p:txBody>
          <a:bodyPr/>
          <a:lstStyle/>
          <a:p>
            <a:r>
              <a:rPr lang="en-US" dirty="0"/>
              <a:t>6.02  II  Current and Future Venue Report         10 Mins</a:t>
            </a:r>
          </a:p>
        </p:txBody>
      </p:sp>
    </p:spTree>
    <p:extLst>
      <p:ext uri="{BB962C8B-B14F-4D97-AF65-F5344CB8AC3E}">
        <p14:creationId xmlns:p14="http://schemas.microsoft.com/office/powerpoint/2010/main" val="3501020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6.02 Current and Future Venue Report</a:t>
            </a:r>
          </a:p>
        </p:txBody>
      </p:sp>
      <p:sp>
        <p:nvSpPr>
          <p:cNvPr id="3" name="Content Placeholder 2"/>
          <p:cNvSpPr>
            <a:spLocks noGrp="1"/>
          </p:cNvSpPr>
          <p:nvPr>
            <p:ph idx="1"/>
          </p:nvPr>
        </p:nvSpPr>
        <p:spPr/>
        <p:txBody>
          <a:bodyPr/>
          <a:lstStyle/>
          <a:p>
            <a:r>
              <a:rPr lang="en-US" sz="2800" dirty="0"/>
              <a:t>IEEE 802 Things to Know– </a:t>
            </a:r>
          </a:p>
          <a:p>
            <a:pPr lvl="1"/>
            <a:r>
              <a:rPr lang="en-US" sz="2400" dirty="0"/>
              <a:t>Thanks Face to Face Events</a:t>
            </a:r>
          </a:p>
          <a:p>
            <a:pPr lvl="1"/>
            <a:r>
              <a:rPr lang="en-US" sz="2400" dirty="0"/>
              <a:t>IEEE 802 Things to Know ppt file Emailed to EC Members 14 July.</a:t>
            </a:r>
          </a:p>
          <a:p>
            <a:pPr lvl="1"/>
            <a:r>
              <a:rPr lang="en-US" sz="2400" dirty="0"/>
              <a:t>IEEE 802 Things to Know memo sent to Attendees 11 July.</a:t>
            </a:r>
          </a:p>
          <a:p>
            <a:pPr lvl="1"/>
            <a:endParaRPr lang="en-US" sz="2400" dirty="0"/>
          </a:p>
          <a:p>
            <a:pPr lvl="1"/>
            <a:endParaRPr lang="en-US" sz="2400" dirty="0"/>
          </a:p>
          <a:p>
            <a:pPr lvl="1"/>
            <a:endParaRPr lang="en-US" sz="2400" dirty="0"/>
          </a:p>
        </p:txBody>
      </p:sp>
    </p:spTree>
    <p:extLst>
      <p:ext uri="{BB962C8B-B14F-4D97-AF65-F5344CB8AC3E}">
        <p14:creationId xmlns:p14="http://schemas.microsoft.com/office/powerpoint/2010/main" val="126974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602769"/>
            <a:ext cx="7766936" cy="2448067"/>
          </a:xfrm>
        </p:spPr>
        <p:txBody>
          <a:bodyPr/>
          <a:lstStyle/>
          <a:p>
            <a:pPr algn="l"/>
            <a:r>
              <a:rPr lang="en-US" dirty="0">
                <a:solidFill>
                  <a:schemeClr val="tx1"/>
                </a:solidFill>
              </a:rPr>
              <a:t>What you need to know about the </a:t>
            </a:r>
            <a:br>
              <a:rPr lang="en-US" dirty="0">
                <a:solidFill>
                  <a:schemeClr val="tx1"/>
                </a:solidFill>
              </a:rPr>
            </a:br>
            <a:r>
              <a:rPr lang="en-US" dirty="0">
                <a:solidFill>
                  <a:schemeClr val="tx1"/>
                </a:solidFill>
              </a:rPr>
              <a:t>IEEE 802 Plenary Session</a:t>
            </a:r>
          </a:p>
        </p:txBody>
      </p:sp>
      <p:sp>
        <p:nvSpPr>
          <p:cNvPr id="3" name="Subtitle 2"/>
          <p:cNvSpPr>
            <a:spLocks noGrp="1"/>
          </p:cNvSpPr>
          <p:nvPr>
            <p:ph type="subTitle" idx="1"/>
          </p:nvPr>
        </p:nvSpPr>
        <p:spPr/>
        <p:txBody>
          <a:bodyPr/>
          <a:lstStyle/>
          <a:p>
            <a:r>
              <a:rPr lang="en-US" dirty="0"/>
              <a:t>July 14-19, 2019</a:t>
            </a:r>
          </a:p>
          <a:p>
            <a:r>
              <a:rPr lang="en-US" dirty="0"/>
              <a:t>Vienna, Austria</a:t>
            </a:r>
          </a:p>
        </p:txBody>
      </p:sp>
    </p:spTree>
    <p:extLst>
      <p:ext uri="{BB962C8B-B14F-4D97-AF65-F5344CB8AC3E}">
        <p14:creationId xmlns:p14="http://schemas.microsoft.com/office/powerpoint/2010/main" val="718199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685800"/>
          </a:xfrm>
        </p:spPr>
        <p:txBody>
          <a:bodyPr>
            <a:normAutofit/>
          </a:bodyPr>
          <a:lstStyle/>
          <a:p>
            <a:pPr algn="ctr"/>
            <a:r>
              <a:rPr lang="en-US" b="1" dirty="0">
                <a:solidFill>
                  <a:srgbClr val="000000"/>
                </a:solidFill>
              </a:rPr>
              <a:t>Who is Meeting Where and When</a:t>
            </a:r>
          </a:p>
        </p:txBody>
      </p:sp>
      <p:sp>
        <p:nvSpPr>
          <p:cNvPr id="3" name="Content Placeholder 2"/>
          <p:cNvSpPr>
            <a:spLocks noGrp="1"/>
          </p:cNvSpPr>
          <p:nvPr>
            <p:ph idx="1"/>
          </p:nvPr>
        </p:nvSpPr>
        <p:spPr>
          <a:xfrm>
            <a:off x="677334" y="1447800"/>
            <a:ext cx="10295466" cy="5105399"/>
          </a:xfrm>
        </p:spPr>
        <p:txBody>
          <a:bodyPr>
            <a:noAutofit/>
          </a:bodyPr>
          <a:lstStyle/>
          <a:p>
            <a:r>
              <a:rPr lang="en-US" sz="2000" b="1" dirty="0"/>
              <a:t>Scheduled Sessions</a:t>
            </a:r>
          </a:p>
          <a:p>
            <a:pPr lvl="1"/>
            <a:r>
              <a:rPr lang="en-US" sz="2000" dirty="0"/>
              <a:t> </a:t>
            </a:r>
            <a:r>
              <a:rPr lang="en-US" sz="2000" dirty="0">
                <a:hlinkClick r:id="rId2"/>
              </a:rPr>
              <a:t>http://schedule.802world.com/schedule/schedule/show</a:t>
            </a:r>
            <a:endParaRPr lang="en-US" sz="2000" dirty="0"/>
          </a:p>
          <a:p>
            <a:r>
              <a:rPr lang="en-US" sz="2000" b="1" dirty="0"/>
              <a:t>Meeting Space Maps</a:t>
            </a:r>
          </a:p>
          <a:p>
            <a:pPr lvl="1"/>
            <a:r>
              <a:rPr lang="en-US" sz="2000" dirty="0"/>
              <a:t>Map Page: </a:t>
            </a:r>
            <a:r>
              <a:rPr lang="en-US" sz="2000" dirty="0">
                <a:hlinkClick r:id="rId3"/>
              </a:rPr>
              <a:t>http://802world.org/plenary/meeting-map/</a:t>
            </a:r>
            <a:endParaRPr lang="en-US" sz="2000" dirty="0"/>
          </a:p>
          <a:p>
            <a:r>
              <a:rPr lang="en-US" sz="2000" b="1" dirty="0"/>
              <a:t>How to read room numbers on schedule</a:t>
            </a:r>
            <a:endParaRPr lang="en-US" sz="2000" dirty="0"/>
          </a:p>
          <a:p>
            <a:pPr lvl="1"/>
            <a:r>
              <a:rPr lang="en-US" sz="2000" dirty="0"/>
              <a:t>IEEE 802 will be using 3 Levels of the Austria Center Vienna</a:t>
            </a:r>
          </a:p>
          <a:p>
            <a:pPr lvl="2"/>
            <a:r>
              <a:rPr lang="en-US" sz="2000" dirty="0"/>
              <a:t>Level 1, Level 0, Level -2</a:t>
            </a:r>
          </a:p>
          <a:p>
            <a:pPr lvl="1"/>
            <a:r>
              <a:rPr lang="en-US" sz="2000" dirty="0"/>
              <a:t>Room Numbers listed with the level first and room second.</a:t>
            </a:r>
          </a:p>
          <a:p>
            <a:pPr lvl="2"/>
            <a:r>
              <a:rPr lang="en-US" sz="2000" dirty="0"/>
              <a:t>Example: Monday 13:30-15:30  802.21  Media Independent  Services 0.51</a:t>
            </a:r>
          </a:p>
          <a:p>
            <a:r>
              <a:rPr lang="en-US" sz="2000" b="1" dirty="0"/>
              <a:t>Subway Stop for Austria Center Vienna</a:t>
            </a:r>
          </a:p>
          <a:p>
            <a:pPr lvl="1"/>
            <a:r>
              <a:rPr lang="en-US" sz="2000" dirty="0"/>
              <a:t>Underground line U1 (red)</a:t>
            </a:r>
          </a:p>
          <a:p>
            <a:pPr lvl="1"/>
            <a:r>
              <a:rPr lang="en-US" sz="2000" dirty="0"/>
              <a:t>U1 station </a:t>
            </a:r>
            <a:r>
              <a:rPr lang="en-US" sz="2000" dirty="0" err="1"/>
              <a:t>Kaisermühlen</a:t>
            </a:r>
            <a:r>
              <a:rPr lang="en-US" sz="2000" dirty="0"/>
              <a:t>, VIC </a:t>
            </a:r>
          </a:p>
          <a:p>
            <a:pPr lvl="1"/>
            <a:r>
              <a:rPr lang="en-US" sz="2000" dirty="0"/>
              <a:t>Exit </a:t>
            </a:r>
            <a:r>
              <a:rPr lang="en-US" sz="2000" dirty="0" err="1"/>
              <a:t>Schüttaustrasse</a:t>
            </a:r>
            <a:endParaRPr lang="en-US" sz="2000" dirty="0"/>
          </a:p>
          <a:p>
            <a:pPr lvl="1"/>
            <a:r>
              <a:rPr lang="en-US" sz="2000" dirty="0"/>
              <a:t>SUBWAY MAP: </a:t>
            </a:r>
            <a:r>
              <a:rPr lang="en-US" sz="2000" dirty="0">
                <a:hlinkClick r:id="rId4"/>
              </a:rPr>
              <a:t>https://www.wienerlinien.at/media/files/2018/svp_281610.pdf</a:t>
            </a:r>
            <a:r>
              <a:rPr lang="en-US" sz="2000" dirty="0"/>
              <a:t> </a:t>
            </a:r>
          </a:p>
          <a:p>
            <a:endParaRPr lang="en-US" sz="2000" dirty="0"/>
          </a:p>
          <a:p>
            <a:endParaRPr lang="en-US" sz="2000" dirty="0"/>
          </a:p>
          <a:p>
            <a:pPr lvl="1"/>
            <a:endParaRPr lang="en-US" sz="2000" dirty="0"/>
          </a:p>
          <a:p>
            <a:pPr lvl="1"/>
            <a:endParaRPr lang="en-US" sz="2000" dirty="0"/>
          </a:p>
        </p:txBody>
      </p:sp>
    </p:spTree>
    <p:extLst>
      <p:ext uri="{BB962C8B-B14F-4D97-AF65-F5344CB8AC3E}">
        <p14:creationId xmlns:p14="http://schemas.microsoft.com/office/powerpoint/2010/main" val="4301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10066866" cy="1107989"/>
          </a:xfrm>
        </p:spPr>
        <p:txBody>
          <a:bodyPr>
            <a:normAutofit fontScale="90000"/>
          </a:bodyPr>
          <a:lstStyle/>
          <a:p>
            <a:pPr algn="ctr"/>
            <a:r>
              <a:rPr lang="en-US" b="1" dirty="0"/>
              <a:t>Where to Attend Sessions, Pick Up an Event Name Badge and Log Session Attendance </a:t>
            </a:r>
          </a:p>
        </p:txBody>
      </p:sp>
      <p:sp>
        <p:nvSpPr>
          <p:cNvPr id="3" name="Content Placeholder 2"/>
          <p:cNvSpPr>
            <a:spLocks noGrp="1"/>
          </p:cNvSpPr>
          <p:nvPr>
            <p:ph idx="1"/>
          </p:nvPr>
        </p:nvSpPr>
        <p:spPr>
          <a:xfrm>
            <a:off x="677334" y="1828800"/>
            <a:ext cx="10219266" cy="4724400"/>
          </a:xfrm>
        </p:spPr>
        <p:txBody>
          <a:bodyPr>
            <a:normAutofit lnSpcReduction="10000"/>
          </a:bodyPr>
          <a:lstStyle/>
          <a:p>
            <a:r>
              <a:rPr lang="en-US" sz="2100" b="1" dirty="0"/>
              <a:t>Austria Center Vienna</a:t>
            </a:r>
          </a:p>
          <a:p>
            <a:pPr marL="457200" lvl="1" indent="0">
              <a:buNone/>
            </a:pPr>
            <a:r>
              <a:rPr lang="en-US" sz="2100" b="1" dirty="0"/>
              <a:t>Bruno-</a:t>
            </a:r>
            <a:r>
              <a:rPr lang="en-US" sz="2100" b="1" dirty="0" err="1"/>
              <a:t>Kreisky</a:t>
            </a:r>
            <a:r>
              <a:rPr lang="en-US" sz="2100" b="1" dirty="0"/>
              <a:t>-Platz 1A-1220 Wien</a:t>
            </a:r>
          </a:p>
          <a:p>
            <a:pPr marL="457200" lvl="1" indent="0">
              <a:buNone/>
            </a:pPr>
            <a:endParaRPr lang="en-US" sz="2100" b="1" dirty="0"/>
          </a:p>
          <a:p>
            <a:r>
              <a:rPr lang="en-US" sz="2100" b="1" dirty="0"/>
              <a:t>Name Badges, Registration and Event Information</a:t>
            </a:r>
          </a:p>
          <a:p>
            <a:pPr lvl="1"/>
            <a:r>
              <a:rPr lang="en-US" sz="2100" b="1" dirty="0"/>
              <a:t>Registration desk just to the left of the Main Entrance, Level 0</a:t>
            </a:r>
          </a:p>
          <a:p>
            <a:pPr lvl="2"/>
            <a:r>
              <a:rPr lang="en-US" sz="2100" b="1" dirty="0"/>
              <a:t>Sunday July 14</a:t>
            </a:r>
            <a:r>
              <a:rPr lang="en-US" sz="2100" b="1" baseline="30000" dirty="0"/>
              <a:t>th</a:t>
            </a:r>
            <a:r>
              <a:rPr lang="en-US" sz="2100" b="1" dirty="0"/>
              <a:t> 5:00 PM – 8:00 PM</a:t>
            </a:r>
          </a:p>
          <a:p>
            <a:pPr lvl="2"/>
            <a:r>
              <a:rPr lang="en-US" sz="2100" b="1" dirty="0"/>
              <a:t>Monday July 15</a:t>
            </a:r>
            <a:r>
              <a:rPr lang="en-US" sz="2100" b="1" baseline="30000" dirty="0"/>
              <a:t>th</a:t>
            </a:r>
            <a:r>
              <a:rPr lang="en-US" sz="2100" b="1" dirty="0"/>
              <a:t> – Thursday July 18</a:t>
            </a:r>
            <a:r>
              <a:rPr lang="en-US" sz="2100" b="1" baseline="30000" dirty="0"/>
              <a:t>th</a:t>
            </a:r>
            <a:r>
              <a:rPr lang="en-US" sz="2100" b="1" dirty="0"/>
              <a:t> 7:30 AM – 5:00 PM</a:t>
            </a:r>
          </a:p>
          <a:p>
            <a:pPr lvl="2"/>
            <a:r>
              <a:rPr lang="en-US" sz="2100" b="1" dirty="0"/>
              <a:t>Friday July 19</a:t>
            </a:r>
            <a:r>
              <a:rPr lang="en-US" sz="2100" b="1" baseline="30000" dirty="0"/>
              <a:t>th</a:t>
            </a:r>
            <a:r>
              <a:rPr lang="en-US" sz="2100" b="1" dirty="0"/>
              <a:t> 7:30 AM – 12:00 PM</a:t>
            </a:r>
          </a:p>
          <a:p>
            <a:pPr lvl="1"/>
            <a:endParaRPr lang="en-US" sz="2100" dirty="0"/>
          </a:p>
          <a:p>
            <a:r>
              <a:rPr lang="en-US" sz="2100" b="1" dirty="0"/>
              <a:t>Registration Website</a:t>
            </a:r>
          </a:p>
          <a:p>
            <a:pPr lvl="1"/>
            <a:r>
              <a:rPr lang="en-US" sz="2100" dirty="0">
                <a:hlinkClick r:id="rId2"/>
              </a:rPr>
              <a:t>https://www.regonline.com/registration/Checkin.aspx?EventId=2560502</a:t>
            </a:r>
            <a:r>
              <a:rPr lang="en-US" sz="2100" dirty="0"/>
              <a:t> </a:t>
            </a:r>
          </a:p>
          <a:p>
            <a:r>
              <a:rPr lang="en-US" sz="2100" b="1" dirty="0"/>
              <a:t>Attendance Tool (IMAT)</a:t>
            </a:r>
          </a:p>
          <a:p>
            <a:pPr lvl="1"/>
            <a:r>
              <a:rPr lang="en-US" sz="2100" dirty="0">
                <a:hlinkClick r:id="rId3"/>
              </a:rPr>
              <a:t>https://imat.ieee.org/my-site/home</a:t>
            </a:r>
            <a:endParaRPr lang="en-US" dirty="0"/>
          </a:p>
        </p:txBody>
      </p:sp>
    </p:spTree>
    <p:extLst>
      <p:ext uri="{BB962C8B-B14F-4D97-AF65-F5344CB8AC3E}">
        <p14:creationId xmlns:p14="http://schemas.microsoft.com/office/powerpoint/2010/main" val="1609638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9990666" cy="685801"/>
          </a:xfrm>
        </p:spPr>
        <p:txBody>
          <a:bodyPr>
            <a:normAutofit/>
          </a:bodyPr>
          <a:lstStyle/>
          <a:p>
            <a:pPr algn="ctr"/>
            <a:r>
              <a:rPr lang="en-US" b="1" dirty="0">
                <a:solidFill>
                  <a:srgbClr val="000000"/>
                </a:solidFill>
              </a:rPr>
              <a:t>Internet  - </a:t>
            </a:r>
            <a:r>
              <a:rPr lang="en-US" dirty="0">
                <a:solidFill>
                  <a:srgbClr val="000000"/>
                </a:solidFill>
              </a:rPr>
              <a:t>Meeting Network</a:t>
            </a:r>
          </a:p>
        </p:txBody>
      </p:sp>
      <p:sp>
        <p:nvSpPr>
          <p:cNvPr id="3" name="Content Placeholder 2"/>
          <p:cNvSpPr>
            <a:spLocks noGrp="1"/>
          </p:cNvSpPr>
          <p:nvPr>
            <p:ph idx="1"/>
          </p:nvPr>
        </p:nvSpPr>
        <p:spPr>
          <a:xfrm>
            <a:off x="457200" y="1447800"/>
            <a:ext cx="11353800" cy="4940643"/>
          </a:xfrm>
        </p:spPr>
        <p:txBody>
          <a:bodyPr>
            <a:normAutofit/>
          </a:bodyPr>
          <a:lstStyle/>
          <a:p>
            <a:r>
              <a:rPr lang="en-US" b="1" dirty="0"/>
              <a:t>Meeting Space Network</a:t>
            </a:r>
          </a:p>
          <a:p>
            <a:pPr lvl="1"/>
            <a:r>
              <a:rPr lang="en-US" sz="1800" dirty="0"/>
              <a:t>Austria Center Vienna IEEE 802 Meeting Space and Break Areas</a:t>
            </a:r>
          </a:p>
          <a:p>
            <a:pPr lvl="2"/>
            <a:r>
              <a:rPr lang="en-US" sz="1800" dirty="0"/>
              <a:t>SSID: IEEE802</a:t>
            </a:r>
          </a:p>
          <a:p>
            <a:pPr lvl="2"/>
            <a:r>
              <a:rPr lang="en-US" sz="1800" dirty="0"/>
              <a:t>Password: </a:t>
            </a:r>
            <a:r>
              <a:rPr lang="en-US" sz="1800" dirty="0" err="1"/>
              <a:t>ieeeieee</a:t>
            </a:r>
            <a:endParaRPr lang="en-US" sz="1800" dirty="0"/>
          </a:p>
          <a:p>
            <a:pPr lvl="2"/>
            <a:r>
              <a:rPr lang="en-US" sz="1800" dirty="0"/>
              <a:t>Wireless Encryption Protocol: WPA2 Pre Shared Key</a:t>
            </a:r>
          </a:p>
          <a:p>
            <a:r>
              <a:rPr lang="en-US" b="1" dirty="0"/>
              <a:t>Meeting Space Network Help</a:t>
            </a:r>
          </a:p>
          <a:p>
            <a:pPr lvl="1"/>
            <a:r>
              <a:rPr lang="en-US" sz="1800" dirty="0"/>
              <a:t>To the left of the Main Entrance on Level 0</a:t>
            </a:r>
          </a:p>
          <a:p>
            <a:pPr lvl="2"/>
            <a:r>
              <a:rPr lang="en-US" sz="1800" dirty="0" err="1"/>
              <a:t>Linespeed</a:t>
            </a:r>
            <a:r>
              <a:rPr lang="en-US" sz="1800" dirty="0"/>
              <a:t> Staff will be available</a:t>
            </a:r>
          </a:p>
          <a:p>
            <a:r>
              <a:rPr lang="en-US" b="1" dirty="0"/>
              <a:t>IEEE 802 Business Lounge with Meeting Space Network</a:t>
            </a:r>
          </a:p>
          <a:p>
            <a:pPr lvl="1"/>
            <a:r>
              <a:rPr lang="en-US" sz="1800" dirty="0"/>
              <a:t>To the left of the Main Entrance, Room 0.30 on Level 0</a:t>
            </a:r>
          </a:p>
          <a:p>
            <a:pPr lvl="1"/>
            <a:r>
              <a:rPr lang="en-US" sz="1800" dirty="0"/>
              <a:t>Open to all for comfortable networking during the day.</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908370403"/>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40964</TotalTime>
  <Words>2024</Words>
  <Application>Microsoft Office PowerPoint</Application>
  <PresentationFormat>Widescreen</PresentationFormat>
  <Paragraphs>306</Paragraphs>
  <Slides>32</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 Unicode MS</vt:lpstr>
      <vt:lpstr>MS PGothic</vt:lpstr>
      <vt:lpstr>Arial</vt:lpstr>
      <vt:lpstr>Times New Roman</vt:lpstr>
      <vt:lpstr>Wingdings</vt:lpstr>
      <vt:lpstr>Title slide</vt:lpstr>
      <vt:lpstr>Executive Secretary Agenda Items  July 2019 Plenary</vt:lpstr>
      <vt:lpstr>Event Conduct and Safety Statement </vt:lpstr>
      <vt:lpstr>Event Conduct and Safety Statement</vt:lpstr>
      <vt:lpstr>802 Exec Sec Agenda Items</vt:lpstr>
      <vt:lpstr>6.02 Current and Future Venue Report</vt:lpstr>
      <vt:lpstr>What you need to know about the  IEEE 802 Plenary Session</vt:lpstr>
      <vt:lpstr>Who is Meeting Where and When</vt:lpstr>
      <vt:lpstr>Where to Attend Sessions, Pick Up an Event Name Badge and Log Session Attendance </vt:lpstr>
      <vt:lpstr>Internet  - Meeting Network</vt:lpstr>
      <vt:lpstr>Getting Something to Eat and Drink Attendee Food and Beverage Breaks</vt:lpstr>
      <vt:lpstr>Request for information from 802 Plenary WG Attendees</vt:lpstr>
      <vt:lpstr>Audio Visual</vt:lpstr>
      <vt:lpstr>Tourism Information</vt:lpstr>
      <vt:lpstr>Public Transportation </vt:lpstr>
      <vt:lpstr>Meeting Planner Contact Information Face to Face Events</vt:lpstr>
      <vt:lpstr>Emergency Information </vt:lpstr>
      <vt:lpstr>2019 Future Venues</vt:lpstr>
      <vt:lpstr>2020 Future Venues</vt:lpstr>
      <vt:lpstr>2021 Future Venues</vt:lpstr>
      <vt:lpstr>PowerPoint Presentation</vt:lpstr>
      <vt:lpstr>Request for WG Straw Poll concerning this Venue</vt:lpstr>
      <vt:lpstr>Future Venue AdHocS  --</vt:lpstr>
      <vt:lpstr>Next Venue Meeting planning – Thurs 7:30 am</vt:lpstr>
      <vt:lpstr>Future Venues AdHoc – Thurs 8 am</vt:lpstr>
      <vt:lpstr>Friday Closing EC Plenary</vt:lpstr>
      <vt:lpstr>PowerPoint Presentation</vt:lpstr>
      <vt:lpstr>Straw Poll Results for Returning to This Venue</vt:lpstr>
      <vt:lpstr>Future Venue Insight</vt:lpstr>
      <vt:lpstr>802 Plenary Nov 2019</vt:lpstr>
      <vt:lpstr> *F8.045 Executive Secretary report LMSC 802 – P&amp;P list of major duties:</vt:lpstr>
      <vt:lpstr>F8.06 – Announcement of 802 EC Interim Telecon (Tuesday 1 October 2019, 1-3pm ET)</vt:lpstr>
      <vt:lpstr>*F8.07 – Call for Tutorials for November 2019 Plenary</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2019 Plenary - Vienna</dc:title>
  <dc:subject>IEEE 802 July 2019 Plenary</dc:subject>
  <dc:creator>Jon Rosdahl</dc:creator>
  <dc:description>Jon Rosdahl (Qualcomm)</dc:description>
  <cp:lastModifiedBy>Jon Rosdahl</cp:lastModifiedBy>
  <cp:revision>340</cp:revision>
  <dcterms:created xsi:type="dcterms:W3CDTF">2015-11-09T04:21:45Z</dcterms:created>
  <dcterms:modified xsi:type="dcterms:W3CDTF">2019-07-14T23:50:39Z</dcterms:modified>
</cp:coreProperties>
</file>