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23" r:id="rId4"/>
    <p:sldId id="319" r:id="rId5"/>
    <p:sldId id="324" r:id="rId6"/>
    <p:sldId id="322" r:id="rId7"/>
    <p:sldId id="269" r:id="rId8"/>
    <p:sldId id="263" r:id="rId9"/>
    <p:sldId id="325" r:id="rId10"/>
    <p:sldId id="312" r:id="rId11"/>
    <p:sldId id="308" r:id="rId12"/>
    <p:sldId id="304" r:id="rId13"/>
    <p:sldId id="303" r:id="rId14"/>
    <p:sldId id="29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DF32E-C4DB-4B23-A515-A18105EAC902}">
          <p14:sldIdLst>
            <p14:sldId id="256"/>
            <p14:sldId id="257"/>
            <p14:sldId id="323"/>
            <p14:sldId id="319"/>
            <p14:sldId id="324"/>
            <p14:sldId id="322"/>
            <p14:sldId id="269"/>
            <p14:sldId id="263"/>
          </p14:sldIdLst>
        </p14:section>
        <p14:section name="Meeting Income Report Record" id="{90888863-D814-48AF-89AB-7EB609E9FF5C}">
          <p14:sldIdLst>
            <p14:sldId id="325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799" autoAdjust="0"/>
  </p:normalViewPr>
  <p:slideViewPr>
    <p:cSldViewPr>
      <p:cViewPr varScale="1">
        <p:scale>
          <a:sx n="73" d="100"/>
          <a:sy n="73" d="100"/>
        </p:scale>
        <p:origin x="24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EC-19/0075r0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EC-19/0075r0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EC-19/0075r0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EC-19/0075r0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$1021 ($850/$1,100/$1,350)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8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EC-19/0075r0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EC-19/0075r0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Wireless Treasurer Report July 2019 Vienna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96831"/>
              </p:ext>
            </p:extLst>
          </p:nvPr>
        </p:nvGraphicFramePr>
        <p:xfrm>
          <a:off x="696915" y="762002"/>
          <a:ext cx="7837486" cy="5725087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363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35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72755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58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58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08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22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1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58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2995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82064"/>
              </p:ext>
            </p:extLst>
          </p:nvPr>
        </p:nvGraphicFramePr>
        <p:xfrm>
          <a:off x="457200" y="557032"/>
          <a:ext cx="8229600" cy="591838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85013"/>
              </p:ext>
            </p:extLst>
          </p:nvPr>
        </p:nvGraphicFramePr>
        <p:xfrm>
          <a:off x="696912" y="914400"/>
          <a:ext cx="7845425" cy="5410197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3323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33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87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567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332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119793"/>
              </p:ext>
            </p:extLst>
          </p:nvPr>
        </p:nvGraphicFramePr>
        <p:xfrm>
          <a:off x="696912" y="762000"/>
          <a:ext cx="7685091" cy="5713418"/>
        </p:xfrm>
        <a:graphic>
          <a:graphicData uri="http://schemas.openxmlformats.org/drawingml/2006/table">
            <a:tbl>
              <a:tblPr/>
              <a:tblGrid>
                <a:gridCol w="1648472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855016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6360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888994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01622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50978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691134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98526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97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2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43266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0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69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97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19270"/>
              </p:ext>
            </p:extLst>
          </p:nvPr>
        </p:nvGraphicFramePr>
        <p:xfrm>
          <a:off x="696912" y="606425"/>
          <a:ext cx="7845425" cy="5841959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July 2019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530EF8-E14A-4DA8-88AD-AF08FE30D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922532"/>
              </p:ext>
            </p:extLst>
          </p:nvPr>
        </p:nvGraphicFramePr>
        <p:xfrm>
          <a:off x="696912" y="990600"/>
          <a:ext cx="7845426" cy="5011701"/>
        </p:xfrm>
        <a:graphic>
          <a:graphicData uri="http://schemas.openxmlformats.org/drawingml/2006/table">
            <a:tbl>
              <a:tblPr/>
              <a:tblGrid>
                <a:gridCol w="6029355">
                  <a:extLst>
                    <a:ext uri="{9D8B030D-6E8A-4147-A177-3AD203B41FA5}">
                      <a16:colId xmlns:a16="http://schemas.microsoft.com/office/drawing/2014/main" val="560473939"/>
                    </a:ext>
                  </a:extLst>
                </a:gridCol>
                <a:gridCol w="1816071">
                  <a:extLst>
                    <a:ext uri="{9D8B030D-6E8A-4147-A177-3AD203B41FA5}">
                      <a16:colId xmlns:a16="http://schemas.microsoft.com/office/drawing/2014/main" val="3158771002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811729"/>
                  </a:ext>
                </a:extLst>
              </a:tr>
              <a:tr h="1428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30-Jun-19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287928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73061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313143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442483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726811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015439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27721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62631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971875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719485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101496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05236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($229,194.83)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429009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197402"/>
                  </a:ext>
                </a:extLst>
              </a:tr>
              <a:tr h="296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$457,328.95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68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625541"/>
            <a:ext cx="7770813" cy="40004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4873625" y="6565106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133972"/>
              </p:ext>
            </p:extLst>
          </p:nvPr>
        </p:nvGraphicFramePr>
        <p:xfrm>
          <a:off x="866774" y="1044706"/>
          <a:ext cx="7485066" cy="5414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168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70168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02816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58423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2316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295042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665289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06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 Jun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 update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 Budget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$215,970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$222,385.00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$34,365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$33,410.00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$250,335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$255,795.00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$19,656.77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$10,798.50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$11,119.25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$49,000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$53,179.03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$124,000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$121,097.42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$37,000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$38,060.46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$23,958.29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$2,700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$2,908.14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$5,488.84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562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$270,498.50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($275,468.20)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($20,163.50)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($19,673.20)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024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$924.06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$930.64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88987"/>
            <a:ext cx="7770813" cy="400049"/>
          </a:xfrm>
        </p:spPr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Workshop, July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 bwMode="auto">
          <a:xfrm>
            <a:off x="5181599" y="6557961"/>
            <a:ext cx="3545417" cy="2524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 dirty="0"/>
              <a:t>Ben Rolfe (BCA);   Jon Rosdahl (Qualcomm)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204636"/>
              </p:ext>
            </p:extLst>
          </p:nvPr>
        </p:nvGraphicFramePr>
        <p:xfrm>
          <a:off x="852487" y="1419564"/>
          <a:ext cx="7439025" cy="495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2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31956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38345">
                  <a:extLst>
                    <a:ext uri="{9D8B030D-6E8A-4147-A177-3AD203B41FA5}">
                      <a16:colId xmlns:a16="http://schemas.microsoft.com/office/drawing/2014/main" val="3044901360"/>
                    </a:ext>
                  </a:extLst>
                </a:gridCol>
                <a:gridCol w="1074005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23389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075253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  <a:gridCol w="959807">
                  <a:extLst>
                    <a:ext uri="{9D8B030D-6E8A-4147-A177-3AD203B41FA5}">
                      <a16:colId xmlns:a16="http://schemas.microsoft.com/office/drawing/2014/main" val="2249717546"/>
                    </a:ext>
                  </a:extLst>
                </a:gridCol>
              </a:tblGrid>
              <a:tr h="271908"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30 June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July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309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Income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40399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1.20 - Received from Corporations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7,500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$14,500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17,400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$17,500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387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Expense</a:t>
                      </a: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$16,894.28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$12,074.29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12,074.29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19,610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$1,232.30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$881.40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1,227.74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$1,322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$3,000.00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3000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4.18 -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Misc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$350.00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96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$21,476.58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$12,621.59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$16,302.03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$24,282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54872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IEEE 802.11/.15 Net Sponsorship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($4,476.58)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($1,805.69)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($1,097.97)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($6,782)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5871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140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753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$153.40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$181.17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$108.68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$161.88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935622"/>
              </p:ext>
            </p:extLst>
          </p:nvPr>
        </p:nvGraphicFramePr>
        <p:xfrm>
          <a:off x="723899" y="1293692"/>
          <a:ext cx="7770813" cy="5102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May/July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$290,500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$16,0000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$306,500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9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782075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 250, $82,735)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95599" y="1078755"/>
            <a:ext cx="2782075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$33,841)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$29,080)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$30,931.52)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685800"/>
            <a:endParaRPr lang="en-US" sz="675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017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2015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190,625,  $0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357 – Vancouver ($6,323, $14,667)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329 – Bangkok (-</a:t>
            </a:r>
            <a:r>
              <a:rPr lang="en-US" sz="1200" kern="0" dirty="0">
                <a:solidFill>
                  <a:srgbClr val="C00000"/>
                </a:solidFill>
              </a:rPr>
              <a:t>$3,147,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2016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698 – Atlanta </a:t>
            </a:r>
            <a:r>
              <a:rPr lang="en-US" sz="1200" kern="0" dirty="0">
                <a:solidFill>
                  <a:srgbClr val="C00000"/>
                </a:solidFill>
              </a:rPr>
              <a:t>(-$33,625, </a:t>
            </a:r>
            <a:r>
              <a:rPr lang="en-US" sz="1200" kern="0" dirty="0">
                <a:solidFill>
                  <a:schemeClr val="tx1"/>
                </a:solidFill>
              </a:rPr>
              <a:t>$0)</a:t>
            </a:r>
            <a:r>
              <a:rPr lang="en-US" sz="1200" kern="0" baseline="30000" dirty="0">
                <a:solidFill>
                  <a:schemeClr val="tx1"/>
                </a:solidFill>
              </a:rPr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324 – Waikoloa (-</a:t>
            </a:r>
            <a:r>
              <a:rPr lang="en-US" sz="1200" kern="0" dirty="0">
                <a:solidFill>
                  <a:srgbClr val="C00000"/>
                </a:solidFill>
              </a:rPr>
              <a:t>$22,740,  </a:t>
            </a:r>
            <a:r>
              <a:rPr lang="en-US" sz="1200" kern="0" dirty="0"/>
              <a:t>$</a:t>
            </a:r>
            <a:r>
              <a:rPr lang="en-US" sz="1200" kern="0" dirty="0">
                <a:solidFill>
                  <a:schemeClr val="tx1"/>
                </a:solidFill>
              </a:rPr>
              <a:t>14,253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267 – Warsaw ($1,025, -</a:t>
            </a:r>
            <a:r>
              <a:rPr lang="en-US" sz="1200" kern="0" dirty="0">
                <a:solidFill>
                  <a:srgbClr val="C00000"/>
                </a:solidFill>
              </a:rPr>
              <a:t>$7,874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2017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317 – Atlanta (-</a:t>
            </a:r>
            <a:r>
              <a:rPr lang="en-US" sz="12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lang="en-US" sz="1200" kern="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  <a:endParaRPr lang="en-US" sz="1200" kern="0" baseline="30000" dirty="0">
              <a:solidFill>
                <a:schemeClr val="tx1"/>
              </a:solidFill>
            </a:endParaRP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215 – </a:t>
            </a:r>
            <a:r>
              <a:rPr lang="en-US" sz="1200" kern="0" dirty="0" err="1">
                <a:solidFill>
                  <a:schemeClr val="tx1"/>
                </a:solidFill>
              </a:rPr>
              <a:t>Deajeon</a:t>
            </a:r>
            <a:r>
              <a:rPr lang="en-US" sz="1200" kern="0" dirty="0">
                <a:solidFill>
                  <a:schemeClr val="tx1"/>
                </a:solidFill>
              </a:rPr>
              <a:t> ($</a:t>
            </a:r>
            <a:r>
              <a:rPr lang="en-US" sz="1200" kern="0" dirty="0"/>
              <a:t>26,050.00, $</a:t>
            </a:r>
            <a:r>
              <a:rPr lang="en-US" sz="1200" dirty="0"/>
              <a:t>17,666.60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267 - Waikoloa (-</a:t>
            </a:r>
            <a:r>
              <a:rPr lang="en-US" sz="1200" b="1" kern="0" dirty="0">
                <a:solidFill>
                  <a:srgbClr val="C00000"/>
                </a:solidFill>
              </a:rPr>
              <a:t>$17,750</a:t>
            </a:r>
            <a:r>
              <a:rPr lang="en-US" sz="1200" kern="0" dirty="0">
                <a:solidFill>
                  <a:srgbClr val="FF0000"/>
                </a:solidFill>
              </a:rPr>
              <a:t>, -</a:t>
            </a:r>
            <a:r>
              <a:rPr lang="en-US" sz="1200" b="1" kern="0" dirty="0">
                <a:solidFill>
                  <a:srgbClr val="C00000"/>
                </a:solidFill>
              </a:rPr>
              <a:t>$</a:t>
            </a:r>
            <a:r>
              <a:rPr lang="en-US" sz="1200" b="1" dirty="0">
                <a:solidFill>
                  <a:srgbClr val="C00000"/>
                </a:solidFill>
              </a:rPr>
              <a:t>18,404.21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2018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312 – Irvine (-</a:t>
            </a:r>
            <a:r>
              <a:rPr lang="en-US" sz="1400" b="1" i="1" kern="0" dirty="0">
                <a:solidFill>
                  <a:srgbClr val="C00000"/>
                </a:solidFill>
              </a:rPr>
              <a:t>$12,380, -$</a:t>
            </a:r>
            <a:r>
              <a:rPr lang="en-US" sz="1400" b="1" kern="0" dirty="0">
                <a:solidFill>
                  <a:srgbClr val="C00000"/>
                </a:solidFill>
              </a:rPr>
              <a:t>10,435.36</a:t>
            </a:r>
            <a:r>
              <a:rPr lang="en-US" sz="1400" i="1" kern="0" dirty="0">
                <a:solidFill>
                  <a:schemeClr val="tx1"/>
                </a:solidFill>
              </a:rPr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271 – Warsaw ($</a:t>
            </a:r>
            <a:r>
              <a:rPr lang="en-US" sz="1400" kern="0" dirty="0"/>
              <a:t>5,965.00, </a:t>
            </a:r>
            <a:r>
              <a:rPr lang="en-US" sz="1400" kern="0" dirty="0">
                <a:solidFill>
                  <a:schemeClr val="tx1"/>
                </a:solidFill>
              </a:rPr>
              <a:t>$13,661.10)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283-- Waikoloa (-</a:t>
            </a:r>
            <a:r>
              <a:rPr lang="en-US" sz="1400" b="1" kern="0" dirty="0">
                <a:solidFill>
                  <a:srgbClr val="C00000"/>
                </a:solidFill>
              </a:rPr>
              <a:t>$9,425</a:t>
            </a:r>
            <a:r>
              <a:rPr lang="en-US" sz="1400" kern="0" dirty="0">
                <a:solidFill>
                  <a:schemeClr val="tx1"/>
                </a:solidFill>
              </a:rPr>
              <a:t>, -</a:t>
            </a:r>
            <a:r>
              <a:rPr lang="en-US" sz="1400" b="1" kern="0" dirty="0">
                <a:solidFill>
                  <a:srgbClr val="C00000"/>
                </a:solidFill>
              </a:rPr>
              <a:t>$18,419.07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293 – St Louis (-</a:t>
            </a:r>
            <a:r>
              <a:rPr lang="en-US" sz="1400" kern="0" dirty="0">
                <a:solidFill>
                  <a:srgbClr val="C00000"/>
                </a:solidFill>
              </a:rPr>
              <a:t>$30,408, -$13,667.13)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293 –  Atlanta (-</a:t>
            </a:r>
            <a:r>
              <a:rPr lang="en-US" sz="1400" kern="0" dirty="0">
                <a:solidFill>
                  <a:srgbClr val="C00000"/>
                </a:solidFill>
              </a:rPr>
              <a:t>$32,243, -$20,163.50)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- Hanoi (</a:t>
            </a:r>
            <a:r>
              <a:rPr lang="en-US" sz="1400" b="0" dirty="0">
                <a:solidFill>
                  <a:schemeClr val="dk1"/>
                </a:solidFill>
              </a:rPr>
              <a:t>18,847, )</a:t>
            </a:r>
            <a:endParaRPr lang="en-US" sz="14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8D5420-5126-42B9-A979-CF5EEE416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08281"/>
              </p:ext>
            </p:extLst>
          </p:nvPr>
        </p:nvGraphicFramePr>
        <p:xfrm>
          <a:off x="762000" y="606425"/>
          <a:ext cx="7620001" cy="5868991"/>
        </p:xfrm>
        <a:graphic>
          <a:graphicData uri="http://schemas.openxmlformats.org/drawingml/2006/table">
            <a:tbl>
              <a:tblPr/>
              <a:tblGrid>
                <a:gridCol w="5916963">
                  <a:extLst>
                    <a:ext uri="{9D8B030D-6E8A-4147-A177-3AD203B41FA5}">
                      <a16:colId xmlns:a16="http://schemas.microsoft.com/office/drawing/2014/main" val="3719782931"/>
                    </a:ext>
                  </a:extLst>
                </a:gridCol>
                <a:gridCol w="1703038">
                  <a:extLst>
                    <a:ext uri="{9D8B030D-6E8A-4147-A177-3AD203B41FA5}">
                      <a16:colId xmlns:a16="http://schemas.microsoft.com/office/drawing/2014/main" val="2486809113"/>
                    </a:ext>
                  </a:extLst>
                </a:gridCol>
              </a:tblGrid>
              <a:tr h="6201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7417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96892"/>
                  </a:ext>
                </a:extLst>
              </a:tr>
              <a:tr h="3280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As of 6/30/2019</a:t>
                      </a:r>
                    </a:p>
                  </a:txBody>
                  <a:tcPr marL="7417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932976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7417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7417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36920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377110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66749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1,527.82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436296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66749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(136,745.08)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03738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(135,217.26)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130033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- 5/31/2019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620,377.82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963932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485,160.56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325907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- 6/30/2019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485,160.56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402615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927611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324758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66749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528496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33498" marR="7417" marT="74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(27,831.61)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463939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66749" marR="7417" marT="741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(27,831.61)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895207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(27,831.61)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379692"/>
                  </a:ext>
                </a:extLst>
              </a:tr>
              <a:tr h="3280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6/30/2019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457,328.95 </a:t>
                      </a:r>
                    </a:p>
                  </a:txBody>
                  <a:tcPr marL="7417" marR="7417" marT="7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40047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3A5D42-2118-4EE8-A44E-C6592FA2F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0562"/>
              </p:ext>
            </p:extLst>
          </p:nvPr>
        </p:nvGraphicFramePr>
        <p:xfrm>
          <a:off x="696912" y="685800"/>
          <a:ext cx="7845426" cy="5674951"/>
        </p:xfrm>
        <a:graphic>
          <a:graphicData uri="http://schemas.openxmlformats.org/drawingml/2006/table">
            <a:tbl>
              <a:tblPr/>
              <a:tblGrid>
                <a:gridCol w="2404387">
                  <a:extLst>
                    <a:ext uri="{9D8B030D-6E8A-4147-A177-3AD203B41FA5}">
                      <a16:colId xmlns:a16="http://schemas.microsoft.com/office/drawing/2014/main" val="3399672901"/>
                    </a:ext>
                  </a:extLst>
                </a:gridCol>
                <a:gridCol w="765841">
                  <a:extLst>
                    <a:ext uri="{9D8B030D-6E8A-4147-A177-3AD203B41FA5}">
                      <a16:colId xmlns:a16="http://schemas.microsoft.com/office/drawing/2014/main" val="1582652841"/>
                    </a:ext>
                  </a:extLst>
                </a:gridCol>
                <a:gridCol w="948397">
                  <a:extLst>
                    <a:ext uri="{9D8B030D-6E8A-4147-A177-3AD203B41FA5}">
                      <a16:colId xmlns:a16="http://schemas.microsoft.com/office/drawing/2014/main" val="3485267656"/>
                    </a:ext>
                  </a:extLst>
                </a:gridCol>
                <a:gridCol w="997376">
                  <a:extLst>
                    <a:ext uri="{9D8B030D-6E8A-4147-A177-3AD203B41FA5}">
                      <a16:colId xmlns:a16="http://schemas.microsoft.com/office/drawing/2014/main" val="156315826"/>
                    </a:ext>
                  </a:extLst>
                </a:gridCol>
                <a:gridCol w="872704">
                  <a:extLst>
                    <a:ext uri="{9D8B030D-6E8A-4147-A177-3AD203B41FA5}">
                      <a16:colId xmlns:a16="http://schemas.microsoft.com/office/drawing/2014/main" val="2386451369"/>
                    </a:ext>
                  </a:extLst>
                </a:gridCol>
                <a:gridCol w="908324">
                  <a:extLst>
                    <a:ext uri="{9D8B030D-6E8A-4147-A177-3AD203B41FA5}">
                      <a16:colId xmlns:a16="http://schemas.microsoft.com/office/drawing/2014/main" val="1058604441"/>
                    </a:ext>
                  </a:extLst>
                </a:gridCol>
                <a:gridCol w="948397">
                  <a:extLst>
                    <a:ext uri="{9D8B030D-6E8A-4147-A177-3AD203B41FA5}">
                      <a16:colId xmlns:a16="http://schemas.microsoft.com/office/drawing/2014/main" val="3245167982"/>
                    </a:ext>
                  </a:extLst>
                </a:gridCol>
              </a:tblGrid>
              <a:tr h="2604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899970"/>
                  </a:ext>
                </a:extLst>
              </a:tr>
              <a:tr h="2604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Through June 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41725"/>
                  </a:ext>
                </a:extLst>
              </a:tr>
              <a:tr h="561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Vienna,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Hanoi,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47050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39228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303714"/>
                  </a:ext>
                </a:extLst>
              </a:tr>
              <a:tr h="403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87497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$438,235.00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608102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$59,658.01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20562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$4,297.79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$4,297.79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590029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$4,297.79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$17,400.00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$512,190.80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395080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73842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250738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$12,074.29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$64,477.88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$111,157.20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458126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$1,227.74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$20,809.75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695681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$106,545.69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742958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$230,917.19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291830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$72,825.49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507473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$44,356.25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59767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561380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$9,577.46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893591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$16,302.03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$64,497.88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$603,350.30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21971"/>
                  </a:ext>
                </a:extLst>
              </a:tr>
              <a:tr h="227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$4,158.37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$1,097.97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($64,497.88)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($91,159.50)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73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890</TotalTime>
  <Words>3378</Words>
  <Application>Microsoft Office PowerPoint</Application>
  <PresentationFormat>On-screen Show (4:3)</PresentationFormat>
  <Paragraphs>1153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Wireless Treasurer Report July 2019 Vienna</vt:lpstr>
      <vt:lpstr>Abstract</vt:lpstr>
      <vt:lpstr>PowerPoint Presentation</vt:lpstr>
      <vt:lpstr>Atlanta, May 2019 Budget Report</vt:lpstr>
      <vt:lpstr>CoEx Workshop, July 2019 Budget Report</vt:lpstr>
      <vt:lpstr>Hanoi, Sept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July 2019 Vienna</dc:title>
  <dc:creator>Jon Rosdahl</dc:creator>
  <cp:keywords>July 2019</cp:keywords>
  <dc:description>Jon Rosdahl (Qualcomm)</dc:description>
  <cp:lastModifiedBy>Jon Rosdahl</cp:lastModifiedBy>
  <cp:revision>16</cp:revision>
  <cp:lastPrinted>1601-01-01T00:00:00Z</cp:lastPrinted>
  <dcterms:created xsi:type="dcterms:W3CDTF">2019-08-01T19:20:26Z</dcterms:created>
  <dcterms:modified xsi:type="dcterms:W3CDTF">2019-08-02T17:41:28Z</dcterms:modified>
  <cp:category>Treasurer Report</cp:category>
</cp:coreProperties>
</file>