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04" r:id="rId2"/>
  </p:sldMasterIdLst>
  <p:notesMasterIdLst>
    <p:notesMasterId r:id="rId9"/>
  </p:notesMasterIdLst>
  <p:handoutMasterIdLst>
    <p:handoutMasterId r:id="rId10"/>
  </p:handoutMasterIdLst>
  <p:sldIdLst>
    <p:sldId id="379" r:id="rId3"/>
    <p:sldId id="456" r:id="rId4"/>
    <p:sldId id="459" r:id="rId5"/>
    <p:sldId id="460" r:id="rId6"/>
    <p:sldId id="458" r:id="rId7"/>
    <p:sldId id="352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w, David" initials="LD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00"/>
    <a:srgbClr val="FF3300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78" autoAdjust="0"/>
    <p:restoredTop sz="84906" autoAdjust="0"/>
  </p:normalViewPr>
  <p:slideViewPr>
    <p:cSldViewPr>
      <p:cViewPr varScale="1">
        <p:scale>
          <a:sx n="82" d="100"/>
          <a:sy n="82" d="100"/>
        </p:scale>
        <p:origin x="91" y="408"/>
      </p:cViewPr>
      <p:guideLst>
        <p:guide orient="horz" pos="143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2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6AFB49A-1A0C-4361-BE8D-C866C0793B11}" type="datetimeFigureOut">
              <a:rPr lang="en-GB"/>
              <a:pPr>
                <a:defRPr/>
              </a:pPr>
              <a:t>07/05/2019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DEE8609-FC23-446B-ACFE-EB28D14C8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78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40A71D-8F61-4078-9C38-38D62F34C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5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424840-0912-4DE8-AD18-07BDA68080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9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40A71D-8F61-4078-9C38-38D62F34CB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79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53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C974BFFA-760F-4322-BAB1-C08C795453BC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045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7888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32953-6AB1-4B1C-A8A4-85953104B235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CF47B-F333-4B30-8F6A-6E7FE2F1C7F6}"/>
              </a:ext>
            </a:extLst>
          </p:cNvPr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96DBA-E472-4C4C-9A7C-0A6680AC8060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87AEACA-E05A-4D55-835E-7D195F85BF1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37A01-5E14-4B28-8076-8B270F3F20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8E9AE-5FBC-4DC5-99E7-CF8F6E99D12E}"/>
              </a:ext>
            </a:extLst>
          </p:cNvPr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FC440-5B17-4C30-9005-CA4EA0C13E59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43CF388-DFC2-45EE-BE38-67AD1954DC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3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76D39F-2CE7-4A6F-9721-BC50C5D2A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0442C2-2F1C-42AC-AD25-FCA62B8F7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14DB43-5F99-4EB1-901E-51F4E7517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95CAE-9AEF-4F3D-BA71-609C9D39573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51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5B10819-EBE4-418A-AA5F-C42528E87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3D309E-974C-47C2-8B5F-18517E399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BEC5496-C728-424B-9CCF-977A69BDA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27E2C-85A8-4798-9F47-E287CB05D4E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2522711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1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51117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5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mo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5111750"/>
          </a:xfrm>
        </p:spPr>
        <p:txBody>
          <a:bodyPr/>
          <a:lstStyle>
            <a:lvl1pPr>
              <a:defRPr sz="2000"/>
            </a:lvl1pPr>
            <a:lvl2pPr>
              <a:tabLst/>
              <a:defRPr sz="2000"/>
            </a:lvl2pPr>
            <a:lvl3pPr>
              <a:tabLst>
                <a:tab pos="3312000" algn="l"/>
                <a:tab pos="5040000" algn="l"/>
                <a:tab pos="6120000" algn="l"/>
                <a:tab pos="7200000" algn="l"/>
              </a:tabLst>
              <a:defRPr sz="2000"/>
            </a:lvl3pPr>
            <a:lvl4pPr>
              <a:defRPr sz="16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17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ballot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863426"/>
          </a:xfrm>
        </p:spPr>
        <p:txBody>
          <a:bodyPr/>
          <a:lstStyle>
            <a:lvl1pPr>
              <a:defRPr sz="2000"/>
            </a:lvl1pPr>
            <a:lvl2pPr>
              <a:tabLst/>
              <a:defRPr sz="2000"/>
            </a:lvl2pPr>
            <a:lvl3pPr>
              <a:tabLst>
                <a:tab pos="5040000" algn="l"/>
                <a:tab pos="6120000" algn="l"/>
                <a:tab pos="7200000" algn="l"/>
              </a:tabLst>
              <a:defRPr sz="2000"/>
            </a:lvl3pPr>
            <a:lvl4pPr>
              <a:defRPr sz="16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1"/>
          </p:nvPr>
        </p:nvSpPr>
        <p:spPr>
          <a:xfrm>
            <a:off x="719667" y="2420889"/>
            <a:ext cx="10752667" cy="3887837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8924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47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68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4E2468-4D34-461C-AD0C-32DFED555E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82059C-F740-4078-8C11-F9FFC02B4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FC7B04-E125-4408-A3F0-CC4105D29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D5CA0-4425-42FF-BD7C-DD44BB0B4F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07DA0F-66EB-47D9-9C26-5D10FB1BEA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B50E0-017B-4FD8-AF26-29B5D232EC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265700-1475-4836-9E1A-EF9F87C5F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6E981-FFCA-4A01-AB7C-5D91878251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9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589713"/>
            <a:ext cx="12192000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3" name="Text Box 10"/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802.22 EC Motion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404813"/>
            <a:ext cx="113284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4" y="1350963"/>
            <a:ext cx="11328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5046B7F6-C00D-4FEE-8152-86BB1FBDD0EF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89714"/>
            <a:ext cx="8238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</a:t>
            </a:r>
            <a:r>
              <a:rPr lang="en-GB" sz="1200" dirty="0" smtClean="0">
                <a:solidFill>
                  <a:schemeClr val="bg1"/>
                </a:solidFill>
              </a:rPr>
              <a:t>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-3437" y="-6994"/>
            <a:ext cx="1622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ec-19-0070-00-00EC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3996" r:id="rId2"/>
    <p:sldLayoutId id="2147484000" r:id="rId3"/>
    <p:sldLayoutId id="2147484001" r:id="rId4"/>
    <p:sldLayoutId id="2147484002" r:id="rId5"/>
    <p:sldLayoutId id="2147484003" r:id="rId6"/>
    <p:sldLayoutId id="2147483997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2651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318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800">
          <a:solidFill>
            <a:schemeClr val="tx1"/>
          </a:solidFill>
          <a:latin typeface="+mn-lt"/>
        </a:defRPr>
      </a:lvl2pPr>
      <a:lvl3pPr marL="7985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400">
          <a:solidFill>
            <a:schemeClr val="tx1"/>
          </a:solidFill>
          <a:latin typeface="+mn-lt"/>
        </a:defRPr>
      </a:lvl3pPr>
      <a:lvl4pPr marL="10652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4pPr>
      <a:lvl5pPr marL="13319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4A730D-65E7-4149-BB70-3341A1F00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42888"/>
            <a:ext cx="103632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A7A3D9-55EA-46A1-A0FB-3551EEED2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D71400-ECA3-4728-BBEA-7DAD956E78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48800" y="6629400"/>
            <a:ext cx="142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DE1C58-3224-4848-BDB3-319FC55872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AE051E-2902-4B1A-83BC-3B5B63BEA6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7600" y="66294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/>
            </a:lvl1pPr>
          </a:lstStyle>
          <a:p>
            <a:fld id="{13DECC05-1E86-4286-9A14-6912FCDAB1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1031" name="Picture 10" descr="IEEE_SA_Bar_Graphic_long_lg">
            <a:extLst>
              <a:ext uri="{FF2B5EF4-FFF2-40B4-BE49-F238E27FC236}">
                <a16:creationId xmlns:a16="http://schemas.microsoft.com/office/drawing/2014/main" id="{2A9F63A5-D7EB-4F4E-85A5-E992B5964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4426"/>
            <a:ext cx="1220046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67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3050" indent="-27305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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anose="020B0604020202020204" pitchFamily="34" charset="0"/>
        <a:buChar char="-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9/22-19-0017-04-0000-802-22-revision-par-new-csd-5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eee802.org/22/private/2019_M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ctrTitle"/>
          </p:nvPr>
        </p:nvSpPr>
        <p:spPr>
          <a:xfrm>
            <a:off x="914400" y="1598935"/>
            <a:ext cx="10363200" cy="1752600"/>
          </a:xfrm>
          <a:ln w="28575">
            <a:solidFill>
              <a:srgbClr val="00B0F0"/>
            </a:solidFill>
          </a:ln>
        </p:spPr>
        <p:txBody>
          <a:bodyPr/>
          <a:lstStyle/>
          <a:p>
            <a:r>
              <a:rPr lang="en-GB" altLang="en-US" sz="4000" dirty="0" smtClean="0"/>
              <a:t>Motion</a:t>
            </a:r>
            <a:r>
              <a:rPr lang="en-GB" sz="4000" dirty="0" smtClean="0"/>
              <a:t> </a:t>
            </a:r>
            <a:r>
              <a:rPr lang="en-GB" sz="4000" dirty="0"/>
              <a:t>for Approval to Start the Sponsor Ballot for IEEE P802.22 Revision Draft 5.0</a:t>
            </a:r>
            <a:endParaRPr lang="en-GB" altLang="en-US" sz="4000" dirty="0"/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>
          <a:xfrm>
            <a:off x="1828800" y="4437112"/>
            <a:ext cx="8534400" cy="1752600"/>
          </a:xfrm>
        </p:spPr>
        <p:txBody>
          <a:bodyPr/>
          <a:lstStyle/>
          <a:p>
            <a:r>
              <a:rPr lang="en-GB" altLang="en-US" dirty="0"/>
              <a:t>Motion via E-mail Ballot</a:t>
            </a:r>
          </a:p>
          <a:p>
            <a:r>
              <a:rPr lang="en-GB" altLang="en-US" dirty="0"/>
              <a:t>Motion Start: May 7</a:t>
            </a:r>
            <a:r>
              <a:rPr lang="en-GB" altLang="en-US" baseline="30000" dirty="0"/>
              <a:t>th</a:t>
            </a:r>
            <a:r>
              <a:rPr lang="en-GB" altLang="en-US" dirty="0"/>
              <a:t> 2019</a:t>
            </a:r>
          </a:p>
          <a:p>
            <a:r>
              <a:rPr lang="en-GB" altLang="en-US" dirty="0"/>
              <a:t>Motion End: May 16</a:t>
            </a:r>
            <a:r>
              <a:rPr lang="en-GB" altLang="en-US" baseline="30000" dirty="0"/>
              <a:t>th</a:t>
            </a:r>
            <a:r>
              <a:rPr lang="en-GB" altLang="en-US" dirty="0"/>
              <a:t>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413446"/>
            <a:ext cx="11520851" cy="5039741"/>
          </a:xfrm>
        </p:spPr>
        <p:txBody>
          <a:bodyPr>
            <a:noAutofit/>
          </a:bodyPr>
          <a:lstStyle/>
          <a:p>
            <a:r>
              <a:rPr lang="en-GB" sz="2000" dirty="0"/>
              <a:t>Item 1: </a:t>
            </a:r>
            <a:r>
              <a:rPr lang="en-US" sz="2000" dirty="0"/>
              <a:t>Re-circulation LB #5 on </a:t>
            </a:r>
            <a:r>
              <a:rPr lang="en-GB" sz="2000" dirty="0"/>
              <a:t>IEEE P802.22 Revision </a:t>
            </a:r>
            <a:r>
              <a:rPr lang="en-US" sz="2000" dirty="0"/>
              <a:t>draft D5.0 closed April 29th at 23:59 ET</a:t>
            </a: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Item 2: </a:t>
            </a:r>
            <a:r>
              <a:rPr lang="en-US" sz="2000" dirty="0"/>
              <a:t>Vote tally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graphicFrame>
        <p:nvGraphicFramePr>
          <p:cNvPr id="7" name="Group 1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301754"/>
              </p:ext>
            </p:extLst>
          </p:nvPr>
        </p:nvGraphicFramePr>
        <p:xfrm>
          <a:off x="23448" y="2205016"/>
          <a:ext cx="11952651" cy="3765336"/>
        </p:xfrm>
        <a:graphic>
          <a:graphicData uri="http://schemas.openxmlformats.org/drawingml/2006/table">
            <a:tbl>
              <a:tblPr/>
              <a:tblGrid>
                <a:gridCol w="134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4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01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89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604549">
                  <a:extLst>
                    <a:ext uri="{9D8B030D-6E8A-4147-A177-3AD203B41FA5}">
                      <a16:colId xmlns:a16="http://schemas.microsoft.com/office/drawing/2014/main" val="3965212801"/>
                    </a:ext>
                  </a:extLst>
                </a:gridCol>
                <a:gridCol w="906823">
                  <a:extLst>
                    <a:ext uri="{9D8B030D-6E8A-4147-A177-3AD203B41FA5}">
                      <a16:colId xmlns:a16="http://schemas.microsoft.com/office/drawing/2014/main" val="1393818069"/>
                    </a:ext>
                  </a:extLst>
                </a:gridCol>
                <a:gridCol w="1007578">
                  <a:extLst>
                    <a:ext uri="{9D8B030D-6E8A-4147-A177-3AD203B41FA5}">
                      <a16:colId xmlns:a16="http://schemas.microsoft.com/office/drawing/2014/main" val="2929260028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#1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D1.0)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#2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D2.0)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#3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D3.0)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Recirc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LB#4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D4.0)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Recirc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LB#5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D5.0)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Abstain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36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Disapprove with comments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Disapprove w/o comment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Approve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FAIL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FAIL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88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92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≥ 75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returned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87.5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≥ 50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6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5574" y="1341437"/>
            <a:ext cx="11520851" cy="51117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000" dirty="0"/>
              <a:t>Item 3: Clause 12 Conditions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No comments received </a:t>
            </a:r>
            <a:r>
              <a:rPr lang="en-US" sz="2000" dirty="0"/>
              <a:t>at the end of Draft 5.0 Working Group Re-circ. </a:t>
            </a:r>
          </a:p>
          <a:p>
            <a:pPr>
              <a:spcBef>
                <a:spcPts val="0"/>
              </a:spcBef>
            </a:pPr>
            <a:r>
              <a:rPr lang="en-GB" sz="2000" dirty="0">
                <a:solidFill>
                  <a:srgbClr val="00B0F0"/>
                </a:solidFill>
                <a:ea typeface="PMingLiU" panose="02020500000000000000" pitchFamily="18" charset="-120"/>
              </a:rPr>
              <a:t>No changes have been made to the Draft 5.0 </a:t>
            </a:r>
            <a:r>
              <a:rPr lang="en-GB" sz="2000" dirty="0">
                <a:ea typeface="PMingLiU" panose="02020500000000000000" pitchFamily="18" charset="-120"/>
              </a:rPr>
              <a:t>after the Working Group Re-circ.  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b="1" dirty="0"/>
              <a:t>Conditions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b) After resolution of the recirculation ballot is completed, the approval percentage is at least 75% and there are no new valid DISAPPROVE votes.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r>
              <a:rPr lang="en-US" sz="2000" dirty="0"/>
              <a:t>c) No technical changes, as determined by the WG Chair, were made as a result of the recirculation ballot.</a:t>
            </a:r>
          </a:p>
          <a:p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r>
              <a:rPr lang="en-US" sz="2000" dirty="0"/>
              <a:t>d) No new valid DISAPPROVE comments on new issues that are not resolved to the satisfaction of the submitter from existing DISAPPROVE voters.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pPr marL="2667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80948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5574" y="1341437"/>
            <a:ext cx="11520851" cy="511175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800" dirty="0"/>
              <a:t>Item 3: Clause 12 Conditions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One voter (Paul </a:t>
            </a:r>
            <a:r>
              <a:rPr lang="en-US" sz="1800" dirty="0" err="1"/>
              <a:t>Nikolich</a:t>
            </a:r>
            <a:r>
              <a:rPr lang="en-US" sz="1800" dirty="0"/>
              <a:t>) has maintained the Disapprove since WG Letter Ballot 3, on Draft 3.0. 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This comment was addressed and resolved prior to the Working Group Re-circ for Draft 5.0. </a:t>
            </a:r>
            <a:r>
              <a:rPr lang="en-US" sz="1800" dirty="0" smtClean="0"/>
              <a:t>Broken </a:t>
            </a:r>
            <a:r>
              <a:rPr lang="en-US" sz="1800" dirty="0"/>
              <a:t>references have been fixed. 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So there are No Unsatisfied Negative Comments. 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</a:t>
            </a: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1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62E22E3-3CF3-4E5D-8EBB-C3307B162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13" y="2884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D71F67-45FD-4FCF-8B28-804E2D5FB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3212976"/>
            <a:ext cx="10956788" cy="203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1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 4: IEEE 802.22 Timelines:</a:t>
            </a: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695F6D-8177-459A-9905-B55D196E2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128703"/>
              </p:ext>
            </p:extLst>
          </p:nvPr>
        </p:nvGraphicFramePr>
        <p:xfrm>
          <a:off x="551384" y="1772816"/>
          <a:ext cx="11520851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57">
                  <a:extLst>
                    <a:ext uri="{9D8B030D-6E8A-4147-A177-3AD203B41FA5}">
                      <a16:colId xmlns:a16="http://schemas.microsoft.com/office/drawing/2014/main" val="875178329"/>
                    </a:ext>
                  </a:extLst>
                </a:gridCol>
                <a:gridCol w="3634094">
                  <a:extLst>
                    <a:ext uri="{9D8B030D-6E8A-4147-A177-3AD203B41FA5}">
                      <a16:colId xmlns:a16="http://schemas.microsoft.com/office/drawing/2014/main" val="316732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Schedule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70339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Sponsor Ballot Pool formed. 72 people in the Pool. Pool is balanced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Completed – Feb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9839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P802.22 Revision Co-existence Assurance Document 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7527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P802.22 Revision Criteria for Standards Development Revised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2532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Sent the Draft to IEEE MEC.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MEC Process Completed – April 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266328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Draft 5.0 – </a:t>
                      </a:r>
                      <a:r>
                        <a:rPr lang="en-GB" dirty="0" smtClean="0">
                          <a:ea typeface="PMingLiU" panose="02020500000000000000" pitchFamily="18" charset="-120"/>
                        </a:rPr>
                        <a:t>Working Group Re-circulation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 – April 29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981426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r>
                        <a:rPr lang="en-US" dirty="0"/>
                        <a:t>Working Group approved forwarding P802.22 Draft 5.0 to Sponsor Ballot.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592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Working Group confirmed the P802.22 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4664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Working Group confirmed the P802.22 PAR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01094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EC Motion to start the Sponsor Ballot for IEEE P802.22 Revision Draft 5.0 and confirm the CSD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46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ea typeface="PMingLiU" panose="02020500000000000000" pitchFamily="18" charset="-120"/>
                        </a:rPr>
                        <a:t>Start the Sponsor Ballot Process</a:t>
                      </a:r>
                      <a:endParaRPr lang="en-US" sz="1600" dirty="0">
                        <a:ea typeface="SimSu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45455"/>
                  </a:ext>
                </a:extLst>
              </a:tr>
            </a:tbl>
          </a:graphicData>
        </a:graphic>
      </p:graphicFrame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258638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58780"/>
              </p:ext>
            </p:extLst>
          </p:nvPr>
        </p:nvGraphicFramePr>
        <p:xfrm>
          <a:off x="407368" y="1324312"/>
          <a:ext cx="113284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752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9696648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83745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Approve sending P802.22 Revision Draft 5.0 to Sponsor Ballot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Confirm the CSD for P802.22 Revision in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hlinkClick r:id="rId3"/>
                        </a:rPr>
                        <a:t>https://mentor.ieee.org/802.22/dcn/19/22-19-0017-04-0000-802-22-revision-par-new-csd-5c.docx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Move: Apurva N. Mody Second: Bob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Heile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097976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Supporting Documentation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the ballot closed: April 29</a:t>
                      </a:r>
                      <a:r>
                        <a:rPr lang="en-US" sz="14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Ballot vote tally including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Approve,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8%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Disapprove and 14% Abstain votes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No Comments received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No further Working Group re-circulation is needed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In the WG, PAR (y/n/a): 5, 0, 0; CSD (y/n/a): 4, 0, 0, WG Motion to forward Draft 5.0 to Sponsor Ballot: (y/n/a): 4, 0, 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Applies to: a project that has passed WG letter ballot with at least 75% approval and has completed any necessary recirculation ballots.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Confirmation of the CSD is required for non-maintenance projects.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LMSC OM – “The IEEE 802 LMSC EC” Clause 12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Working Group P&amp;P – Clause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P802.22™/D5.0.0- Standard for Information Technology—Local and Metropolitan Area Networks — Specific requirements —  Part 22: Cognitive Radio Wireless Regional Area Network (WRAN) Medium Access Control (MAC) and Physical Layer (PHY) Specifications: Policies and Procedures for Operation in the Bands that Allow Spectrum Sharing where the Communications Devices may  Opportunistically Operate in the Spectrum of the Primary Service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n-GB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http://www.ieee802.org/22/private/2019_Mar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URL to a permanent unambiguous location of the document. Login: P802.22, Password: RANs4Reach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22213"/>
                  </a:ext>
                </a:extLst>
              </a:tr>
            </a:tbl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id="{7C1396FE-4DC4-4328-B0AE-698F0659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137479938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.3 EC motions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84651</TotalTime>
  <Words>797</Words>
  <Application>Microsoft Office PowerPoint</Application>
  <PresentationFormat>Widescreen</PresentationFormat>
  <Paragraphs>266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ＭＳ Ｐゴシック</vt:lpstr>
      <vt:lpstr>ＭＳ Ｐゴシック</vt:lpstr>
      <vt:lpstr>PMingLiU</vt:lpstr>
      <vt:lpstr>SimSun</vt:lpstr>
      <vt:lpstr>Arial</vt:lpstr>
      <vt:lpstr>Myriad Pro</vt:lpstr>
      <vt:lpstr>Symbol</vt:lpstr>
      <vt:lpstr>Times New Roman</vt:lpstr>
      <vt:lpstr>Verdana</vt:lpstr>
      <vt:lpstr>Wingdings 2</vt:lpstr>
      <vt:lpstr>IEEE 802.3 EC motions</vt:lpstr>
      <vt:lpstr>blank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</vt:vector>
  </TitlesOfParts>
  <Company>3Com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3Com User</dc:creator>
  <cp:lastModifiedBy>Mody, Apurva (US)</cp:lastModifiedBy>
  <cp:revision>1245</cp:revision>
  <dcterms:created xsi:type="dcterms:W3CDTF">2009-11-20T01:35:07Z</dcterms:created>
  <dcterms:modified xsi:type="dcterms:W3CDTF">2019-05-07T18:38:15Z</dcterms:modified>
</cp:coreProperties>
</file>