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58" r:id="rId3"/>
    <p:sldId id="268" r:id="rId4"/>
    <p:sldId id="264" r:id="rId5"/>
    <p:sldId id="263" r:id="rId6"/>
    <p:sldId id="261" r:id="rId7"/>
    <p:sldId id="262" r:id="rId8"/>
    <p:sldId id="266" r:id="rId9"/>
    <p:sldId id="267" r:id="rId10"/>
    <p:sldId id="494" r:id="rId11"/>
    <p:sldId id="495" r:id="rId12"/>
    <p:sldId id="423" r:id="rId13"/>
    <p:sldId id="496" r:id="rId14"/>
    <p:sldId id="493" r:id="rId15"/>
    <p:sldId id="497" r:id="rId16"/>
    <p:sldId id="49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3" autoAdjust="0"/>
    <p:restoredTop sz="94660"/>
  </p:normalViewPr>
  <p:slideViewPr>
    <p:cSldViewPr snapToGrid="0" showGuides="1">
      <p:cViewPr varScale="1">
        <p:scale>
          <a:sx n="43" d="100"/>
          <a:sy n="43" d="100"/>
        </p:scale>
        <p:origin x="54" y="4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MEDESKTOP1\Users\gzimmerman\Documents\Consulting\IEEE\802_treasurer\Future%20meetings\Chart%20in%20Microsoft%20PowerPoint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r>
              <a:rPr lang="en-US" sz="2400" b="1" i="0" baseline="0">
                <a:latin typeface="Calibri" panose="020F0502020204030204" pitchFamily="34" charset="0"/>
              </a:rPr>
              <a:t>802 Reserves &amp; Change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scatterChart>
        <c:scatterStyle val="lineMarker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Change</c:v>
                </c:pt>
              </c:strCache>
            </c:strRef>
          </c:tx>
          <c:spPr>
            <a:ln w="19050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Sheet1!$B$2:$B$12</c:f>
              <c:numCache>
                <c:formatCode>_("$"* #,##0.00_);_("$"* \(#,##0.00\);_("$"* "-"??_);_(@_)</c:formatCode>
                <c:ptCount val="11"/>
                <c:pt idx="1">
                  <c:v>46418.53</c:v>
                </c:pt>
                <c:pt idx="2">
                  <c:v>-7730.82</c:v>
                </c:pt>
                <c:pt idx="3">
                  <c:v>223835.43</c:v>
                </c:pt>
                <c:pt idx="4">
                  <c:v>-304753.25</c:v>
                </c:pt>
                <c:pt idx="5">
                  <c:v>274070.71000000002</c:v>
                </c:pt>
                <c:pt idx="6">
                  <c:v>333070.46999999997</c:v>
                </c:pt>
                <c:pt idx="7">
                  <c:v>-194564.39</c:v>
                </c:pt>
                <c:pt idx="8">
                  <c:v>59831.7</c:v>
                </c:pt>
                <c:pt idx="9">
                  <c:v>-420557.87</c:v>
                </c:pt>
                <c:pt idx="10">
                  <c:v>75911.360000000001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57303912"/>
        <c:axId val="357304240"/>
      </c:scatterChart>
      <c:scatterChart>
        <c:scatterStyle val="lineMarker"/>
        <c:varyColors val="0"/>
        <c:ser>
          <c:idx val="1"/>
          <c:order val="1"/>
          <c:tx>
            <c:strRef>
              <c:f>Sheet1!$C$1</c:f>
              <c:strCache>
                <c:ptCount val="1"/>
                <c:pt idx="0">
                  <c:v>Net worth</c:v>
                </c:pt>
              </c:strCache>
            </c:strRef>
          </c:tx>
          <c:spPr>
            <a:ln w="19050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Sheet1!$A$2:$A$12</c:f>
              <c:numCache>
                <c:formatCode>General</c:formatCode>
                <c:ptCount val="11"/>
                <c:pt idx="0">
                  <c:v>2010</c:v>
                </c:pt>
                <c:pt idx="1">
                  <c:v>2011</c:v>
                </c:pt>
                <c:pt idx="2">
                  <c:v>2012</c:v>
                </c:pt>
                <c:pt idx="3">
                  <c:v>2013</c:v>
                </c:pt>
                <c:pt idx="4">
                  <c:v>2014</c:v>
                </c:pt>
                <c:pt idx="5">
                  <c:v>2015</c:v>
                </c:pt>
                <c:pt idx="6">
                  <c:v>2016</c:v>
                </c:pt>
                <c:pt idx="7">
                  <c:v>2017</c:v>
                </c:pt>
                <c:pt idx="8">
                  <c:v>2018</c:v>
                </c:pt>
                <c:pt idx="9">
                  <c:v>2019</c:v>
                </c:pt>
                <c:pt idx="10">
                  <c:v>2020</c:v>
                </c:pt>
              </c:numCache>
            </c:numRef>
          </c:xVal>
          <c:yVal>
            <c:numRef>
              <c:f>Sheet1!$C$2:$C$12</c:f>
              <c:numCache>
                <c:formatCode>_("$"* #,##0.00_);_("$"* \(#,##0.00\);_("$"* "-"??_);_(@_)</c:formatCode>
                <c:ptCount val="11"/>
                <c:pt idx="0">
                  <c:v>1070377</c:v>
                </c:pt>
                <c:pt idx="1">
                  <c:v>1116795.53</c:v>
                </c:pt>
                <c:pt idx="2">
                  <c:v>1109064.71</c:v>
                </c:pt>
                <c:pt idx="3">
                  <c:v>1332900.1399999999</c:v>
                </c:pt>
                <c:pt idx="4">
                  <c:v>1028146.8899999999</c:v>
                </c:pt>
                <c:pt idx="5">
                  <c:v>1302217.5999999999</c:v>
                </c:pt>
                <c:pt idx="6">
                  <c:v>1635288.0699999998</c:v>
                </c:pt>
                <c:pt idx="7">
                  <c:v>1440723.6799999997</c:v>
                </c:pt>
                <c:pt idx="8">
                  <c:v>1500555.3799999997</c:v>
                </c:pt>
                <c:pt idx="9">
                  <c:v>1079997.5099999998</c:v>
                </c:pt>
                <c:pt idx="10">
                  <c:v>1155908.8699999999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1C46-42E6-BE02-22939AA766A3}"/>
            </c:ext>
          </c:extLst>
        </c:ser>
        <c:ser>
          <c:idx val="2"/>
          <c:order val="2"/>
          <c:tx>
            <c:v>3 Yr MA</c:v>
          </c:tx>
          <c:spPr>
            <a:ln w="19050" cap="rnd">
              <a:solidFill>
                <a:schemeClr val="accent3"/>
              </a:solidFill>
              <a:round/>
            </a:ln>
            <a:effectLst/>
          </c:spPr>
          <c:marker>
            <c:symbol val="none"/>
          </c:marker>
          <c:xVal>
            <c:numRef>
              <c:f>Sheet1!$A$4:$A$12</c:f>
              <c:numCache>
                <c:formatCode>General</c:formatCode>
                <c:ptCount val="9"/>
                <c:pt idx="0">
                  <c:v>2012</c:v>
                </c:pt>
                <c:pt idx="1">
                  <c:v>2013</c:v>
                </c:pt>
                <c:pt idx="2">
                  <c:v>2014</c:v>
                </c:pt>
                <c:pt idx="3">
                  <c:v>2015</c:v>
                </c:pt>
                <c:pt idx="4">
                  <c:v>2016</c:v>
                </c:pt>
                <c:pt idx="5">
                  <c:v>2017</c:v>
                </c:pt>
                <c:pt idx="6">
                  <c:v>2018</c:v>
                </c:pt>
                <c:pt idx="7">
                  <c:v>2019</c:v>
                </c:pt>
                <c:pt idx="8">
                  <c:v>2020</c:v>
                </c:pt>
              </c:numCache>
            </c:numRef>
          </c:xVal>
          <c:yVal>
            <c:numRef>
              <c:f>Sheet1!$D$4:$D$12</c:f>
              <c:numCache>
                <c:formatCode>_("$"* #,##0.00_);_("$"* \(#,##0.00\);_("$"* "-"??_);_(@_)</c:formatCode>
                <c:ptCount val="9"/>
                <c:pt idx="0">
                  <c:v>1098745.7466666668</c:v>
                </c:pt>
                <c:pt idx="1">
                  <c:v>1186253.46</c:v>
                </c:pt>
                <c:pt idx="2">
                  <c:v>1156703.9133333331</c:v>
                </c:pt>
                <c:pt idx="3">
                  <c:v>1221088.21</c:v>
                </c:pt>
                <c:pt idx="4">
                  <c:v>1321884.1866666665</c:v>
                </c:pt>
                <c:pt idx="5">
                  <c:v>1459409.7833333332</c:v>
                </c:pt>
                <c:pt idx="6">
                  <c:v>1525522.3766666662</c:v>
                </c:pt>
                <c:pt idx="7">
                  <c:v>1340425.5233333332</c:v>
                </c:pt>
                <c:pt idx="8">
                  <c:v>1245487.2533333332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1C46-42E6-BE02-22939AA766A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1178200"/>
        <c:axId val="361177216"/>
      </c:scatterChart>
      <c:valAx>
        <c:axId val="357303912"/>
        <c:scaling>
          <c:orientation val="minMax"/>
          <c:max val="2020"/>
          <c:min val="201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57304240"/>
        <c:crossesAt val="0"/>
        <c:crossBetween val="midCat"/>
      </c:valAx>
      <c:valAx>
        <c:axId val="357304240"/>
        <c:scaling>
          <c:orientation val="minMax"/>
          <c:max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Calibri" panose="020F0502020204030204" pitchFamily="34" charset="0"/>
                    <a:ea typeface="+mn-ea"/>
                    <a:cs typeface="+mn-cs"/>
                  </a:defRPr>
                </a:pPr>
                <a:r>
                  <a:rPr lang="en-US" sz="1800" baseline="0">
                    <a:latin typeface="Calibri" panose="020F0502020204030204" pitchFamily="34" charset="0"/>
                  </a:rPr>
                  <a:t>Annual Change over Year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Calibri" panose="020F0502020204030204" pitchFamily="34" charset="0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_);_(&quot;$&quot;* \(#,##0\);_(&quot;$&quot;* &quot;-&quot;_);_(@_)" sourceLinked="0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57303912"/>
        <c:crosses val="autoZero"/>
        <c:crossBetween val="midCat"/>
        <c:dispUnits>
          <c:builtInUnit val="thousand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7216"/>
        <c:scaling>
          <c:orientation val="minMax"/>
          <c:min val="200000"/>
        </c:scaling>
        <c:delete val="0"/>
        <c:axPos val="r"/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8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800" baseline="0"/>
                  <a:t>Total Reserves at Year End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8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_(&quot;$&quot;* #,##0.0_);_(&quot;$&quot;* \(#,##0.0\);_(&quot;$&quot;* &quot;-&quot;?_);_(@_)" sourceLinked="0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Calibri" panose="020F0502020204030204" pitchFamily="34" charset="0"/>
                <a:ea typeface="+mn-ea"/>
                <a:cs typeface="+mn-cs"/>
              </a:defRPr>
            </a:pPr>
            <a:endParaRPr lang="en-US"/>
          </a:p>
        </c:txPr>
        <c:crossAx val="361178200"/>
        <c:crosses val="max"/>
        <c:crossBetween val="midCat"/>
        <c:dispUnits>
          <c:builtInUnit val="millions"/>
          <c:dispUnitsLbl>
            <c:spPr>
              <a:noFill/>
              <a:ln>
                <a:noFill/>
              </a:ln>
              <a:effectLst/>
            </c:spPr>
            <c:txPr>
              <a:bodyPr rot="-540000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</c:dispUnitsLbl>
        </c:dispUnits>
      </c:valAx>
      <c:valAx>
        <c:axId val="361178200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361177216"/>
        <c:crossesAt val="1000000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5181813007674847"/>
          <c:y val="0.15407168955508763"/>
          <c:w val="0.27207566274464257"/>
          <c:h val="6.5091239935760228E-2"/>
        </c:manualLayout>
      </c:layout>
      <c:overlay val="1"/>
      <c:spPr>
        <a:solidFill>
          <a:schemeClr val="bg2"/>
        </a:solidFill>
        <a:ln>
          <a:solidFill>
            <a:schemeClr val="bg2"/>
          </a:solidFill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Calibri" panose="020F0502020204030204" pitchFamily="34" charset="0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3BE661D-7B51-486C-A1E8-A8766E42D947}" type="datetimeFigureOut">
              <a:rPr lang="en-US" smtClean="0"/>
              <a:t>3/15/2019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DA22F4-FA60-42F6-AF93-A470377F019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91348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AA8A74-74C7-4FA4-AF09-DFAFBA7D6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1B7611A-9073-4EE0-B4C4-BE512F1687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04A617A-A565-485B-A2AB-2CD14CFCEC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A2B101-9CB6-43E9-816F-E1C66587CA1C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61BC89C-6731-4979-8CAF-22A68EA9BF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40B00B0-7AC3-42D5-8EE3-1302482604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886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3CAE0F-F3C8-40FC-AF19-DCB828B44B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3132323-CA57-46E6-A20A-25E24E17EA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0572264-41AD-4113-A2C6-494A971496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CDD9EF-E36C-4D1E-A9BE-2627B97DC86D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A852E4-8430-40AD-8B3E-6C8D84589A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9948C0-1831-4127-AC92-C8E2932473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23600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DCCAD57-68CC-49B6-B0BF-9DBB66E9EDF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C58C053-DB81-401B-9072-73E34F23CC5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9E281-79E2-46AB-8C0D-650F574C27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840B6D-F3EF-4FE5-B795-9720D01FE50C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927329C-7BDF-4606-B7F1-CC333A2090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A686D62-0EF5-47D5-ACA8-3DCD2872CB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9354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6E3ABD-A7E8-46A1-9695-F73F96CEB4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DEEA30-0F2F-4643-A25A-08FC1CD368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1AE60C9-6E98-4A23-819C-34E706B75C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0D976-02D0-4C55-9333-3BF770791837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AEFEA8-889E-4AC8-BEC4-3A6C076A41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ACEBAA-4A04-4DBB-B0B2-9E162AD72B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86382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6225DF-10FC-4A74-A4DF-EA9050FCB5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A4A8FA-9F49-4E1C-89A8-39DCB82CBF1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BCD0567-A81E-47F1-ABFF-01EA038F44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7E1D0-15B8-4E28-BF42-55A934FF7AA9}" type="datetime1">
              <a:rPr lang="en-US" smtClean="0"/>
              <a:t>3/15/2019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37FF93-8723-4A26-96BB-5ADA0ED430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ADBAF4B-DBE7-4C27-A6AF-73D8AB63C6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7367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88EC3-C223-409B-9A6C-2DFD84EA84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947B7C-DBE8-49EE-BD59-35A53EF73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930C5F2-166E-4824-AE71-BBE0B2EF256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F650DB1-D4D7-4B6B-9D71-6A2AD9EE35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8C2EDF-74DC-46F4-8706-3E1C178D31C1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E59D5F3-B842-41A8-9E70-15599F7DED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92A50F-C28C-4005-AEC7-1FF0F625B6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59530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D10E17-755D-4331-BC32-784D211D18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633459-94BB-4E5B-98C2-F0F65AB0EA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609A67-39E8-40F8-AB3C-026CEBDFB53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1468C09-1CE2-4CF3-A672-AD99EB0A53C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5EF3E7C-283A-4851-9928-161C63FB710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DD3B192-C04B-494C-A536-6A5EDD04A0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BDA70-61C2-4E70-BB47-78E3A1BF2BB8}" type="datetime1">
              <a:rPr lang="en-US" smtClean="0"/>
              <a:t>3/15/2019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820F90C-CF04-45DC-B340-D754E764A0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0182F9A-35DB-4151-8B77-CE5A915F0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1225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AFDF7D-E0BF-4CE0-90BF-F11BB663FA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8E455A-AAB9-4B26-A73C-0D38DC5B6F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3F6245-D711-4DF8-847B-7294FD3DAD7B}" type="datetime1">
              <a:rPr lang="en-US" smtClean="0"/>
              <a:t>3/15/2019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2DF37AC-5449-47B2-B1A7-670E74DA5A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5FB4BEC-EB27-4859-9AC5-C4217D7FE7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34661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8DEAD2D-FFB5-4349-9AA7-03294EB3A9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52FEDB-E603-4034-BD3D-2DF35B62A163}" type="datetime1">
              <a:rPr lang="en-US" smtClean="0"/>
              <a:t>3/15/2019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D1191C3-CB59-451F-9A81-1B393B2830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CAB939-243A-4811-AF74-00EC8A4FD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318897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11BFF5-49E5-4672-8F32-B3B14ED374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759B79A-29E9-4010-868A-C948EA430E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A891990-EB84-4215-8691-0DEC90C89DD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E492-1187-49F4-8670-6645C71FDA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E18F99-DFA0-4CD1-9B43-067DE4EF18E5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F31952-0608-4526-B0A3-0D3BC4A81E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F132187-CDD4-4890-B6D8-B5EDF4BFCB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4751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E8AD95-FBE3-4D35-AAAC-BE1A2F1E63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E41743D-4D1C-4FF4-A25B-2AB6C2B934B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DF1AB9-0B92-46B8-B5C5-78D80294FE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E45C36-767D-46C5-B346-DCD50A3B1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64DC5-A310-4C95-9DD2-97DE951D42BE}" type="datetime1">
              <a:rPr lang="en-US" smtClean="0"/>
              <a:t>3/15/2019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8E95B0D-6531-4EC9-BD23-5E46BE4AC7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1F07B39-7BA3-4730-AB33-01661A0D8B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8320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964B99F-013B-463F-8B37-C017C39C5D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77A717-1365-4D3D-9EDF-E91FC7056E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1A98AFF-219C-4C99-9890-2A2AE0F698B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871A20-7CA3-4D15-878E-681C9125E598}" type="datetime1">
              <a:rPr lang="en-US" smtClean="0"/>
              <a:t>3/15/2019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CA909F-2745-4A84-9153-1FE7FB48EB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ec-18-0199-00-00EC 2108-11-12 Treasurer Report</a:t>
            </a: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A5339E-7523-4BB4-96DB-1D24532169D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875369-3D21-4513-973A-448F0D1642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80347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2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3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3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4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BDDAF-EA4B-492D-BC7C-4492C374F47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/>
              <a:t>Treasurer’s Report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98E4B90-61DF-408C-ADBD-62C94E7A5B7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2019-03-15</a:t>
            </a:r>
          </a:p>
          <a:p>
            <a:endParaRPr lang="en-US" dirty="0"/>
          </a:p>
          <a:p>
            <a:r>
              <a:rPr lang="en-US" dirty="0"/>
              <a:t>G. Zimmerman w/ C. Chaplin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E05B1E6-2359-4778-B77E-7AA6427AEE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1D20F2-6010-426A-B073-E0EFF990B8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74591763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69AE20-6890-490B-96CF-39183A0E8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Growth in </a:t>
            </a:r>
            <a:r>
              <a:rPr lang="en-US"/>
              <a:t>Net worth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7D51007-00F2-472B-93A4-9960C13FB0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ec-18-0235-00-00EC 2018-11-16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B0A8E7A-1894-4DC5-80C4-225149196C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10</a:t>
            </a:fld>
            <a:endParaRPr lang="en-US"/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3512FBBF-97C0-4E70-85F4-D003D0E0A560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736700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>
            <a:extLst>
              <a:ext uri="{FF2B5EF4-FFF2-40B4-BE49-F238E27FC236}">
                <a16:creationId xmlns:a16="http://schemas.microsoft.com/office/drawing/2014/main" id="{8D6C72E2-53C5-4B86-ADBB-4ED5FDE2FA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Backup – 2020 Forecasts</a:t>
            </a:r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8109A417-2D07-4AA2-977C-44C7FB89E6E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D13CD05-EC17-463F-A148-AFC3C6C267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52E5D7B-6345-4C19-ABCD-B91B210A07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84798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0AD11B6C-18F3-45D1-A65C-F193BFEC4050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838200" y="365125"/>
            <a:ext cx="10515600" cy="1325563"/>
          </a:xfrm>
        </p:spPr>
        <p:txBody>
          <a:bodyPr/>
          <a:lstStyle/>
          <a:p>
            <a:pPr algn="ctr" eaLnBrk="1" hangingPunct="1"/>
            <a:r>
              <a:rPr lang="en-US" altLang="en-US" sz="4000" dirty="0"/>
              <a:t>2020 T1 Session Results Forecast</a:t>
            </a:r>
            <a:br>
              <a:rPr lang="en-US" altLang="en-US" sz="4000" dirty="0"/>
            </a:br>
            <a:r>
              <a:rPr lang="en-US" altLang="en-US" sz="4000" dirty="0"/>
              <a:t>Atlanta</a:t>
            </a:r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A6E19BF8-A580-46AC-AB4D-CA1F6530494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29700" name="Slide Number Placeholder 4">
            <a:extLst>
              <a:ext uri="{FF2B5EF4-FFF2-40B4-BE49-F238E27FC236}">
                <a16:creationId xmlns:a16="http://schemas.microsoft.com/office/drawing/2014/main" id="{D4A59D57-A084-49C4-A08F-0B54FC3772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899D9F81-0623-40E6-B6A1-8FFD2C2FCBA2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400"/>
          </a:p>
        </p:txBody>
      </p:sp>
      <p:sp>
        <p:nvSpPr>
          <p:cNvPr id="29701" name="Footer Placeholder 1">
            <a:extLst>
              <a:ext uri="{FF2B5EF4-FFF2-40B4-BE49-F238E27FC236}">
                <a16:creationId xmlns:a16="http://schemas.microsoft.com/office/drawing/2014/main" id="{637474F8-CF1A-4B61-9FAB-1C100F7CE0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91E62DE9-A1E2-4FED-8565-AFF8716521B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3793670"/>
              </p:ext>
            </p:extLst>
          </p:nvPr>
        </p:nvGraphicFramePr>
        <p:xfrm>
          <a:off x="2374232" y="2305879"/>
          <a:ext cx="7443536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717734">
                  <a:extLst>
                    <a:ext uri="{9D8B030D-6E8A-4147-A177-3AD203B41FA5}">
                      <a16:colId xmlns:a16="http://schemas.microsoft.com/office/drawing/2014/main" val="1724849583"/>
                    </a:ext>
                  </a:extLst>
                </a:gridCol>
                <a:gridCol w="2725802">
                  <a:extLst>
                    <a:ext uri="{9D8B030D-6E8A-4147-A177-3AD203B41FA5}">
                      <a16:colId xmlns:a16="http://schemas.microsoft.com/office/drawing/2014/main" val="3300533133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8148236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Income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$464,000.00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17470019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($501,472.70)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165540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821998834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51626287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Net Session Surplus/Loss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08337379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>
            <a:extLst>
              <a:ext uri="{FF2B5EF4-FFF2-40B4-BE49-F238E27FC236}">
                <a16:creationId xmlns:a16="http://schemas.microsoft.com/office/drawing/2014/main" id="{8E987095-955F-410B-9BA3-441427C73F9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T2 Session Results Forecast</a:t>
            </a:r>
            <a:br>
              <a:rPr lang="en-US" altLang="en-US" sz="4000"/>
            </a:br>
            <a:r>
              <a:rPr lang="en-US" altLang="en-US" sz="4000"/>
              <a:t>Montreal</a:t>
            </a:r>
          </a:p>
        </p:txBody>
      </p:sp>
      <p:sp>
        <p:nvSpPr>
          <p:cNvPr id="30723" name="Rectangle 3">
            <a:extLst>
              <a:ext uri="{FF2B5EF4-FFF2-40B4-BE49-F238E27FC236}">
                <a16:creationId xmlns:a16="http://schemas.microsoft.com/office/drawing/2014/main" id="{1B7867BF-20A7-42F8-86EC-363BFD8751E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30724" name="Slide Number Placeholder 4">
            <a:extLst>
              <a:ext uri="{FF2B5EF4-FFF2-40B4-BE49-F238E27FC236}">
                <a16:creationId xmlns:a16="http://schemas.microsoft.com/office/drawing/2014/main" id="{22695DE8-6F14-4B2F-B9DE-0E170AC65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FF34DB2-E39A-4B16-97E4-538F9D75EB3F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400"/>
          </a:p>
        </p:txBody>
      </p:sp>
      <p:sp>
        <p:nvSpPr>
          <p:cNvPr id="30725" name="Footer Placeholder 1">
            <a:extLst>
              <a:ext uri="{FF2B5EF4-FFF2-40B4-BE49-F238E27FC236}">
                <a16:creationId xmlns:a16="http://schemas.microsoft.com/office/drawing/2014/main" id="{C3B5D2B7-5D4A-40BA-B5A1-49E5C61A6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6FADD9A-2851-4F99-BDFD-72F64507286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24972503"/>
              </p:ext>
            </p:extLst>
          </p:nvPr>
        </p:nvGraphicFramePr>
        <p:xfrm>
          <a:off x="2374232" y="2340470"/>
          <a:ext cx="7443536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2572">
                  <a:extLst>
                    <a:ext uri="{9D8B030D-6E8A-4147-A177-3AD203B41FA5}">
                      <a16:colId xmlns:a16="http://schemas.microsoft.com/office/drawing/2014/main" val="2717618720"/>
                    </a:ext>
                  </a:extLst>
                </a:gridCol>
                <a:gridCol w="2620964">
                  <a:extLst>
                    <a:ext uri="{9D8B030D-6E8A-4147-A177-3AD203B41FA5}">
                      <a16:colId xmlns:a16="http://schemas.microsoft.com/office/drawing/2014/main" val="113008344"/>
                    </a:ext>
                  </a:extLst>
                </a:gridCol>
              </a:tblGrid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853017068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Income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$498,198.74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7392708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($424,224.52)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285675672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Surplus/Loss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$73,974.22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3381221123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$34,200.00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203308279"/>
                  </a:ext>
                </a:extLst>
              </a:tr>
              <a:tr h="344752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Net 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$108,174.22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93906964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>
            <a:extLst>
              <a:ext uri="{FF2B5EF4-FFF2-40B4-BE49-F238E27FC236}">
                <a16:creationId xmlns:a16="http://schemas.microsoft.com/office/drawing/2014/main" id="{DD6C8902-1C07-4314-9937-1D3D4886B80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T3 Session Results Forecast</a:t>
            </a:r>
            <a:br>
              <a:rPr lang="en-US" altLang="en-US" sz="4000"/>
            </a:br>
            <a:r>
              <a:rPr lang="en-US" altLang="en-US" sz="4000"/>
              <a:t>Bangkok</a:t>
            </a:r>
          </a:p>
        </p:txBody>
      </p:sp>
      <p:sp>
        <p:nvSpPr>
          <p:cNvPr id="31747" name="Rectangle 3">
            <a:extLst>
              <a:ext uri="{FF2B5EF4-FFF2-40B4-BE49-F238E27FC236}">
                <a16:creationId xmlns:a16="http://schemas.microsoft.com/office/drawing/2014/main" id="{569215CB-E697-47DE-B51F-00EE2E9C867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endParaRPr lang="en-US" altLang="en-US">
              <a:latin typeface="Courier New" panose="02070309020205020404" pitchFamily="49" charset="0"/>
            </a:endParaRPr>
          </a:p>
          <a:p>
            <a:pPr eaLnBrk="1" hangingPunct="1">
              <a:buFontTx/>
              <a:buNone/>
            </a:pPr>
            <a:r>
              <a:rPr lang="en-US" altLang="en-US" sz="2200">
                <a:latin typeface="Courier New" panose="02070309020205020404" pitchFamily="49" charset="0"/>
              </a:rPr>
              <a:t>Forecast as of 2018-07-14</a:t>
            </a:r>
          </a:p>
        </p:txBody>
      </p:sp>
      <p:sp>
        <p:nvSpPr>
          <p:cNvPr id="31748" name="Slide Number Placeholder 4">
            <a:extLst>
              <a:ext uri="{FF2B5EF4-FFF2-40B4-BE49-F238E27FC236}">
                <a16:creationId xmlns:a16="http://schemas.microsoft.com/office/drawing/2014/main" id="{1E30FD03-F6EC-4BB2-A856-72D679ACF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C8E7012-64A4-4095-BC60-5F8FA70BB538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400"/>
          </a:p>
        </p:txBody>
      </p:sp>
      <p:sp>
        <p:nvSpPr>
          <p:cNvPr id="31749" name="Footer Placeholder 1">
            <a:extLst>
              <a:ext uri="{FF2B5EF4-FFF2-40B4-BE49-F238E27FC236}">
                <a16:creationId xmlns:a16="http://schemas.microsoft.com/office/drawing/2014/main" id="{0A177CFD-C72F-4BB2-90E1-3D16D6D129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2F2DC305-9BEA-42AD-B13A-1D4B2F258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36034415"/>
              </p:ext>
            </p:extLst>
          </p:nvPr>
        </p:nvGraphicFramePr>
        <p:xfrm>
          <a:off x="2157665" y="2340470"/>
          <a:ext cx="7347282" cy="261745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825080">
                  <a:extLst>
                    <a:ext uri="{9D8B030D-6E8A-4147-A177-3AD203B41FA5}">
                      <a16:colId xmlns:a16="http://schemas.microsoft.com/office/drawing/2014/main" val="1122620633"/>
                    </a:ext>
                  </a:extLst>
                </a:gridCol>
                <a:gridCol w="2522202">
                  <a:extLst>
                    <a:ext uri="{9D8B030D-6E8A-4147-A177-3AD203B41FA5}">
                      <a16:colId xmlns:a16="http://schemas.microsoft.com/office/drawing/2014/main" val="3037390422"/>
                    </a:ext>
                  </a:extLst>
                </a:gridCol>
              </a:tblGrid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Session Result</a:t>
                      </a:r>
                      <a:endParaRPr lang="en-US" sz="2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 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997447000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Income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$426,978.26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2143278671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Session Expense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($423,768.42)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649506528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181538871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Sponsorships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406874820"/>
                  </a:ext>
                </a:extLst>
              </a:tr>
              <a:tr h="4512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Net Session Surplus/Loss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3" marB="0" anchor="b"/>
                </a:tc>
                <a:extLst>
                  <a:ext uri="{0D108BD9-81ED-4DB2-BD59-A6C34878D82A}">
                    <a16:rowId xmlns:a16="http://schemas.microsoft.com/office/drawing/2014/main" val="11409179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4B2564F8-B5EC-452D-9809-E33765F465F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Net Worth Change Forecast</a:t>
            </a:r>
          </a:p>
        </p:txBody>
      </p:sp>
      <p:sp>
        <p:nvSpPr>
          <p:cNvPr id="32771" name="Rectangle 3">
            <a:extLst>
              <a:ext uri="{FF2B5EF4-FFF2-40B4-BE49-F238E27FC236}">
                <a16:creationId xmlns:a16="http://schemas.microsoft.com/office/drawing/2014/main" id="{6D0D20AC-C525-4B15-B841-2E858D40ECA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981200" y="1371601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endParaRPr lang="en-US" altLang="en-US" sz="240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2772" name="Slide Number Placeholder 2">
            <a:extLst>
              <a:ext uri="{FF2B5EF4-FFF2-40B4-BE49-F238E27FC236}">
                <a16:creationId xmlns:a16="http://schemas.microsoft.com/office/drawing/2014/main" id="{F4F698B9-041B-4F55-A4DB-61086FCB12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AF0CC6CE-C9B6-4764-98B2-6324521AB1CB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400"/>
          </a:p>
        </p:txBody>
      </p:sp>
      <p:sp>
        <p:nvSpPr>
          <p:cNvPr id="32773" name="Footer Placeholder 1">
            <a:extLst>
              <a:ext uri="{FF2B5EF4-FFF2-40B4-BE49-F238E27FC236}">
                <a16:creationId xmlns:a16="http://schemas.microsoft.com/office/drawing/2014/main" id="{B00453DF-9469-4778-9868-918844B0C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BDB766FA-CFFC-4A94-803C-7E2A2BDB018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7586369"/>
              </p:ext>
            </p:extLst>
          </p:nvPr>
        </p:nvGraphicFramePr>
        <p:xfrm>
          <a:off x="1981200" y="2541589"/>
          <a:ext cx="8229600" cy="305374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679583">
                  <a:extLst>
                    <a:ext uri="{9D8B030D-6E8A-4147-A177-3AD203B41FA5}">
                      <a16:colId xmlns:a16="http://schemas.microsoft.com/office/drawing/2014/main" val="4081935339"/>
                    </a:ext>
                  </a:extLst>
                </a:gridCol>
                <a:gridCol w="2550017">
                  <a:extLst>
                    <a:ext uri="{9D8B030D-6E8A-4147-A177-3AD203B41FA5}">
                      <a16:colId xmlns:a16="http://schemas.microsoft.com/office/drawing/2014/main" val="4094985209"/>
                    </a:ext>
                  </a:extLst>
                </a:gridCol>
              </a:tblGrid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March Session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($37,472.70)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42852779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July Session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$108,174.22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50560927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November Session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$3,209.84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38214516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Income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$9,000.00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520535686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NA Expense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($7,000.00)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893789322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Expense Other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854331629"/>
                  </a:ext>
                </a:extLst>
              </a:tr>
              <a:tr h="344941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Net Worth 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$75,911.36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985582676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>
            <a:extLst>
              <a:ext uri="{FF2B5EF4-FFF2-40B4-BE49-F238E27FC236}">
                <a16:creationId xmlns:a16="http://schemas.microsoft.com/office/drawing/2014/main" id="{589FEC44-4379-4414-89E0-D2FDEB33B1AF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z="4000"/>
              <a:t>2020 Reserve Forecast</a:t>
            </a:r>
          </a:p>
        </p:txBody>
      </p:sp>
      <p:sp>
        <p:nvSpPr>
          <p:cNvPr id="33795" name="Rectangle 3">
            <a:extLst>
              <a:ext uri="{FF2B5EF4-FFF2-40B4-BE49-F238E27FC236}">
                <a16:creationId xmlns:a16="http://schemas.microsoft.com/office/drawing/2014/main" id="{645E35DD-B4CD-40D5-887E-1DE92D7C291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endParaRPr lang="en-US" altLang="en-US" sz="2400">
              <a:solidFill>
                <a:srgbClr val="FF0000"/>
              </a:solidFill>
              <a:latin typeface="Courier New" panose="02070309020205020404" pitchFamily="49" charset="0"/>
            </a:endParaRPr>
          </a:p>
        </p:txBody>
      </p:sp>
      <p:sp>
        <p:nvSpPr>
          <p:cNvPr id="33796" name="Slide Number Placeholder 3">
            <a:extLst>
              <a:ext uri="{FF2B5EF4-FFF2-40B4-BE49-F238E27FC236}">
                <a16:creationId xmlns:a16="http://schemas.microsoft.com/office/drawing/2014/main" id="{1E542228-E6AA-44F1-81E3-1006CF9027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F8853CED-F57B-4C5D-B9E2-8BF02FE31897}" type="slidenum">
              <a:rPr lang="en-US" altLang="en-US" sz="140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400"/>
          </a:p>
        </p:txBody>
      </p:sp>
      <p:sp>
        <p:nvSpPr>
          <p:cNvPr id="33797" name="Footer Placeholder 2">
            <a:extLst>
              <a:ext uri="{FF2B5EF4-FFF2-40B4-BE49-F238E27FC236}">
                <a16:creationId xmlns:a16="http://schemas.microsoft.com/office/drawing/2014/main" id="{4226E029-E8E5-4994-A98E-B3C3E3A3BC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400"/>
              <a:t>2019-03-11 Treasury Report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A2434C59-CA4F-4A3D-9A46-F97354AAF69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56456088"/>
              </p:ext>
            </p:extLst>
          </p:nvPr>
        </p:nvGraphicFramePr>
        <p:xfrm>
          <a:off x="838200" y="2359025"/>
          <a:ext cx="10591800" cy="300223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34970">
                  <a:extLst>
                    <a:ext uri="{9D8B030D-6E8A-4147-A177-3AD203B41FA5}">
                      <a16:colId xmlns:a16="http://schemas.microsoft.com/office/drawing/2014/main" val="3607804030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3200530296"/>
                    </a:ext>
                  </a:extLst>
                </a:gridCol>
                <a:gridCol w="2118360">
                  <a:extLst>
                    <a:ext uri="{9D8B030D-6E8A-4147-A177-3AD203B41FA5}">
                      <a16:colId xmlns:a16="http://schemas.microsoft.com/office/drawing/2014/main" val="450745083"/>
                    </a:ext>
                  </a:extLst>
                </a:gridCol>
                <a:gridCol w="2320110">
                  <a:extLst>
                    <a:ext uri="{9D8B030D-6E8A-4147-A177-3AD203B41FA5}">
                      <a16:colId xmlns:a16="http://schemas.microsoft.com/office/drawing/2014/main" val="3697216706"/>
                    </a:ext>
                  </a:extLst>
                </a:gridCol>
              </a:tblGrid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Reserves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Beginning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Change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 dirty="0">
                          <a:effectLst/>
                        </a:rPr>
                        <a:t>End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442818008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USD General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$1,093,203.98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$72,701.52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$1,165,905.50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057635712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NNA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($15,206.47)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$3,209.84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($11,996.63)</a:t>
                      </a:r>
                      <a:endParaRPr lang="en-US" sz="24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896366678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General + NNA Reserve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$1,077,997.51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$75,911.36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$1,153,908.87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1191612344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Petty Cash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$2,000.00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$0.00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$2,000.00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944155451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General + NNA + Petty Cash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$1,079,997. 51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$75,911.36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$1,155,908.87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3676095840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Singapore Funds USD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$0.00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$0.00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355761015"/>
                  </a:ext>
                </a:extLst>
              </a:tr>
              <a:tr h="283766">
                <a:tc>
                  <a:txBody>
                    <a:bodyPr/>
                    <a:lstStyle/>
                    <a:p>
                      <a:pPr algn="l" fontAlgn="b"/>
                      <a:r>
                        <a:rPr lang="en-US" sz="2400" u="none" strike="noStrike">
                          <a:effectLst/>
                        </a:rPr>
                        <a:t>Total Reserves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$1,079,997.51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>
                          <a:effectLst/>
                        </a:rPr>
                        <a:t>$75,911.36 </a:t>
                      </a:r>
                      <a:endParaRPr lang="en-US" sz="24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400" u="none" strike="noStrike" dirty="0">
                          <a:effectLst/>
                        </a:rPr>
                        <a:t>$1,155,908.87 </a:t>
                      </a:r>
                      <a:endParaRPr lang="en-US" sz="24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19" marB="0" anchor="b"/>
                </a:tc>
                <a:extLst>
                  <a:ext uri="{0D108BD9-81ED-4DB2-BD59-A6C34878D82A}">
                    <a16:rowId xmlns:a16="http://schemas.microsoft.com/office/drawing/2014/main" val="215918436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T3 Session Actuals (Bangkok)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2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4DF84-ADEA-474A-B2C8-352ABFBE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924338"/>
            <a:ext cx="10515600" cy="1568538"/>
          </a:xfrm>
        </p:spPr>
        <p:txBody>
          <a:bodyPr>
            <a:normAutofit/>
          </a:bodyPr>
          <a:lstStyle/>
          <a:p>
            <a:r>
              <a:rPr lang="en-US" dirty="0"/>
              <a:t>Bigger than expected registration</a:t>
            </a:r>
          </a:p>
          <a:p>
            <a:pPr lvl="1"/>
            <a:r>
              <a:rPr lang="en-US" dirty="0"/>
              <a:t>Income from Social transferred to an expense offset</a:t>
            </a:r>
          </a:p>
          <a:p>
            <a:r>
              <a:rPr lang="en-US" dirty="0"/>
              <a:t>Difference from Nov is sponsorship (final)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09D0-0E1B-4261-ABCC-5C04F6A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61F42211-0958-4724-86E9-B0221F9DA23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504454"/>
              </p:ext>
            </p:extLst>
          </p:nvPr>
        </p:nvGraphicFramePr>
        <p:xfrm>
          <a:off x="1034717" y="1591296"/>
          <a:ext cx="10091842" cy="333304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77" name="Worksheet" r:id="rId3" imgW="4743534" imgH="1533457" progId="Excel.Sheet.12">
                  <p:embed/>
                </p:oleObj>
              </mc:Choice>
              <mc:Fallback>
                <p:oleObj name="Worksheet" r:id="rId3" imgW="4743534" imgH="1533457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7E368FBF-1612-49D9-9707-8E2EEB0D5951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034717" y="1591296"/>
                        <a:ext cx="10091842" cy="333304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556580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T1 Session Estimate (Vancouver)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3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E84DF84-ADEA-474A-B2C8-352ABFBE3E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167312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/>
              <a:t>More early reg than expected, but revenue number already over the estimate</a:t>
            </a:r>
          </a:p>
          <a:p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41A09D0-0E1B-4261-ABCC-5C04F6A19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ec-18-0235-00-00EC 2018-11-16 Treasurer Report</a:t>
            </a:r>
          </a:p>
        </p:txBody>
      </p:sp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C692AE27-15FD-46DF-B50D-F69650F31D2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7716161"/>
              </p:ext>
            </p:extLst>
          </p:nvPr>
        </p:nvGraphicFramePr>
        <p:xfrm>
          <a:off x="838200" y="1454150"/>
          <a:ext cx="9504363" cy="3484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9" name="Worksheet" r:id="rId3" imgW="4381410" imgH="1533493" progId="Excel.Sheet.12">
                  <p:embed/>
                </p:oleObj>
              </mc:Choice>
              <mc:Fallback>
                <p:oleObj name="Worksheet" r:id="rId3" imgW="4381410" imgH="1533493" progId="Excel.Sheet.12">
                  <p:embed/>
                  <p:pic>
                    <p:nvPicPr>
                      <p:cNvPr id="7" name="Object 6">
                        <a:extLst>
                          <a:ext uri="{FF2B5EF4-FFF2-40B4-BE49-F238E27FC236}">
                            <a16:creationId xmlns:a16="http://schemas.microsoft.com/office/drawing/2014/main" id="{8278AFA5-E836-4AFC-A653-9C9AB6A8165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38200" y="1454150"/>
                        <a:ext cx="9504363" cy="34845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131674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Net Worth Change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4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8340DA92-3BD7-4CA8-9259-281141A80F7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8734847"/>
              </p:ext>
            </p:extLst>
          </p:nvPr>
        </p:nvGraphicFramePr>
        <p:xfrm>
          <a:off x="838200" y="1870074"/>
          <a:ext cx="9608820" cy="34893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5036820">
                  <a:extLst>
                    <a:ext uri="{9D8B030D-6E8A-4147-A177-3AD203B41FA5}">
                      <a16:colId xmlns:a16="http://schemas.microsoft.com/office/drawing/2014/main" val="2694474553"/>
                    </a:ext>
                  </a:extLst>
                </a:gridCol>
                <a:gridCol w="2125980">
                  <a:extLst>
                    <a:ext uri="{9D8B030D-6E8A-4147-A177-3AD203B41FA5}">
                      <a16:colId xmlns:a16="http://schemas.microsoft.com/office/drawing/2014/main" val="2848977187"/>
                    </a:ext>
                  </a:extLst>
                </a:gridCol>
                <a:gridCol w="2446020">
                  <a:extLst>
                    <a:ext uri="{9D8B030D-6E8A-4147-A177-3AD203B41FA5}">
                      <a16:colId xmlns:a16="http://schemas.microsoft.com/office/drawing/2014/main" val="1370893238"/>
                    </a:ext>
                  </a:extLst>
                </a:gridCol>
              </a:tblGrid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($48,042.11)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113005259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$61,288.27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531143673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November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$44,020.23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54687079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Income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$23,148.32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071924055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rgbClr val="FF0000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($10,805.62)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920257277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($9,777.39)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726365422"/>
                  </a:ext>
                </a:extLst>
              </a:tr>
              <a:tr h="498475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endParaRPr lang="en-US" sz="3200" u="none" strike="noStrike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$59,831.70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589034902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4B25B33-ACAC-48A1-B53F-CDD8A43AE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850339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2018 Reserve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536095"/>
            <a:ext cx="10515600" cy="640867"/>
          </a:xfrm>
        </p:spPr>
        <p:txBody>
          <a:bodyPr/>
          <a:lstStyle/>
          <a:p>
            <a:r>
              <a:rPr lang="en-US" dirty="0"/>
              <a:t>Key metric: reserve level at end of 2019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5</a:t>
            </a:fld>
            <a:endParaRPr lang="en-US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C545D1B6-17F5-411A-B0E4-47FCBE0BD19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36753923"/>
              </p:ext>
            </p:extLst>
          </p:nvPr>
        </p:nvGraphicFramePr>
        <p:xfrm>
          <a:off x="411480" y="1417319"/>
          <a:ext cx="10942321" cy="393938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441932">
                  <a:extLst>
                    <a:ext uri="{9D8B030D-6E8A-4147-A177-3AD203B41FA5}">
                      <a16:colId xmlns:a16="http://schemas.microsoft.com/office/drawing/2014/main" val="1315772317"/>
                    </a:ext>
                  </a:extLst>
                </a:gridCol>
                <a:gridCol w="2275136">
                  <a:extLst>
                    <a:ext uri="{9D8B030D-6E8A-4147-A177-3AD203B41FA5}">
                      <a16:colId xmlns:a16="http://schemas.microsoft.com/office/drawing/2014/main" val="379327337"/>
                    </a:ext>
                  </a:extLst>
                </a:gridCol>
                <a:gridCol w="1841777">
                  <a:extLst>
                    <a:ext uri="{9D8B030D-6E8A-4147-A177-3AD203B41FA5}">
                      <a16:colId xmlns:a16="http://schemas.microsoft.com/office/drawing/2014/main" val="2810455809"/>
                    </a:ext>
                  </a:extLst>
                </a:gridCol>
                <a:gridCol w="2383476">
                  <a:extLst>
                    <a:ext uri="{9D8B030D-6E8A-4147-A177-3AD203B41FA5}">
                      <a16:colId xmlns:a16="http://schemas.microsoft.com/office/drawing/2014/main" val="1285977869"/>
                    </a:ext>
                  </a:extLst>
                </a:gridCol>
              </a:tblGrid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Change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340858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USD General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$1,118,438.49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$25,558.86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$1,144,027.35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85398460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$320,285.19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$34,242.84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$354,528.03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63743731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$1,438,723.68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$1,498,555.38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292826215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$2,000.00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701716268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+ 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864879459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Singapore Funds USD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945201341"/>
                  </a:ext>
                </a:extLst>
              </a:tr>
              <a:tr h="492423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Total 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$1,440,723.68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$59,831.70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$1,500,555.38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586452884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D97F64-5219-4153-8DDA-BD09575DD1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051610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Forecast (Vienna)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6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6C7A4D-5A24-4692-88F8-9B4C6F58B78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052060"/>
            <a:ext cx="10515600" cy="1124902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Forecast as of 7/14/18 – including sponsorship</a:t>
            </a:r>
          </a:p>
          <a:p>
            <a:r>
              <a:rPr lang="en-US" dirty="0"/>
              <a:t>* Likelihood of additional expenses to accommodate work meetings usually in the evening – TBD, expect estimate by early May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8D706C8C-A5CC-4C6C-948E-D86E7C2283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8414622"/>
              </p:ext>
            </p:extLst>
          </p:nvPr>
        </p:nvGraphicFramePr>
        <p:xfrm>
          <a:off x="1521115" y="1584371"/>
          <a:ext cx="7313508" cy="33280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22" name="Worksheet" r:id="rId3" imgW="3371799" imgH="1533457" progId="Excel.Sheet.12">
                  <p:embed/>
                </p:oleObj>
              </mc:Choice>
              <mc:Fallback>
                <p:oleObj name="Worksheet" r:id="rId3" imgW="3371799" imgH="15334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21115" y="1584371"/>
                        <a:ext cx="7313508" cy="33280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6C82CFE-E6B0-4158-BCFE-15224512F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3483754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FB0A61-82C0-4B3B-882B-555CEE8D3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T2 Session Forecast (Waikoloa)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B8A8D2D-87A5-45DE-8B04-45AACBAF20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7</a:t>
            </a:fld>
            <a:endParaRPr lang="en-US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296BFB4-9FD5-4134-BEAB-6630D73AF5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5272685"/>
            <a:ext cx="10515600" cy="904277"/>
          </a:xfrm>
        </p:spPr>
        <p:txBody>
          <a:bodyPr>
            <a:normAutofit/>
          </a:bodyPr>
          <a:lstStyle/>
          <a:p>
            <a:r>
              <a:rPr lang="en-US" dirty="0"/>
              <a:t>Forecast as of 7/14/18</a:t>
            </a:r>
          </a:p>
        </p:txBody>
      </p:sp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38E0BC1D-8911-4AFA-BF6B-3216CDA697A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81483778"/>
              </p:ext>
            </p:extLst>
          </p:nvPr>
        </p:nvGraphicFramePr>
        <p:xfrm>
          <a:off x="1517650" y="1585913"/>
          <a:ext cx="8802846" cy="35073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" name="Worksheet" r:id="rId3" imgW="3371799" imgH="1342957" progId="Excel.Sheet.12">
                  <p:embed/>
                </p:oleObj>
              </mc:Choice>
              <mc:Fallback>
                <p:oleObj name="Worksheet" r:id="rId3" imgW="3371799" imgH="134295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17650" y="1585913"/>
                        <a:ext cx="8802846" cy="350738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5B6BFC-0CB9-4E99-8A57-0F979D5DDF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0635875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Net Worth Change Forecast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8264EE59-CC88-4C12-8502-A8A0C55416B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690748"/>
              </p:ext>
            </p:extLst>
          </p:nvPr>
        </p:nvGraphicFramePr>
        <p:xfrm>
          <a:off x="1074419" y="1600355"/>
          <a:ext cx="9570390" cy="349403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5328">
                  <a:extLst>
                    <a:ext uri="{9D8B030D-6E8A-4147-A177-3AD203B41FA5}">
                      <a16:colId xmlns:a16="http://schemas.microsoft.com/office/drawing/2014/main" val="3726959036"/>
                    </a:ext>
                  </a:extLst>
                </a:gridCol>
                <a:gridCol w="3235062">
                  <a:extLst>
                    <a:ext uri="{9D8B030D-6E8A-4147-A177-3AD203B41FA5}">
                      <a16:colId xmlns:a16="http://schemas.microsoft.com/office/drawing/2014/main" val="768754238"/>
                    </a:ext>
                  </a:extLst>
                </a:gridCol>
              </a:tblGrid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March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($22,785.67)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93765333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July Session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($369,734.50)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4226135226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November Session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($35,537.70)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3562817152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Income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$14,500.00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95845402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NA Expense Other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($7,000.00)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2757234151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NNA Expense Other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$0.00 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769790808"/>
                  </a:ext>
                </a:extLst>
              </a:tr>
              <a:tr h="499148">
                <a:tc>
                  <a:txBody>
                    <a:bodyPr/>
                    <a:lstStyle/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Net Worth Change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32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($420,557.59)</a:t>
                      </a:r>
                      <a:endParaRPr lang="en-US" sz="32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6" marB="0" anchor="b"/>
                </a:tc>
                <a:extLst>
                  <a:ext uri="{0D108BD9-81ED-4DB2-BD59-A6C34878D82A}">
                    <a16:rowId xmlns:a16="http://schemas.microsoft.com/office/drawing/2014/main" val="1794690208"/>
                  </a:ext>
                </a:extLst>
              </a:tr>
            </a:tbl>
          </a:graphicData>
        </a:graphic>
      </p:graphicFrame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D2525B-8895-4D99-BCBE-B35ED5369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6DB07BEE-440E-4F96-A7A0-1F38CCB102DB}"/>
              </a:ext>
            </a:extLst>
          </p:cNvPr>
          <p:cNvSpPr txBox="1"/>
          <p:nvPr/>
        </p:nvSpPr>
        <p:spPr>
          <a:xfrm>
            <a:off x="1074419" y="5279136"/>
            <a:ext cx="957039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Was </a:t>
            </a:r>
            <a:r>
              <a:rPr lang="en-US" sz="2800" dirty="0">
                <a:solidFill>
                  <a:srgbClr val="FF0000"/>
                </a:solidFill>
              </a:rPr>
              <a:t>(400,753)</a:t>
            </a:r>
            <a:r>
              <a:rPr lang="en-US" sz="2800" dirty="0"/>
              <a:t> at November close, </a:t>
            </a:r>
            <a:r>
              <a:rPr lang="en-US" sz="2800" dirty="0">
                <a:solidFill>
                  <a:srgbClr val="FF0000"/>
                </a:solidFill>
              </a:rPr>
              <a:t>(426,800) </a:t>
            </a:r>
            <a:r>
              <a:rPr lang="en-US" sz="2800" dirty="0"/>
              <a:t>at open</a:t>
            </a:r>
          </a:p>
          <a:p>
            <a:r>
              <a:rPr lang="en-US" sz="2800" dirty="0"/>
              <a:t>	Changes due to this meeting &amp; interest update</a:t>
            </a:r>
          </a:p>
        </p:txBody>
      </p:sp>
    </p:spTree>
    <p:extLst>
      <p:ext uri="{BB962C8B-B14F-4D97-AF65-F5344CB8AC3E}">
        <p14:creationId xmlns:p14="http://schemas.microsoft.com/office/powerpoint/2010/main" val="272295247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B92C24-35DF-4F7B-BB3F-99044FCE79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2019 Reserve Forecast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4954AF-2E51-4FFD-8F83-591EBA9ECB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73609"/>
            <a:ext cx="10515600" cy="2162416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Nov 2018 forecast had been 1,059,660.66 at end of 2019</a:t>
            </a:r>
          </a:p>
          <a:p>
            <a:r>
              <a:rPr lang="en-US" dirty="0"/>
              <a:t>Previously allocated NNA reserve used by estimated Vienna net loss</a:t>
            </a:r>
          </a:p>
          <a:p>
            <a:r>
              <a:rPr lang="en-US" dirty="0"/>
              <a:t>As planned, 2019 uses substantial reserves</a:t>
            </a:r>
          </a:p>
          <a:p>
            <a:pPr lvl="1"/>
            <a:r>
              <a:rPr lang="en-US" dirty="0"/>
              <a:t>Note - NOT expected to repeat in 2020 (correction from rev 01)</a:t>
            </a:r>
          </a:p>
          <a:p>
            <a:r>
              <a:rPr lang="en-US" dirty="0"/>
              <a:t>End of 2019 reserve is still up relative to Nov opening...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9E55E64-FD44-4DA4-BB1C-5BF709F17D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875369-3D21-4513-973A-448F0D16429C}" type="slidenum">
              <a:rPr lang="en-US" smtClean="0"/>
              <a:t>9</a:t>
            </a:fld>
            <a:endParaRPr lang="en-US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782D0A1F-84B8-4EA7-AC69-CE0A2794179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51491568"/>
              </p:ext>
            </p:extLst>
          </p:nvPr>
        </p:nvGraphicFramePr>
        <p:xfrm>
          <a:off x="675862" y="1554507"/>
          <a:ext cx="10913164" cy="291910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4092437">
                  <a:extLst>
                    <a:ext uri="{9D8B030D-6E8A-4147-A177-3AD203B41FA5}">
                      <a16:colId xmlns:a16="http://schemas.microsoft.com/office/drawing/2014/main" val="1753571964"/>
                    </a:ext>
                  </a:extLst>
                </a:gridCol>
                <a:gridCol w="2203620">
                  <a:extLst>
                    <a:ext uri="{9D8B030D-6E8A-4147-A177-3AD203B41FA5}">
                      <a16:colId xmlns:a16="http://schemas.microsoft.com/office/drawing/2014/main" val="3048451045"/>
                    </a:ext>
                  </a:extLst>
                </a:gridCol>
                <a:gridCol w="2308554">
                  <a:extLst>
                    <a:ext uri="{9D8B030D-6E8A-4147-A177-3AD203B41FA5}">
                      <a16:colId xmlns:a16="http://schemas.microsoft.com/office/drawing/2014/main" val="3210710455"/>
                    </a:ext>
                  </a:extLst>
                </a:gridCol>
                <a:gridCol w="2308553">
                  <a:extLst>
                    <a:ext uri="{9D8B030D-6E8A-4147-A177-3AD203B41FA5}">
                      <a16:colId xmlns:a16="http://schemas.microsoft.com/office/drawing/2014/main" val="4024664820"/>
                    </a:ext>
                  </a:extLst>
                </a:gridCol>
              </a:tblGrid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Reserves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Beginning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Change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End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711876385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USD General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$1,144,027.35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($50,823.37)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$1,093,203.98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34847401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$354,528.03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($369,734.50)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($15,206.47)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724164199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General + NNA Reserve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$1,498,555.38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($420,557.87)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$1,079,997.51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1611808208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>
                          <a:effectLst/>
                        </a:rPr>
                        <a:t>Petty Cash</a:t>
                      </a:r>
                      <a:endParaRPr lang="en-US" sz="2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$2,000.00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$0.00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2419576177"/>
                  </a:ext>
                </a:extLst>
              </a:tr>
              <a:tr h="486517">
                <a:tc>
                  <a:txBody>
                    <a:bodyPr/>
                    <a:lstStyle/>
                    <a:p>
                      <a:pPr algn="l" fontAlgn="b"/>
                      <a:r>
                        <a:rPr lang="en-US" sz="2800" u="none" strike="noStrike" dirty="0">
                          <a:effectLst/>
                        </a:rPr>
                        <a:t>General + NNA + Petty Cash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marL="0" algn="r" defTabSz="914400" rtl="0" eaLnBrk="1" fontAlgn="b" latinLnBrk="0" hangingPunct="1"/>
                      <a:r>
                        <a:rPr lang="en-US" sz="280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$1,500,555.38 </a:t>
                      </a: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($420,557.87)</a:t>
                      </a:r>
                      <a:endParaRPr lang="en-US" sz="2800" b="0" i="0" u="none" strike="noStrike" dirty="0">
                        <a:solidFill>
                          <a:srgbClr val="FF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2800" u="none" strike="noStrike" dirty="0">
                          <a:effectLst/>
                        </a:rPr>
                        <a:t>$1,076,997.51 </a:t>
                      </a:r>
                      <a:endParaRPr lang="en-US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9" marB="0" anchor="b"/>
                </a:tc>
                <a:extLst>
                  <a:ext uri="{0D108BD9-81ED-4DB2-BD59-A6C34878D82A}">
                    <a16:rowId xmlns:a16="http://schemas.microsoft.com/office/drawing/2014/main" val="3421286331"/>
                  </a:ext>
                </a:extLst>
              </a:tr>
            </a:tbl>
          </a:graphicData>
        </a:graphic>
      </p:graphicFrame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7CCCFF-AB34-4D77-91B6-7A2CFE8295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ec-18-0199-00-00EC 2108-11-12 Treasurer Report</a:t>
            </a:r>
          </a:p>
        </p:txBody>
      </p:sp>
    </p:spTree>
    <p:extLst>
      <p:ext uri="{BB962C8B-B14F-4D97-AF65-F5344CB8AC3E}">
        <p14:creationId xmlns:p14="http://schemas.microsoft.com/office/powerpoint/2010/main" val="23160893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709</Words>
  <Application>Microsoft Office PowerPoint</Application>
  <PresentationFormat>Widescreen</PresentationFormat>
  <Paragraphs>259</Paragraphs>
  <Slides>16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Courier New</vt:lpstr>
      <vt:lpstr>Office Theme</vt:lpstr>
      <vt:lpstr>Worksheet</vt:lpstr>
      <vt:lpstr>Microsoft Excel Worksheet</vt:lpstr>
      <vt:lpstr>Treasurer’s Report</vt:lpstr>
      <vt:lpstr>2018 T3 Session Actuals (Bangkok)</vt:lpstr>
      <vt:lpstr>2019 T1 Session Estimate (Vancouver)</vt:lpstr>
      <vt:lpstr>2018 Net Worth Change</vt:lpstr>
      <vt:lpstr>2018 Reserve</vt:lpstr>
      <vt:lpstr>2019 T2 Session Forecast (Vienna)</vt:lpstr>
      <vt:lpstr>2019 T2 Session Forecast (Waikoloa)</vt:lpstr>
      <vt:lpstr>2019 Net Worth Change Forecast</vt:lpstr>
      <vt:lpstr>2019 Reserve Forecast</vt:lpstr>
      <vt:lpstr>Growth in Net worth</vt:lpstr>
      <vt:lpstr>Backup – 2020 Forecasts</vt:lpstr>
      <vt:lpstr>2020 T1 Session Results Forecast Atlanta</vt:lpstr>
      <vt:lpstr>2020 T2 Session Results Forecast Montreal</vt:lpstr>
      <vt:lpstr>2020 T3 Session Results Forecast Bangkok</vt:lpstr>
      <vt:lpstr>2020 Net Worth Change Forecast</vt:lpstr>
      <vt:lpstr>2020 Reserve Forecast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Treasurer's Report - opening, Nov2018</dc:title>
  <dc:subject>IEEE 802 LMSC EC</dc:subject>
  <dc:creator>gzimmerman</dc:creator>
  <cp:lastModifiedBy>George Zimmerman</cp:lastModifiedBy>
  <cp:revision>37</cp:revision>
  <dcterms:created xsi:type="dcterms:W3CDTF">2018-11-07T05:07:04Z</dcterms:created>
  <dcterms:modified xsi:type="dcterms:W3CDTF">2019-03-15T17:53:03Z</dcterms:modified>
</cp:coreProperties>
</file>