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4004" r:id="rId2"/>
  </p:sldMasterIdLst>
  <p:notesMasterIdLst>
    <p:notesMasterId r:id="rId9"/>
  </p:notesMasterIdLst>
  <p:handoutMasterIdLst>
    <p:handoutMasterId r:id="rId10"/>
  </p:handoutMasterIdLst>
  <p:sldIdLst>
    <p:sldId id="379" r:id="rId3"/>
    <p:sldId id="456" r:id="rId4"/>
    <p:sldId id="459" r:id="rId5"/>
    <p:sldId id="460" r:id="rId6"/>
    <p:sldId id="458" r:id="rId7"/>
    <p:sldId id="352" r:id="rId8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3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w, David" initials="LD" lastIdx="6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FFFF00"/>
    <a:srgbClr val="FF3300"/>
    <a:srgbClr val="FF993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78" autoAdjust="0"/>
    <p:restoredTop sz="84906" autoAdjust="0"/>
  </p:normalViewPr>
  <p:slideViewPr>
    <p:cSldViewPr>
      <p:cViewPr varScale="1">
        <p:scale>
          <a:sx n="82" d="100"/>
          <a:sy n="82" d="100"/>
        </p:scale>
        <p:origin x="91" y="408"/>
      </p:cViewPr>
      <p:guideLst>
        <p:guide orient="horz" pos="1434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228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36AFB49A-1A0C-4361-BE8D-C866C0793B11}" type="datetimeFigureOut">
              <a:rPr lang="en-GB"/>
              <a:pPr>
                <a:defRPr/>
              </a:pPr>
              <a:t>07/05/2019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DEE8609-FC23-446B-ACFE-EB28D14C8A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9784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240A71D-8F61-4078-9C38-38D62F34CB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9159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5424840-0912-4DE8-AD18-07BDA680807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299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40A71D-8F61-4078-9C38-38D62F34CB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479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2537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 userDrawn="1"/>
        </p:nvSpPr>
        <p:spPr bwMode="auto">
          <a:xfrm>
            <a:off x="10610851" y="6589714"/>
            <a:ext cx="153458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US" sz="1200">
                <a:solidFill>
                  <a:schemeClr val="bg1"/>
                </a:solidFill>
              </a:rPr>
              <a:t>Page </a:t>
            </a:r>
            <a:fld id="{C974BFFA-760F-4322-BAB1-C08C795453BC}" type="slidenum">
              <a:rPr lang="en-US" sz="1200" smtClean="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 noProof="0" dirty="0"/>
              <a:t>Click to edit Master 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7045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4998720" cy="43434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 sz="1600"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6278880" y="1600200"/>
            <a:ext cx="4998720" cy="43434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F32953-6AB1-4B1C-A8A4-85953104B235}"/>
              </a:ext>
            </a:extLst>
          </p:cNvPr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3CF47B-F333-4B30-8F6A-6E7FE2F1C7F6}"/>
              </a:ext>
            </a:extLst>
          </p:cNvPr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Powerpoint Title would go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796DBA-E472-4C4C-9A7C-0A6680AC8060}"/>
              </a:ext>
            </a:extLst>
          </p:cNvPr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587AEACA-E05A-4D55-835E-7D195F85BF1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sz="1400">
              <a:solidFill>
                <a:srgbClr val="000000"/>
              </a:solidFill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11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600200"/>
            <a:ext cx="5003801" cy="4343400"/>
          </a:xfrm>
        </p:spPr>
        <p:txBody>
          <a:bodyPr/>
          <a:lstStyle>
            <a:lvl1pPr marL="274320" indent="-273050"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6273800" y="1600200"/>
            <a:ext cx="5003801" cy="43434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C37A01-5E14-4B28-8076-8B270F3F207D}"/>
              </a:ext>
            </a:extLst>
          </p:cNvPr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68E9AE-5FBC-4DC5-99E7-CF8F6E99D12E}"/>
              </a:ext>
            </a:extLst>
          </p:cNvPr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Powerpoint Title would go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CFC440-5B17-4C30-9005-CA4EA0C13E59}"/>
              </a:ext>
            </a:extLst>
          </p:cNvPr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43CF388-DFC2-45EE-BE38-67AD1954DC1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sz="1400">
              <a:solidFill>
                <a:srgbClr val="000000"/>
              </a:solidFill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2347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876D39F-2CE7-4A6F-9721-BC50C5D2A4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F0442C2-2F1C-42AC-AD25-FCA62B8F7E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Powerpoint Title would go here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214DB43-5F99-4EB1-901E-51F4E75176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795CAE-9AEF-4F3D-BA71-609C9D39573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sz="1400">
              <a:solidFill>
                <a:srgbClr val="000000"/>
              </a:solidFill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7515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5B10819-EBE4-418A-AA5F-C42528E876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93D309E-974C-47C2-8B5F-18517E399F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Powerpoint Title would go here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BEC5496-C728-424B-9CCF-977A69BDA6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727E2C-85A8-4798-9F47-E287CB05D4E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sz="1400">
              <a:solidFill>
                <a:srgbClr val="000000"/>
              </a:solidFill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458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tem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2522711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110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tem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6"/>
          <p:cNvSpPr>
            <a:spLocks noChangeShapeType="1"/>
          </p:cNvSpPr>
          <p:nvPr userDrawn="1"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9349" y="1341438"/>
            <a:ext cx="11520851" cy="51117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858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tem mo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6"/>
          <p:cNvSpPr>
            <a:spLocks noChangeShapeType="1"/>
          </p:cNvSpPr>
          <p:nvPr userDrawn="1"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9349" y="1341438"/>
            <a:ext cx="11520851" cy="5111750"/>
          </a:xfrm>
        </p:spPr>
        <p:txBody>
          <a:bodyPr/>
          <a:lstStyle>
            <a:lvl1pPr>
              <a:defRPr sz="2000"/>
            </a:lvl1pPr>
            <a:lvl2pPr>
              <a:tabLst/>
              <a:defRPr sz="2000"/>
            </a:lvl2pPr>
            <a:lvl3pPr>
              <a:tabLst>
                <a:tab pos="3312000" algn="l"/>
                <a:tab pos="5040000" algn="l"/>
                <a:tab pos="6120000" algn="l"/>
                <a:tab pos="7200000" algn="l"/>
              </a:tabLst>
              <a:defRPr sz="2000"/>
            </a:lvl3pPr>
            <a:lvl4pPr>
              <a:defRPr sz="16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4172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tem ballot resul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6"/>
          <p:cNvSpPr>
            <a:spLocks noChangeShapeType="1"/>
          </p:cNvSpPr>
          <p:nvPr userDrawn="1"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04813"/>
            <a:ext cx="10972800" cy="7921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9349" y="1341438"/>
            <a:ext cx="11520851" cy="863426"/>
          </a:xfrm>
        </p:spPr>
        <p:txBody>
          <a:bodyPr/>
          <a:lstStyle>
            <a:lvl1pPr>
              <a:defRPr sz="2000"/>
            </a:lvl1pPr>
            <a:lvl2pPr>
              <a:tabLst/>
              <a:defRPr sz="2000"/>
            </a:lvl2pPr>
            <a:lvl3pPr>
              <a:tabLst>
                <a:tab pos="5040000" algn="l"/>
                <a:tab pos="6120000" algn="l"/>
                <a:tab pos="7200000" algn="l"/>
              </a:tabLst>
              <a:defRPr sz="2000"/>
            </a:lvl3pPr>
            <a:lvl4pPr>
              <a:defRPr sz="16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able Placeholder 9"/>
          <p:cNvSpPr>
            <a:spLocks noGrp="1"/>
          </p:cNvSpPr>
          <p:nvPr>
            <p:ph type="tbl" sz="quarter" idx="11"/>
          </p:nvPr>
        </p:nvSpPr>
        <p:spPr>
          <a:xfrm>
            <a:off x="719667" y="2420889"/>
            <a:ext cx="10752667" cy="3887837"/>
          </a:xfrm>
        </p:spPr>
        <p:txBody>
          <a:bodyPr/>
          <a:lstStyle/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689241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6"/>
          <p:cNvSpPr>
            <a:spLocks noChangeShapeType="1"/>
          </p:cNvSpPr>
          <p:nvPr userDrawn="1"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471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4683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34E2468-4D34-461C-AD0C-32DFED555E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82059C-F740-4078-8C11-F9FFC02B41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Powerpoint Title would go here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EFC7B04-E125-4408-A3F0-CC4105D296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2D5CA0-4425-42FF-BD7C-DD44BB0B4F8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sz="1400">
              <a:solidFill>
                <a:srgbClr val="000000"/>
              </a:solidFill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18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07DA0F-66EB-47D9-9C26-5D10FB1BEA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2B50E0-017B-4FD8-AF26-29B5D232EC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Powerpoint Title would go here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265700-1475-4836-9E1A-EF9F87C5FB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F6E981-FFCA-4A01-AB7C-5D91878251D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sz="1400">
              <a:solidFill>
                <a:srgbClr val="000000"/>
              </a:solidFill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91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6589713"/>
            <a:ext cx="12192000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/>
          </a:p>
        </p:txBody>
      </p:sp>
      <p:sp>
        <p:nvSpPr>
          <p:cNvPr id="1033" name="Text Box 10"/>
          <p:cNvSpPr txBox="1">
            <a:spLocks noChangeArrowheads="1"/>
          </p:cNvSpPr>
          <p:nvPr userDrawn="1"/>
        </p:nvSpPr>
        <p:spPr bwMode="auto">
          <a:xfrm>
            <a:off x="0" y="6591300"/>
            <a:ext cx="12192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1200" dirty="0">
                <a:solidFill>
                  <a:schemeClr val="bg1"/>
                </a:solidFill>
              </a:rPr>
              <a:t>IEEE 802.22 EC Motion</a:t>
            </a: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234" y="3175"/>
            <a:ext cx="12181417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404813"/>
            <a:ext cx="113284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9184" y="1350963"/>
            <a:ext cx="113284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10610851" y="6589714"/>
            <a:ext cx="153458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US" sz="1200">
                <a:solidFill>
                  <a:schemeClr val="bg1"/>
                </a:solidFill>
              </a:rPr>
              <a:t>Page </a:t>
            </a:r>
            <a:fld id="{5046B7F6-C00D-4FEE-8152-86BB1FBDD0EF}" type="slidenum">
              <a:rPr lang="en-US" sz="1200" smtClean="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0" y="6589714"/>
            <a:ext cx="8238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GB" sz="1200" dirty="0">
                <a:solidFill>
                  <a:schemeClr val="bg1"/>
                </a:solidFill>
              </a:rPr>
              <a:t>Version 3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-3437" y="-6994"/>
            <a:ext cx="162256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1200" b="1" i="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ec-19-0046-02-00EC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9" r:id="rId1"/>
    <p:sldLayoutId id="2147483996" r:id="rId2"/>
    <p:sldLayoutId id="2147484000" r:id="rId3"/>
    <p:sldLayoutId id="2147484001" r:id="rId4"/>
    <p:sldLayoutId id="2147484002" r:id="rId5"/>
    <p:sldLayoutId id="2147484003" r:id="rId6"/>
    <p:sldLayoutId id="2147483997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265113" indent="-2651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 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531813" indent="-2651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 "/>
        <a:defRPr sz="2800">
          <a:solidFill>
            <a:schemeClr val="tx1"/>
          </a:solidFill>
          <a:latin typeface="+mn-lt"/>
        </a:defRPr>
      </a:lvl2pPr>
      <a:lvl3pPr marL="798513" indent="-2651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 "/>
        <a:defRPr sz="2400">
          <a:solidFill>
            <a:schemeClr val="tx1"/>
          </a:solidFill>
          <a:latin typeface="+mn-lt"/>
        </a:defRPr>
      </a:lvl3pPr>
      <a:lvl4pPr marL="1065213" indent="-2651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 "/>
        <a:defRPr sz="2000">
          <a:solidFill>
            <a:schemeClr val="tx1"/>
          </a:solidFill>
          <a:latin typeface="+mn-lt"/>
        </a:defRPr>
      </a:lvl4pPr>
      <a:lvl5pPr marL="1331913" indent="-2651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 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E4A730D-65E7-4149-BB70-3341A1F00C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42888"/>
            <a:ext cx="10363200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AA7A3D9-55EA-46A1-A0FB-3551EEED21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103632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4D71400-ECA3-4728-BBEA-7DAD956E78A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48800" y="6629400"/>
            <a:ext cx="1422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0DE1C58-3224-4848-BDB3-319FC558724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14400" y="6629400"/>
            <a:ext cx="6400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chemeClr val="tx1"/>
                </a:solidFill>
                <a:latin typeface="+mj-lt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PowerPoint Title would go here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BAE051E-2902-4B1A-83BC-3B5B63BEA63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277600" y="6629400"/>
            <a:ext cx="584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 b="1"/>
            </a:lvl1pPr>
          </a:lstStyle>
          <a:p>
            <a:fld id="{13DECC05-1E86-4286-9A14-6912FCDAB11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sz="1400">
              <a:solidFill>
                <a:srgbClr val="000000"/>
              </a:solidFill>
            </a:endParaRPr>
          </a:p>
        </p:txBody>
      </p:sp>
      <p:pic>
        <p:nvPicPr>
          <p:cNvPr id="1031" name="Picture 10" descr="IEEE_SA_Bar_Graphic_long_lg">
            <a:extLst>
              <a:ext uri="{FF2B5EF4-FFF2-40B4-BE49-F238E27FC236}">
                <a16:creationId xmlns:a16="http://schemas.microsoft.com/office/drawing/2014/main" id="{2A9F63A5-D7EB-4F4E-85A5-E992B5964A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94426"/>
            <a:ext cx="12200467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5672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5" r:id="rId1"/>
    <p:sldLayoutId id="2147484006" r:id="rId2"/>
    <p:sldLayoutId id="2147484007" r:id="rId3"/>
    <p:sldLayoutId id="2147484008" r:id="rId4"/>
    <p:sldLayoutId id="2147484009" r:id="rId5"/>
    <p:sldLayoutId id="2147484010" r:id="rId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MS PGothic" panose="020B0600070205080204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MS PGothic" panose="020B0600070205080204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MS PGothic" panose="020B0600070205080204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MS PGothic" panose="020B0600070205080204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273050" indent="-273050" algn="l" rtl="0" eaLnBrk="0" fontAlgn="base" hangingPunct="0">
        <a:spcBef>
          <a:spcPts val="1100"/>
        </a:spcBef>
        <a:spcAft>
          <a:spcPct val="0"/>
        </a:spcAft>
        <a:buClr>
          <a:schemeClr val="accent1"/>
        </a:buClr>
        <a:buSzPct val="100000"/>
        <a:buFont typeface="Wingdings 2" panose="05020102010507070707" pitchFamily="18" charset="2"/>
        <a:buChar char="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pitchFamily="-112" charset="-128"/>
        </a:defRPr>
      </a:lvl1pPr>
      <a:lvl2pPr marL="571500" indent="-276225" algn="l" rtl="0" eaLnBrk="0" fontAlgn="base" hangingPunct="0">
        <a:spcBef>
          <a:spcPts val="4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pitchFamily="-112" charset="-128"/>
        </a:defRPr>
      </a:lvl2pPr>
      <a:lvl3pPr marL="809625" indent="-228600" algn="l" rtl="0" eaLnBrk="0" fontAlgn="base" hangingPunct="0">
        <a:spcBef>
          <a:spcPts val="4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pitchFamily="-112" charset="-128"/>
        </a:defRPr>
      </a:lvl3pPr>
      <a:lvl4pPr marL="1028700" indent="-171450" algn="l" rtl="0" eaLnBrk="0" fontAlgn="base" hangingPunct="0">
        <a:spcBef>
          <a:spcPts val="400"/>
        </a:spcBef>
        <a:spcAft>
          <a:spcPct val="0"/>
        </a:spcAft>
        <a:buFont typeface="Arial" panose="020B0604020202020204" pitchFamily="34" charset="0"/>
        <a:buChar char="-"/>
        <a:defRPr sz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pitchFamily="-112" charset="-128"/>
        </a:defRPr>
      </a:lvl4pPr>
      <a:lvl5pPr marL="1200150" indent="-171450" algn="l" rtl="0" eaLnBrk="0" fontAlgn="base" hangingPunct="0">
        <a:spcBef>
          <a:spcPts val="400"/>
        </a:spcBef>
        <a:spcAft>
          <a:spcPct val="0"/>
        </a:spcAft>
        <a:buFont typeface="Arial" panose="020B0604020202020204" pitchFamily="34" charset="0"/>
        <a:buChar char="•"/>
        <a:defRPr sz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2/dcn/19/22-19-0017-04-0000-802-22-revision-par-new-csd-5c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ieee802.org/22/private/2019_Ma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3"/>
          <p:cNvSpPr>
            <a:spLocks noGrp="1"/>
          </p:cNvSpPr>
          <p:nvPr>
            <p:ph type="ctrTitle"/>
          </p:nvPr>
        </p:nvSpPr>
        <p:spPr>
          <a:xfrm>
            <a:off x="914400" y="1598935"/>
            <a:ext cx="10363200" cy="1752600"/>
          </a:xfrm>
        </p:spPr>
        <p:txBody>
          <a:bodyPr/>
          <a:lstStyle/>
          <a:p>
            <a:r>
              <a:rPr lang="en-GB" altLang="en-US" sz="4000" dirty="0"/>
              <a:t>IEEE 802.22 motion</a:t>
            </a:r>
            <a:br>
              <a:rPr lang="en-GB" altLang="en-US" sz="4000" dirty="0"/>
            </a:br>
            <a:r>
              <a:rPr lang="en-GB" altLang="en-US" sz="4000" dirty="0" err="1" smtClean="0"/>
              <a:t>Motion</a:t>
            </a:r>
            <a:r>
              <a:rPr lang="en-GB" sz="4000" dirty="0" smtClean="0"/>
              <a:t> </a:t>
            </a:r>
            <a:r>
              <a:rPr lang="en-GB" sz="4000" dirty="0"/>
              <a:t>for Approval to Start the Sponsor Ballot for IEEE P802.22 Revision Draft 5.0</a:t>
            </a:r>
            <a:endParaRPr lang="en-GB" altLang="en-US" sz="4000" dirty="0"/>
          </a:p>
        </p:txBody>
      </p:sp>
      <p:sp>
        <p:nvSpPr>
          <p:cNvPr id="9219" name="Subtitle 4"/>
          <p:cNvSpPr>
            <a:spLocks noGrp="1"/>
          </p:cNvSpPr>
          <p:nvPr>
            <p:ph type="subTitle" idx="1"/>
          </p:nvPr>
        </p:nvSpPr>
        <p:spPr>
          <a:xfrm>
            <a:off x="1828800" y="4437112"/>
            <a:ext cx="8534400" cy="1752600"/>
          </a:xfrm>
        </p:spPr>
        <p:txBody>
          <a:bodyPr/>
          <a:lstStyle/>
          <a:p>
            <a:r>
              <a:rPr lang="en-GB" altLang="en-US" dirty="0"/>
              <a:t>Motion via E-mail Ballot</a:t>
            </a:r>
          </a:p>
          <a:p>
            <a:r>
              <a:rPr lang="en-GB" altLang="en-US" dirty="0"/>
              <a:t>Motion Start: May 7</a:t>
            </a:r>
            <a:r>
              <a:rPr lang="en-GB" altLang="en-US" baseline="30000" dirty="0"/>
              <a:t>th</a:t>
            </a:r>
            <a:r>
              <a:rPr lang="en-GB" altLang="en-US" dirty="0"/>
              <a:t> 2019</a:t>
            </a:r>
          </a:p>
          <a:p>
            <a:r>
              <a:rPr lang="en-GB" altLang="en-US" dirty="0"/>
              <a:t>Motion End: May 16</a:t>
            </a:r>
            <a:r>
              <a:rPr lang="en-GB" altLang="en-US" baseline="30000" dirty="0"/>
              <a:t>th</a:t>
            </a:r>
            <a:r>
              <a:rPr lang="en-GB" altLang="en-US" dirty="0"/>
              <a:t> 2019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6232" y="404813"/>
            <a:ext cx="11328400" cy="792162"/>
          </a:xfrm>
        </p:spPr>
        <p:txBody>
          <a:bodyPr/>
          <a:lstStyle/>
          <a:p>
            <a:r>
              <a:rPr lang="en-GB" dirty="0"/>
              <a:t>Motion for Approval to Start the Sponsor Ballot for IEEE P802.22 Revision Draft 5.0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9349" y="1413446"/>
            <a:ext cx="11520851" cy="5039741"/>
          </a:xfrm>
        </p:spPr>
        <p:txBody>
          <a:bodyPr>
            <a:noAutofit/>
          </a:bodyPr>
          <a:lstStyle/>
          <a:p>
            <a:r>
              <a:rPr lang="en-GB" sz="2000" dirty="0"/>
              <a:t>Item 1: </a:t>
            </a:r>
            <a:r>
              <a:rPr lang="en-US" sz="2000" dirty="0"/>
              <a:t>Re-circulation LB #5 on </a:t>
            </a:r>
            <a:r>
              <a:rPr lang="en-GB" sz="2000" dirty="0"/>
              <a:t>IEEE P802.22 Revision </a:t>
            </a:r>
            <a:r>
              <a:rPr lang="en-US" sz="2000" dirty="0"/>
              <a:t>draft D5.0 closed April 29th at 23:59 ET</a:t>
            </a:r>
            <a:endParaRPr lang="en-GB" sz="2000" dirty="0"/>
          </a:p>
          <a:p>
            <a:pPr>
              <a:spcBef>
                <a:spcPts val="0"/>
              </a:spcBef>
            </a:pPr>
            <a:r>
              <a:rPr lang="en-GB" sz="2000" dirty="0"/>
              <a:t>Item 2: </a:t>
            </a:r>
            <a:r>
              <a:rPr lang="en-US" sz="2000" dirty="0"/>
              <a:t>Vote tally</a:t>
            </a:r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graphicFrame>
        <p:nvGraphicFramePr>
          <p:cNvPr id="7" name="Group 17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1301754"/>
              </p:ext>
            </p:extLst>
          </p:nvPr>
        </p:nvGraphicFramePr>
        <p:xfrm>
          <a:off x="23448" y="2205016"/>
          <a:ext cx="11952651" cy="3765336"/>
        </p:xfrm>
        <a:graphic>
          <a:graphicData uri="http://schemas.openxmlformats.org/drawingml/2006/table">
            <a:tbl>
              <a:tblPr/>
              <a:tblGrid>
                <a:gridCol w="1347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34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5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34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43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34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34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568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8011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289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5568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55686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604549">
                  <a:extLst>
                    <a:ext uri="{9D8B030D-6E8A-4147-A177-3AD203B41FA5}">
                      <a16:colId xmlns:a16="http://schemas.microsoft.com/office/drawing/2014/main" val="3965212801"/>
                    </a:ext>
                  </a:extLst>
                </a:gridCol>
                <a:gridCol w="906823">
                  <a:extLst>
                    <a:ext uri="{9D8B030D-6E8A-4147-A177-3AD203B41FA5}">
                      <a16:colId xmlns:a16="http://schemas.microsoft.com/office/drawing/2014/main" val="1393818069"/>
                    </a:ext>
                  </a:extLst>
                </a:gridCol>
                <a:gridCol w="1007578">
                  <a:extLst>
                    <a:ext uri="{9D8B030D-6E8A-4147-A177-3AD203B41FA5}">
                      <a16:colId xmlns:a16="http://schemas.microsoft.com/office/drawing/2014/main" val="2929260028"/>
                    </a:ext>
                  </a:extLst>
                </a:gridCol>
              </a:tblGrid>
              <a:tr h="648072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50" marR="91450" marT="45621" marB="45621" anchorCtr="1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LB #1</a:t>
                      </a:r>
                      <a:b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(Draft D1.0)</a:t>
                      </a:r>
                    </a:p>
                  </a:txBody>
                  <a:tcPr marL="91450" marR="91450" marT="45621" marB="45621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8" marB="45698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8" marB="45698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LB #2</a:t>
                      </a:r>
                      <a:b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(Draft D2.0)</a:t>
                      </a:r>
                    </a:p>
                  </a:txBody>
                  <a:tcPr marL="91450" marR="91450" marT="45621" marB="45621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50" marR="91450" marT="45621" marB="45621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50" marR="91450" marT="45621" marB="45621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LB #3</a:t>
                      </a:r>
                      <a:b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(Draft D3.0)</a:t>
                      </a:r>
                    </a:p>
                  </a:txBody>
                  <a:tcPr marL="91450" marR="91450" marT="45621" marB="45621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50" marR="91450" marT="45621" marB="45621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50" marR="91450" marT="45621" marB="45621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Recirc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LB#4</a:t>
                      </a:r>
                      <a:b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(Draft D4.0)</a:t>
                      </a:r>
                    </a:p>
                  </a:txBody>
                  <a:tcPr marL="91450" marR="91450" marT="45621" marB="45621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50" marR="91450" marT="45621" marB="45621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50" marR="91450" marT="45621" marB="45621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Recirc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LB#5</a:t>
                      </a:r>
                      <a:b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(Draft D5.0)</a:t>
                      </a:r>
                    </a:p>
                  </a:txBody>
                  <a:tcPr marL="91450" marR="91450" marT="45621" marB="45621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50" marR="91450" marT="45621" marB="45621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50" marR="91450" marT="45621" marB="45621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Req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05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#</a:t>
                      </a:r>
                    </a:p>
                  </a:txBody>
                  <a:tcPr marL="90009" marR="90009" marT="46701" marB="46701" anchor="ctr" anchorCtr="1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Status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#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Status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#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Status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#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Status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#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Status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7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spc="-5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Abstain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4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29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4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36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4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22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4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30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PASS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2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14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PASS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N/A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17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spc="-5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Disapprove with comments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4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40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3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17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spc="-5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Disapprove w/o comment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11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8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17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spc="-5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Approve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6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60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FAIL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4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57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FAIL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7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88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PASS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9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89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PASS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12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92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PASS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≥ 75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17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spc="-5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Ballots returned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14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82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PASS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11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52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PASS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PASS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7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PASS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87.5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PASS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≥ 50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17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spc="-5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Voters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17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21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17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spc="-5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Comments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149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65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86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0009" marR="90009" marT="46701" marB="46701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66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35574" y="1341437"/>
            <a:ext cx="11520851" cy="511175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sz="2000" dirty="0"/>
              <a:t>Item 3: Clause 12 Conditions</a:t>
            </a:r>
          </a:p>
          <a:p>
            <a:pPr>
              <a:spcBef>
                <a:spcPts val="0"/>
              </a:spcBef>
            </a:pPr>
            <a:r>
              <a:rPr lang="en-US" sz="2000" dirty="0">
                <a:solidFill>
                  <a:srgbClr val="00B0F0"/>
                </a:solidFill>
              </a:rPr>
              <a:t>No comments received </a:t>
            </a:r>
            <a:r>
              <a:rPr lang="en-US" sz="2000" dirty="0"/>
              <a:t>at the end of Draft 5.0 Working Group Re-circ. </a:t>
            </a:r>
          </a:p>
          <a:p>
            <a:pPr>
              <a:spcBef>
                <a:spcPts val="0"/>
              </a:spcBef>
            </a:pPr>
            <a:r>
              <a:rPr lang="en-GB" sz="2000" dirty="0">
                <a:solidFill>
                  <a:srgbClr val="00B0F0"/>
                </a:solidFill>
                <a:ea typeface="PMingLiU" panose="02020500000000000000" pitchFamily="18" charset="-120"/>
              </a:rPr>
              <a:t>No changes have been made to the Draft 5.0 </a:t>
            </a:r>
            <a:r>
              <a:rPr lang="en-GB" sz="2000" dirty="0">
                <a:ea typeface="PMingLiU" panose="02020500000000000000" pitchFamily="18" charset="-120"/>
              </a:rPr>
              <a:t>after the Working Group Re-circ.  </a:t>
            </a:r>
          </a:p>
          <a:p>
            <a:pPr>
              <a:spcBef>
                <a:spcPts val="0"/>
              </a:spcBef>
            </a:pPr>
            <a:endParaRPr lang="en-GB" sz="2000" dirty="0"/>
          </a:p>
          <a:p>
            <a:pPr>
              <a:spcBef>
                <a:spcPts val="0"/>
              </a:spcBef>
            </a:pPr>
            <a:r>
              <a:rPr lang="en-GB" sz="2000" b="1" dirty="0"/>
              <a:t>Conditions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b) After resolution of the recirculation ballot is completed, the approval percentage is at least 75% and there are no new valid DISAPPROVE votes. </a:t>
            </a:r>
          </a:p>
          <a:p>
            <a:pPr>
              <a:spcBef>
                <a:spcPts val="0"/>
              </a:spcBef>
            </a:pPr>
            <a:r>
              <a:rPr lang="en-US" sz="2000" dirty="0">
                <a:solidFill>
                  <a:srgbClr val="00B0F0"/>
                </a:solidFill>
              </a:rPr>
              <a:t>CONDITION SATISFIED</a:t>
            </a:r>
          </a:p>
          <a:p>
            <a:r>
              <a:rPr lang="en-US" sz="2000" dirty="0"/>
              <a:t>c) No technical changes, as determined by the WG Chair, were made as a result of the recirculation ballot.</a:t>
            </a:r>
          </a:p>
          <a:p>
            <a:r>
              <a:rPr lang="en-US" sz="2000" dirty="0">
                <a:solidFill>
                  <a:srgbClr val="00B0F0"/>
                </a:solidFill>
              </a:rPr>
              <a:t>CONDITION SATISFIED</a:t>
            </a:r>
          </a:p>
          <a:p>
            <a:r>
              <a:rPr lang="en-US" sz="2000" dirty="0"/>
              <a:t>d) No new valid DISAPPROVE comments on new issues that are not resolved to the satisfaction of the submitter from existing DISAPPROVE voters. </a:t>
            </a:r>
          </a:p>
          <a:p>
            <a:pPr>
              <a:spcBef>
                <a:spcPts val="0"/>
              </a:spcBef>
            </a:pPr>
            <a:r>
              <a:rPr lang="en-US" sz="2000" dirty="0">
                <a:solidFill>
                  <a:srgbClr val="00B0F0"/>
                </a:solidFill>
              </a:rPr>
              <a:t>CONDITION SATISFIED</a:t>
            </a:r>
          </a:p>
          <a:p>
            <a:pPr marL="266700" lvl="1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lang="en-GB" sz="1400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A3FB5F0B-D885-47A0-BAAA-89A55EAA0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232" y="404813"/>
            <a:ext cx="11328400" cy="792162"/>
          </a:xfrm>
        </p:spPr>
        <p:txBody>
          <a:bodyPr/>
          <a:lstStyle/>
          <a:p>
            <a:r>
              <a:rPr lang="en-GB" dirty="0"/>
              <a:t>Motion for Approval to Start the Sponsor Ballot for IEEE P802.22 Revision Draft 5.0</a:t>
            </a:r>
          </a:p>
        </p:txBody>
      </p:sp>
    </p:spTree>
    <p:extLst>
      <p:ext uri="{BB962C8B-B14F-4D97-AF65-F5344CB8AC3E}">
        <p14:creationId xmlns:p14="http://schemas.microsoft.com/office/powerpoint/2010/main" val="809489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35574" y="1341437"/>
            <a:ext cx="11520851" cy="5111750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dirty="0"/>
              <a:t>Item 3: Clause 12 Conditions</a:t>
            </a:r>
          </a:p>
          <a:p>
            <a:pPr>
              <a:spcBef>
                <a:spcPts val="0"/>
              </a:spcBef>
            </a:pPr>
            <a:r>
              <a:rPr lang="en-US" dirty="0"/>
              <a:t>One voter (Paul </a:t>
            </a:r>
            <a:r>
              <a:rPr lang="en-US" dirty="0" err="1"/>
              <a:t>Nikolich</a:t>
            </a:r>
            <a:r>
              <a:rPr lang="en-US" dirty="0"/>
              <a:t>) has maintained the Disapprove since WG Letter Ballot 3, on Draft 3.0. 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This comment was addressed and resolved prior to the Working Group Re-circ for Draft 5.0. All the broken references have been fixed. 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So there are No Unsatisfied Negative Comments. 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 </a:t>
            </a: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lang="en-GB" sz="1400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A3FB5F0B-D885-47A0-BAAA-89A55EAA0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232" y="404813"/>
            <a:ext cx="11328400" cy="792162"/>
          </a:xfrm>
        </p:spPr>
        <p:txBody>
          <a:bodyPr/>
          <a:lstStyle/>
          <a:p>
            <a:r>
              <a:rPr lang="en-GB" dirty="0"/>
              <a:t>Motion for Approval to Start the Sponsor Ballot for IEEE P802.22 Revision Draft 5.0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62E22E3-3CF3-4E5D-8EBB-C3307B1622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713" y="28844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1D222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1D222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1D222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5D71F67-45FD-4FCF-8B28-804E2D5FB0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08" y="3212976"/>
            <a:ext cx="10956788" cy="2035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816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Item 4: IEEE 802.22 Timelines:</a:t>
            </a: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609600" lvl="1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dirty="0"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lang="en-GB" sz="14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C695F6D-8177-459A-9905-B55D196E27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928678"/>
              </p:ext>
            </p:extLst>
          </p:nvPr>
        </p:nvGraphicFramePr>
        <p:xfrm>
          <a:off x="551384" y="1772816"/>
          <a:ext cx="11520851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6757">
                  <a:extLst>
                    <a:ext uri="{9D8B030D-6E8A-4147-A177-3AD203B41FA5}">
                      <a16:colId xmlns:a16="http://schemas.microsoft.com/office/drawing/2014/main" val="875178329"/>
                    </a:ext>
                  </a:extLst>
                </a:gridCol>
                <a:gridCol w="3634094">
                  <a:extLst>
                    <a:ext uri="{9D8B030D-6E8A-4147-A177-3AD203B41FA5}">
                      <a16:colId xmlns:a16="http://schemas.microsoft.com/office/drawing/2014/main" val="31673222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Actions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Schedule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170339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Sponsor Ballot Pool formed. 72 people in the Pool. Pool is balanced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Completed – Feb 12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598397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P802.22 Revision Co-existence Assurance Document Approved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April 15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5675270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P802.22 Revision Criteria for Standards Development Revised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April 15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925320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GB" dirty="0">
                          <a:ea typeface="PMingLiU" panose="02020500000000000000" pitchFamily="18" charset="-120"/>
                        </a:rPr>
                        <a:t>Sent the Draft to IEEE MEC.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MEC Process Completed – April 15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266328"/>
                  </a:ext>
                </a:extLst>
              </a:tr>
              <a:tr h="142240">
                <a:tc>
                  <a:txBody>
                    <a:bodyPr/>
                    <a:lstStyle/>
                    <a:p>
                      <a:r>
                        <a:rPr lang="en-GB" dirty="0">
                          <a:ea typeface="PMingLiU" panose="02020500000000000000" pitchFamily="18" charset="-120"/>
                        </a:rPr>
                        <a:t>Draft 5.0 – Re-circulation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April 15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2019 – April 29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2981426"/>
                  </a:ext>
                </a:extLst>
              </a:tr>
              <a:tr h="223520">
                <a:tc>
                  <a:txBody>
                    <a:bodyPr/>
                    <a:lstStyle/>
                    <a:p>
                      <a:r>
                        <a:rPr lang="en-US" dirty="0"/>
                        <a:t>Working Group approved forwarding P802.22 Draft 5.0 to Sponsor Ballot.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April 27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05927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dirty="0"/>
                        <a:t>Working Group confirmed the P802.22 CSD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April 27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44664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dirty="0"/>
                        <a:t>Working Group confirmed the P802.22 PAR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6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6010944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dirty="0">
                          <a:ea typeface="PMingLiU" panose="02020500000000000000" pitchFamily="18" charset="-120"/>
                        </a:rPr>
                        <a:t>EC Motion to start the Sponsor Ballot for IEEE P802.22 Revision Draft 5.0 and confirm the CSD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7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7469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ea typeface="PMingLiU" panose="02020500000000000000" pitchFamily="18" charset="-120"/>
                        </a:rPr>
                        <a:t>Start the Sponsor Ballot Process</a:t>
                      </a:r>
                      <a:endParaRPr lang="en-US" sz="1600" dirty="0">
                        <a:ea typeface="SimSun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20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9645455"/>
                  </a:ext>
                </a:extLst>
              </a:tr>
            </a:tbl>
          </a:graphicData>
        </a:graphic>
      </p:graphicFrame>
      <p:sp>
        <p:nvSpPr>
          <p:cNvPr id="8" name="Title 2">
            <a:extLst>
              <a:ext uri="{FF2B5EF4-FFF2-40B4-BE49-F238E27FC236}">
                <a16:creationId xmlns:a16="http://schemas.microsoft.com/office/drawing/2014/main" id="{A3FB5F0B-D885-47A0-BAAA-89A55EAA0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232" y="404813"/>
            <a:ext cx="11328400" cy="792162"/>
          </a:xfrm>
        </p:spPr>
        <p:txBody>
          <a:bodyPr/>
          <a:lstStyle/>
          <a:p>
            <a:r>
              <a:rPr lang="en-GB" dirty="0"/>
              <a:t>Motion for Approval to Start the Sponsor Ballot for IEEE P802.22 Revision Draft 5.0</a:t>
            </a:r>
          </a:p>
        </p:txBody>
      </p:sp>
    </p:spTree>
    <p:extLst>
      <p:ext uri="{BB962C8B-B14F-4D97-AF65-F5344CB8AC3E}">
        <p14:creationId xmlns:p14="http://schemas.microsoft.com/office/powerpoint/2010/main" val="2586387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981504"/>
              </p:ext>
            </p:extLst>
          </p:nvPr>
        </p:nvGraphicFramePr>
        <p:xfrm>
          <a:off x="407368" y="1324312"/>
          <a:ext cx="11328400" cy="527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1752">
                  <a:extLst>
                    <a:ext uri="{9D8B030D-6E8A-4147-A177-3AD203B41FA5}">
                      <a16:colId xmlns:a16="http://schemas.microsoft.com/office/drawing/2014/main" val="2852815221"/>
                    </a:ext>
                  </a:extLst>
                </a:gridCol>
                <a:gridCol w="9696648">
                  <a:extLst>
                    <a:ext uri="{9D8B030D-6E8A-4147-A177-3AD203B41FA5}">
                      <a16:colId xmlns:a16="http://schemas.microsoft.com/office/drawing/2014/main" val="1500439343"/>
                    </a:ext>
                  </a:extLst>
                </a:gridCol>
              </a:tblGrid>
              <a:tr h="837456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Motion</a:t>
                      </a: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 Text</a:t>
                      </a:r>
                    </a:p>
                    <a:p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(include)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Approve sending P802.22 Revision Draft 5.0 to Sponsor Ballot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Confirm the CSD for P802.22 Revision in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hlinkClick r:id="rId3"/>
                        </a:rPr>
                        <a:t>https://mentor.ieee.org/802.22/dcn/19/22-19-0017-04-0000-802-22-revision-par-new-csd-5c.docx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Move: Apurva N. Mody Second: Bob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</a:rPr>
                        <a:t>Heile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3097976"/>
                  </a:ext>
                </a:extLst>
              </a:tr>
              <a:tr h="665480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Other Info</a:t>
                      </a:r>
                    </a:p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(include)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Supporting Documentation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Date the ballot closed: April 29</a:t>
                      </a:r>
                      <a:r>
                        <a:rPr lang="en-US" sz="140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2019</a:t>
                      </a:r>
                    </a:p>
                    <a:p>
                      <a:pPr lvl="1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Ballot vote tally including 100% Approve, 0% Disapprove and 14% Abstain votes</a:t>
                      </a:r>
                    </a:p>
                    <a:p>
                      <a:pPr lvl="1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No Comments received</a:t>
                      </a:r>
                    </a:p>
                    <a:p>
                      <a:pPr lvl="1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No further Working Group re-circulation is needed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In the WG, PAR (y/n/a): 5, 0, 0; CSD (y/n/a): 4, 0, 0, WG Motion to forward Draft 5.0 to Sponsor Ballot: (y/n/a): 4, 0, 0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4092572"/>
                  </a:ext>
                </a:extLst>
              </a:tr>
              <a:tr h="665480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Background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Applies to: a project that has passed WG letter ballot with at least 75% approval and has completed any necessary recirculation ballots.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Confirmation of the CSD is required for non-maintenance projects.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0169066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Rules Reference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LMSC OM – “The IEEE 802 LMSC EC” Clause 12</a:t>
                      </a:r>
                    </a:p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Working Group P&amp;P – Clause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0034400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Field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</a:rPr>
                        <a:t> Definitions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P802.22™/D5.0.0- Standard for Information Technology—Local and Metropolitan Area Networks — Specific requirements —  Part 22: Cognitive Radio Wireless Regional Area Network (WRAN) Medium Access Control (MAC) and Physical Layer (PHY) Specifications: Policies and Procedures for Operation in the Bands that Allow Spectrum Sharing where the Communications Devices may  Opportunistically Operate in the Spectrum of the Primary Service</a:t>
                      </a:r>
                    </a:p>
                    <a:p>
                      <a:pPr marL="0" lvl="0" algn="l" defTabSz="914400" rtl="0" eaLnBrk="1" latinLnBrk="0" hangingPunct="1"/>
                      <a:r>
                        <a:rPr lang="en-GB" sz="14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http://www.ieee802.org/22/private/2019_Mar</a:t>
                      </a: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/</a:t>
                      </a: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URL to a permanent unambiguous location of the document. Login: P802.22, Password: RANs4Reach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8022213"/>
                  </a:ext>
                </a:extLst>
              </a:tr>
            </a:tbl>
          </a:graphicData>
        </a:graphic>
      </p:graphicFrame>
      <p:sp>
        <p:nvSpPr>
          <p:cNvPr id="6" name="Title 2">
            <a:extLst>
              <a:ext uri="{FF2B5EF4-FFF2-40B4-BE49-F238E27FC236}">
                <a16:creationId xmlns:a16="http://schemas.microsoft.com/office/drawing/2014/main" id="{7C1396FE-4DC4-4328-B0AE-698F06595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232" y="404813"/>
            <a:ext cx="11328400" cy="792162"/>
          </a:xfrm>
        </p:spPr>
        <p:txBody>
          <a:bodyPr/>
          <a:lstStyle/>
          <a:p>
            <a:r>
              <a:rPr lang="en-GB" dirty="0"/>
              <a:t>Motion for Approval to Start the Sponsor Ballot for IEEE P802.22 Revision Draft 5.0</a:t>
            </a:r>
          </a:p>
        </p:txBody>
      </p:sp>
    </p:spTree>
    <p:extLst>
      <p:ext uri="{BB962C8B-B14F-4D97-AF65-F5344CB8AC3E}">
        <p14:creationId xmlns:p14="http://schemas.microsoft.com/office/powerpoint/2010/main" val="1374799386"/>
      </p:ext>
    </p:extLst>
  </p:cSld>
  <p:clrMapOvr>
    <a:masterClrMapping/>
  </p:clrMapOvr>
</p:sld>
</file>

<file path=ppt/theme/theme1.xml><?xml version="1.0" encoding="utf-8"?>
<a:theme xmlns:a="http://schemas.openxmlformats.org/drawingml/2006/main" name="IEEE 802.3 EC motions">
  <a:themeElements>
    <a:clrScheme name="1_EE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EE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EE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E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E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E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E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E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E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E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E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E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E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E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nk">
  <a:themeElements>
    <a:clrScheme name="IEEE">
      <a:dk1>
        <a:srgbClr val="000000"/>
      </a:dk1>
      <a:lt1>
        <a:srgbClr val="FFFFFF"/>
      </a:lt1>
      <a:dk2>
        <a:srgbClr val="A6B4AC"/>
      </a:dk2>
      <a:lt2>
        <a:srgbClr val="6E8076"/>
      </a:lt2>
      <a:accent1>
        <a:srgbClr val="0066A1"/>
      </a:accent1>
      <a:accent2>
        <a:srgbClr val="009FDA"/>
      </a:accent2>
      <a:accent3>
        <a:srgbClr val="CC1239"/>
      </a:accent3>
      <a:accent4>
        <a:srgbClr val="FDC82F"/>
      </a:accent4>
      <a:accent5>
        <a:srgbClr val="E37222"/>
      </a:accent5>
      <a:accent6>
        <a:srgbClr val="69BE28"/>
      </a:accent6>
      <a:hlink>
        <a:srgbClr val="008542"/>
      </a:hlink>
      <a:folHlink>
        <a:srgbClr val="6B1F7C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 algn="l">
          <a:defRPr sz="1600" dirty="0" smtClean="0"/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84622</TotalTime>
  <Words>786</Words>
  <Application>Microsoft Office PowerPoint</Application>
  <PresentationFormat>Widescreen</PresentationFormat>
  <Paragraphs>266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8" baseType="lpstr">
      <vt:lpstr>ＭＳ Ｐゴシック</vt:lpstr>
      <vt:lpstr>ＭＳ Ｐゴシック</vt:lpstr>
      <vt:lpstr>PMingLiU</vt:lpstr>
      <vt:lpstr>SimSun</vt:lpstr>
      <vt:lpstr>Arial</vt:lpstr>
      <vt:lpstr>Myriad Pro</vt:lpstr>
      <vt:lpstr>Symbol</vt:lpstr>
      <vt:lpstr>Times New Roman</vt:lpstr>
      <vt:lpstr>Verdana</vt:lpstr>
      <vt:lpstr>Wingdings 2</vt:lpstr>
      <vt:lpstr>IEEE 802.3 EC motions</vt:lpstr>
      <vt:lpstr>blank</vt:lpstr>
      <vt:lpstr>IEEE 802.22 motion Motion for Approval to Start the Sponsor Ballot for IEEE P802.22 Revision Draft 5.0</vt:lpstr>
      <vt:lpstr>Motion for Approval to Start the Sponsor Ballot for IEEE P802.22 Revision Draft 5.0</vt:lpstr>
      <vt:lpstr>Motion for Approval to Start the Sponsor Ballot for IEEE P802.22 Revision Draft 5.0</vt:lpstr>
      <vt:lpstr>Motion for Approval to Start the Sponsor Ballot for IEEE P802.22 Revision Draft 5.0</vt:lpstr>
      <vt:lpstr>Motion for Approval to Start the Sponsor Ballot for IEEE P802.22 Revision Draft 5.0</vt:lpstr>
      <vt:lpstr>Motion for Approval to Start the Sponsor Ballot for IEEE P802.22 Revision Draft 5.0</vt:lpstr>
    </vt:vector>
  </TitlesOfParts>
  <Company>3Com Europe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3Com User</dc:creator>
  <cp:lastModifiedBy>Mody, Apurva (US)</cp:lastModifiedBy>
  <cp:revision>1243</cp:revision>
  <dcterms:created xsi:type="dcterms:W3CDTF">2009-11-20T01:35:07Z</dcterms:created>
  <dcterms:modified xsi:type="dcterms:W3CDTF">2019-05-07T18:08:51Z</dcterms:modified>
</cp:coreProperties>
</file>