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004" r:id="rId2"/>
  </p:sldMasterIdLst>
  <p:notesMasterIdLst>
    <p:notesMasterId r:id="rId9"/>
  </p:notesMasterIdLst>
  <p:handoutMasterIdLst>
    <p:handoutMasterId r:id="rId10"/>
  </p:handoutMasterIdLst>
  <p:sldIdLst>
    <p:sldId id="379" r:id="rId3"/>
    <p:sldId id="453" r:id="rId4"/>
    <p:sldId id="457" r:id="rId5"/>
    <p:sldId id="456" r:id="rId6"/>
    <p:sldId id="458" r:id="rId7"/>
    <p:sldId id="459" r:id="rId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FF00"/>
    <a:srgbClr val="FF3300"/>
    <a:srgbClr val="FF99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78" autoAdjust="0"/>
    <p:restoredTop sz="84906" autoAdjust="0"/>
  </p:normalViewPr>
  <p:slideViewPr>
    <p:cSldViewPr>
      <p:cViewPr varScale="1">
        <p:scale>
          <a:sx n="82" d="100"/>
          <a:sy n="82" d="100"/>
        </p:scale>
        <p:origin x="91" y="163"/>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22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13/03/2019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381000" y="685800"/>
            <a:ext cx="6096000" cy="3429000"/>
          </a:xfrm>
          <a:ln/>
        </p:spPr>
      </p:sp>
      <p:sp>
        <p:nvSpPr>
          <p:cNvPr id="10243" name="Notes Placeholder 2"/>
          <p:cNvSpPr>
            <a:spLocks noGrp="1"/>
          </p:cNvSpPr>
          <p:nvPr>
            <p:ph type="body" idx="1"/>
          </p:nvPr>
        </p:nvSpPr>
        <p:spPr>
          <a:noFill/>
        </p:spPr>
        <p:txBody>
          <a:bodyPr/>
          <a:lstStyle/>
          <a:p>
            <a:endParaRPr lang="en-GB"/>
          </a:p>
        </p:txBody>
      </p:sp>
      <p:sp>
        <p:nvSpPr>
          <p:cNvPr id="1024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5424840-0912-4DE8-AD18-07BDA6808078}" type="slidenum">
              <a:rPr lang="en-US" smtClean="0"/>
              <a:pPr/>
              <a:t>1</a:t>
            </a:fld>
            <a:endParaRPr lang="en-US"/>
          </a:p>
        </p:txBody>
      </p:sp>
    </p:spTree>
    <p:extLst>
      <p:ext uri="{BB962C8B-B14F-4D97-AF65-F5344CB8AC3E}">
        <p14:creationId xmlns:p14="http://schemas.microsoft.com/office/powerpoint/2010/main" val="3738299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F240A71D-8F61-4078-9C38-38D62F34CB74}" type="slidenum">
              <a:rPr lang="en-US" smtClean="0"/>
              <a:pPr>
                <a:defRPr/>
              </a:pPr>
              <a:t>4</a:t>
            </a:fld>
            <a:endParaRPr lang="en-US"/>
          </a:p>
        </p:txBody>
      </p:sp>
    </p:spTree>
    <p:extLst>
      <p:ext uri="{BB962C8B-B14F-4D97-AF65-F5344CB8AC3E}">
        <p14:creationId xmlns:p14="http://schemas.microsoft.com/office/powerpoint/2010/main" val="2068479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97045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914400" y="1600200"/>
            <a:ext cx="499872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6278880" y="1600200"/>
            <a:ext cx="499872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0F32953-6AB1-4B1C-A8A4-85953104B235}"/>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8C3CF47B-F333-4B30-8F6A-6E7FE2F1C7F6}"/>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9D796DBA-E472-4C4C-9A7C-0A6680AC8060}"/>
              </a:ext>
            </a:extLst>
          </p:cNvPr>
          <p:cNvSpPr>
            <a:spLocks noGrp="1" noChangeArrowheads="1"/>
          </p:cNvSpPr>
          <p:nvPr>
            <p:ph type="sldNum" sz="quarter" idx="16"/>
          </p:nvPr>
        </p:nvSpPr>
        <p:spPr/>
        <p:txBody>
          <a:bodyPr/>
          <a:lstStyle>
            <a:lvl1pPr>
              <a:defRPr/>
            </a:lvl1pPr>
          </a:lstStyle>
          <a:p>
            <a:fld id="{587AEACA-E05A-4D55-835E-7D195F85BF19}"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311211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1" y="1600200"/>
            <a:ext cx="500380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6273800" y="1600200"/>
            <a:ext cx="500380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0C37A01-5E14-4B28-8076-8B270F3F207D}"/>
              </a:ext>
            </a:extLst>
          </p:cNvPr>
          <p:cNvSpPr>
            <a:spLocks noGrp="1" noChangeArrowheads="1"/>
          </p:cNvSpPr>
          <p:nvPr>
            <p:ph type="dt" sz="half" idx="14"/>
          </p:nvPr>
        </p:nvSpPr>
        <p:spPr/>
        <p:txBody>
          <a:bodyPr/>
          <a:lstStyle>
            <a:lvl1pPr>
              <a:defRPr/>
            </a:lvl1pPr>
          </a:lstStyle>
          <a:p>
            <a:pPr>
              <a:defRPr/>
            </a:pPr>
            <a:endParaRPr lang="en-US">
              <a:solidFill>
                <a:srgbClr val="000000"/>
              </a:solidFill>
            </a:endParaRPr>
          </a:p>
        </p:txBody>
      </p:sp>
      <p:sp>
        <p:nvSpPr>
          <p:cNvPr id="6" name="Footer Placeholder 5">
            <a:extLst>
              <a:ext uri="{FF2B5EF4-FFF2-40B4-BE49-F238E27FC236}">
                <a16:creationId xmlns:a16="http://schemas.microsoft.com/office/drawing/2014/main" id="{9768E9AE-5FBC-4DC5-99E7-CF8F6E99D12E}"/>
              </a:ext>
            </a:extLst>
          </p:cNvPr>
          <p:cNvSpPr>
            <a:spLocks noGrp="1" noChangeArrowheads="1"/>
          </p:cNvSpPr>
          <p:nvPr>
            <p:ph type="ftr" sz="quarter" idx="15"/>
          </p:nvPr>
        </p:nvSpPr>
        <p:spPr/>
        <p:txBody>
          <a:bodyPr/>
          <a:lstStyle>
            <a:lvl1pPr>
              <a:defRPr/>
            </a:lvl1pPr>
          </a:lstStyle>
          <a:p>
            <a:pPr>
              <a:defRPr/>
            </a:pPr>
            <a:r>
              <a:rPr lang="en-US">
                <a:solidFill>
                  <a:srgbClr val="000000"/>
                </a:solidFill>
              </a:rPr>
              <a:t>Powerpoint Title would go here</a:t>
            </a:r>
          </a:p>
        </p:txBody>
      </p:sp>
      <p:sp>
        <p:nvSpPr>
          <p:cNvPr id="7" name="Slide Number Placeholder 6">
            <a:extLst>
              <a:ext uri="{FF2B5EF4-FFF2-40B4-BE49-F238E27FC236}">
                <a16:creationId xmlns:a16="http://schemas.microsoft.com/office/drawing/2014/main" id="{8ECFC440-5B17-4C30-9005-CA4EA0C13E59}"/>
              </a:ext>
            </a:extLst>
          </p:cNvPr>
          <p:cNvSpPr>
            <a:spLocks noGrp="1" noChangeArrowheads="1"/>
          </p:cNvSpPr>
          <p:nvPr>
            <p:ph type="sldNum" sz="quarter" idx="16"/>
          </p:nvPr>
        </p:nvSpPr>
        <p:spPr/>
        <p:txBody>
          <a:bodyPr/>
          <a:lstStyle>
            <a:lvl1pPr>
              <a:defRPr/>
            </a:lvl1pPr>
          </a:lstStyle>
          <a:p>
            <a:fld id="{A43CF388-DFC2-45EE-BE38-67AD1954DC1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057234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876D39F-2CE7-4A6F-9721-BC50C5D2A45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a:extLst>
              <a:ext uri="{FF2B5EF4-FFF2-40B4-BE49-F238E27FC236}">
                <a16:creationId xmlns:a16="http://schemas.microsoft.com/office/drawing/2014/main" id="{9F0442C2-2F1C-42AC-AD25-FCA62B8F7EFB}"/>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5" name="Rectangle 6">
            <a:extLst>
              <a:ext uri="{FF2B5EF4-FFF2-40B4-BE49-F238E27FC236}">
                <a16:creationId xmlns:a16="http://schemas.microsoft.com/office/drawing/2014/main" id="{7214DB43-5F99-4EB1-901E-51F4E75176E2}"/>
              </a:ext>
            </a:extLst>
          </p:cNvPr>
          <p:cNvSpPr>
            <a:spLocks noGrp="1" noChangeArrowheads="1"/>
          </p:cNvSpPr>
          <p:nvPr>
            <p:ph type="sldNum" sz="quarter" idx="12"/>
          </p:nvPr>
        </p:nvSpPr>
        <p:spPr/>
        <p:txBody>
          <a:bodyPr/>
          <a:lstStyle>
            <a:lvl1pPr>
              <a:defRPr/>
            </a:lvl1pPr>
          </a:lstStyle>
          <a:p>
            <a:fld id="{1A795CAE-9AEF-4F3D-BA71-609C9D39573B}"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1999751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5B10819-EBE4-418A-AA5F-C42528E876E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a:extLst>
              <a:ext uri="{FF2B5EF4-FFF2-40B4-BE49-F238E27FC236}">
                <a16:creationId xmlns:a16="http://schemas.microsoft.com/office/drawing/2014/main" id="{893D309E-974C-47C2-8B5F-18517E399F92}"/>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4" name="Rectangle 6">
            <a:extLst>
              <a:ext uri="{FF2B5EF4-FFF2-40B4-BE49-F238E27FC236}">
                <a16:creationId xmlns:a16="http://schemas.microsoft.com/office/drawing/2014/main" id="{BBEC5496-C728-424B-9CCF-977A69BDA6F3}"/>
              </a:ext>
            </a:extLst>
          </p:cNvPr>
          <p:cNvSpPr>
            <a:spLocks noGrp="1" noChangeArrowheads="1"/>
          </p:cNvSpPr>
          <p:nvPr>
            <p:ph type="sldNum" sz="quarter" idx="12"/>
          </p:nvPr>
        </p:nvSpPr>
        <p:spPr/>
        <p:txBody>
          <a:bodyPr/>
          <a:lstStyle>
            <a:lvl1pPr>
              <a:defRPr/>
            </a:lvl1pPr>
          </a:lstStyle>
          <a:p>
            <a:fld id="{04727E2C-85A8-4798-9F47-E287CB05D4E3}"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428445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a:t>Click to edit Master title style</a:t>
            </a:r>
          </a:p>
        </p:txBody>
      </p:sp>
    </p:spTree>
    <p:extLst>
      <p:ext uri="{BB962C8B-B14F-4D97-AF65-F5344CB8AC3E}">
        <p14:creationId xmlns:p14="http://schemas.microsoft.com/office/powerpoint/2010/main" val="1311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68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9417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a:xfrm>
            <a:off x="609600" y="404813"/>
            <a:ext cx="10972800" cy="792162"/>
          </a:xfrm>
        </p:spPr>
        <p:txBody>
          <a:bodyPr/>
          <a:lstStyle/>
          <a:p>
            <a:r>
              <a:rPr lang="en-US"/>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634E2468-4D34-461C-AD0C-32DFED555E59}"/>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1682059C-F740-4078-8C11-F9FFC02B41D6}"/>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EEFC7B04-E125-4408-A3F0-CC4105D2965C}"/>
              </a:ext>
            </a:extLst>
          </p:cNvPr>
          <p:cNvSpPr>
            <a:spLocks noGrp="1" noChangeArrowheads="1"/>
          </p:cNvSpPr>
          <p:nvPr>
            <p:ph type="sldNum" sz="quarter" idx="12"/>
          </p:nvPr>
        </p:nvSpPr>
        <p:spPr/>
        <p:txBody>
          <a:bodyPr/>
          <a:lstStyle>
            <a:lvl1pPr>
              <a:defRPr/>
            </a:lvl1pPr>
          </a:lstStyle>
          <a:p>
            <a:fld id="{532D5CA0-4425-42FF-BD7C-DD44BB0B4F87}"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7591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a:extLst>
              <a:ext uri="{FF2B5EF4-FFF2-40B4-BE49-F238E27FC236}">
                <a16:creationId xmlns:a16="http://schemas.microsoft.com/office/drawing/2014/main" id="{7507DA0F-66EB-47D9-9C26-5D10FB1BEA9A}"/>
              </a:ext>
            </a:extLst>
          </p:cNvPr>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2A2B50E0-017B-4FD8-AF26-29B5D232EC94}"/>
              </a:ext>
            </a:extLst>
          </p:cNvPr>
          <p:cNvSpPr>
            <a:spLocks noGrp="1" noChangeArrowheads="1"/>
          </p:cNvSpPr>
          <p:nvPr>
            <p:ph type="ftr" sz="quarter" idx="11"/>
          </p:nvPr>
        </p:nvSpPr>
        <p:spPr/>
        <p:txBody>
          <a:bodyPr/>
          <a:lstStyle>
            <a:lvl1pPr>
              <a:defRPr/>
            </a:lvl1pPr>
          </a:lstStyle>
          <a:p>
            <a:pPr>
              <a:defRPr/>
            </a:pPr>
            <a:r>
              <a:rPr lang="en-US">
                <a:solidFill>
                  <a:srgbClr val="000000"/>
                </a:solidFill>
              </a:rPr>
              <a:t>Powerpoint Title would go here</a:t>
            </a:r>
          </a:p>
        </p:txBody>
      </p:sp>
      <p:sp>
        <p:nvSpPr>
          <p:cNvPr id="6" name="Rectangle 6">
            <a:extLst>
              <a:ext uri="{FF2B5EF4-FFF2-40B4-BE49-F238E27FC236}">
                <a16:creationId xmlns:a16="http://schemas.microsoft.com/office/drawing/2014/main" id="{05265700-1475-4836-9E1A-EF9F87C5FB88}"/>
              </a:ext>
            </a:extLst>
          </p:cNvPr>
          <p:cNvSpPr>
            <a:spLocks noGrp="1" noChangeArrowheads="1"/>
          </p:cNvSpPr>
          <p:nvPr>
            <p:ph type="sldNum" sz="quarter" idx="12"/>
          </p:nvPr>
        </p:nvSpPr>
        <p:spPr/>
        <p:txBody>
          <a:bodyPr/>
          <a:lstStyle>
            <a:lvl1pPr>
              <a:defRPr/>
            </a:lvl1pPr>
          </a:lstStyle>
          <a:p>
            <a:fld id="{7DF6E981-FFCA-4A01-AB7C-5D91878251DC}" type="slidenum">
              <a:rPr lang="en-US" altLang="en-US">
                <a:solidFill>
                  <a:srgbClr val="000000"/>
                </a:solidFill>
              </a:rPr>
              <a:pPr/>
              <a:t>‹#›</a:t>
            </a:fld>
            <a:endParaRPr lang="en-US" altLang="en-US" sz="1400">
              <a:solidFill>
                <a:srgbClr val="000000"/>
              </a:solidFill>
              <a:latin typeface="Myriad Pro" charset="0"/>
            </a:endParaRPr>
          </a:p>
        </p:txBody>
      </p:sp>
    </p:spTree>
    <p:extLst>
      <p:ext uri="{BB962C8B-B14F-4D97-AF65-F5344CB8AC3E}">
        <p14:creationId xmlns:p14="http://schemas.microsoft.com/office/powerpoint/2010/main" val="2225691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89713"/>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33" name="Text Box 10"/>
          <p:cNvSpPr txBox="1">
            <a:spLocks noChangeArrowheads="1"/>
          </p:cNvSpPr>
          <p:nvPr userDrawn="1"/>
        </p:nvSpPr>
        <p:spPr bwMode="auto">
          <a:xfrm>
            <a:off x="0" y="65913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en-US" sz="1200" dirty="0">
                <a:solidFill>
                  <a:schemeClr val="bg1"/>
                </a:solidFill>
              </a:rPr>
              <a:t>IEEE 802.22 Closing EC Items – March 2019 Plenary</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a:solidFill>
                <a:schemeClr val="bg1"/>
              </a:solidFill>
            </a:endParaRPr>
          </a:p>
        </p:txBody>
      </p:sp>
      <p:sp>
        <p:nvSpPr>
          <p:cNvPr id="1032" name="Text Box 8"/>
          <p:cNvSpPr txBox="1">
            <a:spLocks noChangeArrowheads="1"/>
          </p:cNvSpPr>
          <p:nvPr/>
        </p:nvSpPr>
        <p:spPr bwMode="auto">
          <a:xfrm>
            <a:off x="0" y="6589714"/>
            <a:ext cx="8238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a:solidFill>
                  <a:schemeClr val="bg1"/>
                </a:solidFill>
              </a:rPr>
              <a:t>Version 1</a:t>
            </a:r>
            <a:endParaRPr lang="en-US" sz="1200" dirty="0">
              <a:solidFill>
                <a:schemeClr val="bg1"/>
              </a:solidFill>
            </a:endParaRPr>
          </a:p>
        </p:txBody>
      </p:sp>
      <p:sp>
        <p:nvSpPr>
          <p:cNvPr id="9" name="Text Box 8"/>
          <p:cNvSpPr txBox="1">
            <a:spLocks noChangeArrowheads="1"/>
          </p:cNvSpPr>
          <p:nvPr userDrawn="1"/>
        </p:nvSpPr>
        <p:spPr bwMode="auto">
          <a:xfrm>
            <a:off x="-3437" y="-6994"/>
            <a:ext cx="162256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US" sz="1200" b="1" i="0" kern="1200" dirty="0">
                <a:solidFill>
                  <a:schemeClr val="bg1"/>
                </a:solidFill>
                <a:effectLst/>
                <a:latin typeface="Arial" panose="020B0604020202020204" pitchFamily="34" charset="0"/>
                <a:ea typeface="+mn-ea"/>
                <a:cs typeface="+mn-cs"/>
              </a:rPr>
              <a:t>ec-19-0046-02-00EC</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E4A730D-65E7-4149-BB70-3341A1F00C34}"/>
              </a:ext>
            </a:extLst>
          </p:cNvPr>
          <p:cNvSpPr>
            <a:spLocks noGrp="1" noChangeArrowheads="1"/>
          </p:cNvSpPr>
          <p:nvPr>
            <p:ph type="title"/>
          </p:nvPr>
        </p:nvSpPr>
        <p:spPr bwMode="auto">
          <a:xfrm>
            <a:off x="914400" y="242888"/>
            <a:ext cx="103632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AA7A3D9-55EA-46A1-A0FB-3551EEED2124}"/>
              </a:ext>
            </a:extLst>
          </p:cNvPr>
          <p:cNvSpPr>
            <a:spLocks noGrp="1" noChangeArrowheads="1"/>
          </p:cNvSpPr>
          <p:nvPr>
            <p:ph type="body" idx="1"/>
          </p:nvPr>
        </p:nvSpPr>
        <p:spPr bwMode="auto">
          <a:xfrm>
            <a:off x="914400" y="16002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D71400-ECA3-4728-BBEA-7DAD956E78A6}"/>
              </a:ext>
            </a:extLst>
          </p:cNvPr>
          <p:cNvSpPr>
            <a:spLocks noGrp="1" noChangeArrowheads="1"/>
          </p:cNvSpPr>
          <p:nvPr>
            <p:ph type="dt" sz="half" idx="2"/>
          </p:nvPr>
        </p:nvSpPr>
        <p:spPr bwMode="auto">
          <a:xfrm>
            <a:off x="9448800" y="6629400"/>
            <a:ext cx="14224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a:solidFill>
                <a:srgbClr val="000000"/>
              </a:solidFill>
            </a:endParaRPr>
          </a:p>
        </p:txBody>
      </p:sp>
      <p:sp>
        <p:nvSpPr>
          <p:cNvPr id="1029" name="Rectangle 5">
            <a:extLst>
              <a:ext uri="{FF2B5EF4-FFF2-40B4-BE49-F238E27FC236}">
                <a16:creationId xmlns:a16="http://schemas.microsoft.com/office/drawing/2014/main" id="{B0DE1C58-3224-4848-BDB3-319FC5587246}"/>
              </a:ext>
            </a:extLst>
          </p:cNvPr>
          <p:cNvSpPr>
            <a:spLocks noGrp="1" noChangeArrowheads="1"/>
          </p:cNvSpPr>
          <p:nvPr>
            <p:ph type="ftr" sz="quarter" idx="3"/>
          </p:nvPr>
        </p:nvSpPr>
        <p:spPr bwMode="auto">
          <a:xfrm>
            <a:off x="914400" y="6629400"/>
            <a:ext cx="64008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a:solidFill>
                  <a:srgbClr val="000000"/>
                </a:solidFill>
              </a:rPr>
              <a:t>PowerPoint Title would go here</a:t>
            </a:r>
            <a:endParaRPr lang="en-US" dirty="0">
              <a:solidFill>
                <a:srgbClr val="000000"/>
              </a:solidFill>
            </a:endParaRPr>
          </a:p>
        </p:txBody>
      </p:sp>
      <p:sp>
        <p:nvSpPr>
          <p:cNvPr id="1030" name="Rectangle 6">
            <a:extLst>
              <a:ext uri="{FF2B5EF4-FFF2-40B4-BE49-F238E27FC236}">
                <a16:creationId xmlns:a16="http://schemas.microsoft.com/office/drawing/2014/main" id="{8BAE051E-2902-4B1A-83BC-3B5B63BEA637}"/>
              </a:ext>
            </a:extLst>
          </p:cNvPr>
          <p:cNvSpPr>
            <a:spLocks noGrp="1" noChangeArrowheads="1"/>
          </p:cNvSpPr>
          <p:nvPr>
            <p:ph type="sldNum" sz="quarter" idx="4"/>
          </p:nvPr>
        </p:nvSpPr>
        <p:spPr bwMode="auto">
          <a:xfrm>
            <a:off x="11277600" y="6629400"/>
            <a:ext cx="5842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lvl1pPr>
          </a:lstStyle>
          <a:p>
            <a:fld id="{13DECC05-1E86-4286-9A14-6912FCDAB11F}" type="slidenum">
              <a:rPr lang="en-US" altLang="en-US">
                <a:solidFill>
                  <a:srgbClr val="000000"/>
                </a:solidFill>
              </a:rPr>
              <a:pPr/>
              <a:t>‹#›</a:t>
            </a:fld>
            <a:endParaRPr lang="en-US" altLang="en-US" sz="1400">
              <a:solidFill>
                <a:srgbClr val="000000"/>
              </a:solidFill>
            </a:endParaRPr>
          </a:p>
        </p:txBody>
      </p:sp>
      <p:pic>
        <p:nvPicPr>
          <p:cNvPr id="1031" name="Picture 10" descr="IEEE_SA_Bar_Graphic_long_lg">
            <a:extLst>
              <a:ext uri="{FF2B5EF4-FFF2-40B4-BE49-F238E27FC236}">
                <a16:creationId xmlns:a16="http://schemas.microsoft.com/office/drawing/2014/main" id="{2A9F63A5-D7EB-4F4E-85A5-E992B5964A8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6"/>
            <a:ext cx="1220046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5672836"/>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ec/dcn/17/ec-17-0062-00-ACSD-802-22-revision-project-csd.pdf"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ctrTitle"/>
          </p:nvPr>
        </p:nvSpPr>
        <p:spPr/>
        <p:txBody>
          <a:bodyPr/>
          <a:lstStyle/>
          <a:p>
            <a:r>
              <a:rPr lang="en-GB" altLang="en-US" dirty="0"/>
              <a:t>IEEE 802.22 motions</a:t>
            </a:r>
          </a:p>
        </p:txBody>
      </p:sp>
      <p:sp>
        <p:nvSpPr>
          <p:cNvPr id="9219" name="Subtitle 4"/>
          <p:cNvSpPr>
            <a:spLocks noGrp="1"/>
          </p:cNvSpPr>
          <p:nvPr>
            <p:ph type="subTitle" idx="1"/>
          </p:nvPr>
        </p:nvSpPr>
        <p:spPr/>
        <p:txBody>
          <a:bodyPr/>
          <a:lstStyle/>
          <a:p>
            <a:r>
              <a:rPr lang="en-GB" altLang="en-US" dirty="0"/>
              <a:t>Closing IEEE 802 EC</a:t>
            </a:r>
          </a:p>
          <a:p>
            <a:r>
              <a:rPr lang="en-GB" altLang="en-US" dirty="0"/>
              <a:t>Friday 15</a:t>
            </a:r>
            <a:r>
              <a:rPr lang="en-GB" altLang="en-US" baseline="30000" dirty="0"/>
              <a:t>th</a:t>
            </a:r>
            <a:r>
              <a:rPr lang="en-GB" altLang="en-US" dirty="0"/>
              <a:t> March 2019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Motion for Conditional Approval to forward IEEE P802.22 Revision Draft 5.0 to IEEE-SA Sponsor Ballot</a:t>
            </a:r>
          </a:p>
        </p:txBody>
      </p:sp>
    </p:spTree>
    <p:extLst>
      <p:ext uri="{BB962C8B-B14F-4D97-AF65-F5344CB8AC3E}">
        <p14:creationId xmlns:p14="http://schemas.microsoft.com/office/powerpoint/2010/main" val="3360064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 for Conditional Approval to forward IEEE P802.22 Revision Draft 5.0 to IEEE-SA Sponsor Ballot</a:t>
            </a:r>
          </a:p>
        </p:txBody>
      </p:sp>
      <p:sp>
        <p:nvSpPr>
          <p:cNvPr id="3" name="Text Placeholder 2"/>
          <p:cNvSpPr>
            <a:spLocks noGrp="1"/>
          </p:cNvSpPr>
          <p:nvPr>
            <p:ph type="body" sz="quarter" idx="10"/>
          </p:nvPr>
        </p:nvSpPr>
        <p:spPr/>
        <p:txBody>
          <a:bodyPr>
            <a:normAutofit fontScale="92500" lnSpcReduction="10000"/>
          </a:bodyPr>
          <a:lstStyle/>
          <a:p>
            <a:r>
              <a:rPr lang="en-GB" dirty="0"/>
              <a:t>Conditional approval is only appropriate when ballot resolution efforts have been substantially completed and the approval ratio is sufficient. "Substantially complete" is when there is a very low likelihood of receiving valid new Disapprove comment(s)/vote(s) upon the next recirculation ballot. If the requirements for conditional approval have not been met at end of that recirculation ballot, then one subsequent recirculation ballot may be conducted in an attempt to meet the conditional approval conditions. If the conditions are not met by the subsequent recirculation ballot, the conditional approval terminates. Conditional approval expires at the opening of the next plenary. Agenda Items and motions requesting conditional approval to forward when the prior ballot has closed shall be accompanied by:</a:t>
            </a:r>
          </a:p>
          <a:p>
            <a:endParaRPr lang="en-GB" dirty="0"/>
          </a:p>
          <a:p>
            <a:r>
              <a:rPr lang="en-GB" dirty="0"/>
              <a:t>• Item 1: Date the ballot closed</a:t>
            </a:r>
          </a:p>
          <a:p>
            <a:r>
              <a:rPr lang="en-GB" dirty="0"/>
              <a:t>• Item 2: Vote tally including Approve, Disapprove and Abstain votes</a:t>
            </a:r>
          </a:p>
          <a:p>
            <a:r>
              <a:rPr lang="en-GB" dirty="0"/>
              <a:t>• Item 3: Comments that support the remaining disapprove votes and WG responses.</a:t>
            </a:r>
          </a:p>
          <a:p>
            <a:r>
              <a:rPr lang="en-GB" dirty="0"/>
              <a:t>• Item 4: Schedule for recirculation ballot and resolution meeting.</a:t>
            </a:r>
            <a:endParaRPr lang="en-GB" sz="2800" dirty="0"/>
          </a:p>
        </p:txBody>
      </p:sp>
    </p:spTree>
    <p:extLst>
      <p:ext uri="{BB962C8B-B14F-4D97-AF65-F5344CB8AC3E}">
        <p14:creationId xmlns:p14="http://schemas.microsoft.com/office/powerpoint/2010/main" val="2838254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Motion for Conditional Approval to forward IEEE P802.22 Revision Draft 5.0 to IEEE-SA Sponsor Ballot</a:t>
            </a:r>
          </a:p>
        </p:txBody>
      </p:sp>
      <p:sp>
        <p:nvSpPr>
          <p:cNvPr id="4" name="Text Placeholder 3"/>
          <p:cNvSpPr>
            <a:spLocks noGrp="1"/>
          </p:cNvSpPr>
          <p:nvPr>
            <p:ph type="body" sz="quarter" idx="10"/>
          </p:nvPr>
        </p:nvSpPr>
        <p:spPr>
          <a:xfrm>
            <a:off x="239349" y="1341438"/>
            <a:ext cx="11520851" cy="5255914"/>
          </a:xfrm>
        </p:spPr>
        <p:txBody>
          <a:bodyPr>
            <a:normAutofit fontScale="92500" lnSpcReduction="20000"/>
          </a:bodyPr>
          <a:lstStyle/>
          <a:p>
            <a:r>
              <a:rPr lang="en-GB" dirty="0"/>
              <a:t>Item 1: </a:t>
            </a:r>
            <a:r>
              <a:rPr lang="en-US" dirty="0"/>
              <a:t>Re-circulation LB #4 on </a:t>
            </a:r>
            <a:r>
              <a:rPr lang="en-GB" dirty="0"/>
              <a:t>IEEE P802.22 Revision </a:t>
            </a:r>
            <a:r>
              <a:rPr lang="en-US" dirty="0"/>
              <a:t>draft D4.0 closed 1</a:t>
            </a:r>
            <a:r>
              <a:rPr lang="en-US" baseline="30000" dirty="0"/>
              <a:t>st</a:t>
            </a:r>
            <a:r>
              <a:rPr lang="en-US" dirty="0"/>
              <a:t> Feb 2019 at 23:59 ET</a:t>
            </a:r>
            <a:endParaRPr lang="en-GB" dirty="0"/>
          </a:p>
          <a:p>
            <a:pPr>
              <a:spcBef>
                <a:spcPts val="0"/>
              </a:spcBef>
            </a:pPr>
            <a:r>
              <a:rPr lang="en-GB" dirty="0"/>
              <a:t>Item 2: </a:t>
            </a:r>
            <a:r>
              <a:rPr lang="en-US" dirty="0"/>
              <a:t>Vote tally</a:t>
            </a:r>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r>
              <a:rPr lang="en-GB" dirty="0"/>
              <a:t>Item 3: </a:t>
            </a:r>
            <a:r>
              <a:rPr lang="en-US" dirty="0"/>
              <a:t>No outstanding Disapprove votes. Working Group addressing and resolving Comments to improve the quality of the Draft.</a:t>
            </a:r>
            <a:endParaRPr lang="en-GB" dirty="0"/>
          </a:p>
          <a:p>
            <a:pPr marL="0" indent="0">
              <a:buNone/>
            </a:pPr>
            <a:endParaRPr lang="en-GB" dirty="0"/>
          </a:p>
        </p:txBody>
      </p:sp>
      <p:graphicFrame>
        <p:nvGraphicFramePr>
          <p:cNvPr id="7" name="Group 175"/>
          <p:cNvGraphicFramePr>
            <a:graphicFrameLocks/>
          </p:cNvGraphicFramePr>
          <p:nvPr>
            <p:extLst>
              <p:ext uri="{D42A27DB-BD31-4B8C-83A1-F6EECF244321}">
                <p14:modId xmlns:p14="http://schemas.microsoft.com/office/powerpoint/2010/main" val="2581129770"/>
              </p:ext>
            </p:extLst>
          </p:nvPr>
        </p:nvGraphicFramePr>
        <p:xfrm>
          <a:off x="1775520" y="2026900"/>
          <a:ext cx="8712964" cy="3562340"/>
        </p:xfrm>
        <a:graphic>
          <a:graphicData uri="http://schemas.openxmlformats.org/drawingml/2006/table">
            <a:tbl>
              <a:tblPr/>
              <a:tblGrid>
                <a:gridCol w="1430449">
                  <a:extLst>
                    <a:ext uri="{9D8B030D-6E8A-4147-A177-3AD203B41FA5}">
                      <a16:colId xmlns:a16="http://schemas.microsoft.com/office/drawing/2014/main" val="20000"/>
                    </a:ext>
                  </a:extLst>
                </a:gridCol>
                <a:gridCol w="504864">
                  <a:extLst>
                    <a:ext uri="{9D8B030D-6E8A-4147-A177-3AD203B41FA5}">
                      <a16:colId xmlns:a16="http://schemas.microsoft.com/office/drawing/2014/main" val="20001"/>
                    </a:ext>
                  </a:extLst>
                </a:gridCol>
                <a:gridCol w="504864">
                  <a:extLst>
                    <a:ext uri="{9D8B030D-6E8A-4147-A177-3AD203B41FA5}">
                      <a16:colId xmlns:a16="http://schemas.microsoft.com/office/drawing/2014/main" val="20002"/>
                    </a:ext>
                  </a:extLst>
                </a:gridCol>
                <a:gridCol w="673152">
                  <a:extLst>
                    <a:ext uri="{9D8B030D-6E8A-4147-A177-3AD203B41FA5}">
                      <a16:colId xmlns:a16="http://schemas.microsoft.com/office/drawing/2014/main" val="20003"/>
                    </a:ext>
                  </a:extLst>
                </a:gridCol>
                <a:gridCol w="504864">
                  <a:extLst>
                    <a:ext uri="{9D8B030D-6E8A-4147-A177-3AD203B41FA5}">
                      <a16:colId xmlns:a16="http://schemas.microsoft.com/office/drawing/2014/main" val="20004"/>
                    </a:ext>
                  </a:extLst>
                </a:gridCol>
                <a:gridCol w="504864">
                  <a:extLst>
                    <a:ext uri="{9D8B030D-6E8A-4147-A177-3AD203B41FA5}">
                      <a16:colId xmlns:a16="http://schemas.microsoft.com/office/drawing/2014/main" val="20005"/>
                    </a:ext>
                  </a:extLst>
                </a:gridCol>
                <a:gridCol w="673152">
                  <a:extLst>
                    <a:ext uri="{9D8B030D-6E8A-4147-A177-3AD203B41FA5}">
                      <a16:colId xmlns:a16="http://schemas.microsoft.com/office/drawing/2014/main" val="20006"/>
                    </a:ext>
                  </a:extLst>
                </a:gridCol>
                <a:gridCol w="504864">
                  <a:extLst>
                    <a:ext uri="{9D8B030D-6E8A-4147-A177-3AD203B41FA5}">
                      <a16:colId xmlns:a16="http://schemas.microsoft.com/office/drawing/2014/main" val="20007"/>
                    </a:ext>
                  </a:extLst>
                </a:gridCol>
                <a:gridCol w="504864">
                  <a:extLst>
                    <a:ext uri="{9D8B030D-6E8A-4147-A177-3AD203B41FA5}">
                      <a16:colId xmlns:a16="http://schemas.microsoft.com/office/drawing/2014/main" val="20008"/>
                    </a:ext>
                  </a:extLst>
                </a:gridCol>
                <a:gridCol w="673152">
                  <a:extLst>
                    <a:ext uri="{9D8B030D-6E8A-4147-A177-3AD203B41FA5}">
                      <a16:colId xmlns:a16="http://schemas.microsoft.com/office/drawing/2014/main" val="20009"/>
                    </a:ext>
                  </a:extLst>
                </a:gridCol>
                <a:gridCol w="504864">
                  <a:extLst>
                    <a:ext uri="{9D8B030D-6E8A-4147-A177-3AD203B41FA5}">
                      <a16:colId xmlns:a16="http://schemas.microsoft.com/office/drawing/2014/main" val="20010"/>
                    </a:ext>
                  </a:extLst>
                </a:gridCol>
                <a:gridCol w="504864">
                  <a:extLst>
                    <a:ext uri="{9D8B030D-6E8A-4147-A177-3AD203B41FA5}">
                      <a16:colId xmlns:a16="http://schemas.microsoft.com/office/drawing/2014/main" val="20011"/>
                    </a:ext>
                  </a:extLst>
                </a:gridCol>
                <a:gridCol w="720095">
                  <a:extLst>
                    <a:ext uri="{9D8B030D-6E8A-4147-A177-3AD203B41FA5}">
                      <a16:colId xmlns:a16="http://schemas.microsoft.com/office/drawing/2014/main" val="20012"/>
                    </a:ext>
                  </a:extLst>
                </a:gridCol>
                <a:gridCol w="504052">
                  <a:extLst>
                    <a:ext uri="{9D8B030D-6E8A-4147-A177-3AD203B41FA5}">
                      <a16:colId xmlns:a16="http://schemas.microsoft.com/office/drawing/2014/main" val="20022"/>
                    </a:ext>
                  </a:extLst>
                </a:gridCol>
              </a:tblGrid>
              <a:tr h="556289">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WG LB #1</a:t>
                      </a:r>
                      <a:br>
                        <a:rPr kumimoji="0" lang="en-GB" sz="1600" b="0" i="0" u="none" strike="noStrike" cap="none" normalizeH="0" baseline="0" dirty="0">
                          <a:ln>
                            <a:noFill/>
                          </a:ln>
                          <a:solidFill>
                            <a:schemeClr val="tx1"/>
                          </a:solidFill>
                          <a:effectLst/>
                          <a:latin typeface="Times New Roman" pitchFamily="18" charset="0"/>
                        </a:rPr>
                      </a:br>
                      <a:r>
                        <a:rPr kumimoji="0" lang="en-GB" sz="1600" b="0" i="0" u="none" strike="noStrike" cap="none" normalizeH="0" baseline="0" dirty="0">
                          <a:ln>
                            <a:noFill/>
                          </a:ln>
                          <a:solidFill>
                            <a:schemeClr val="tx1"/>
                          </a:solidFill>
                          <a:effectLst/>
                          <a:latin typeface="Times New Roman" pitchFamily="18" charset="0"/>
                        </a:rPr>
                        <a:t>(Draft D1.0)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WG LB #2</a:t>
                      </a:r>
                      <a:br>
                        <a:rPr kumimoji="0" lang="en-GB" sz="1600" b="0" i="0" u="none" strike="noStrike" cap="none" normalizeH="0" baseline="0" dirty="0">
                          <a:ln>
                            <a:noFill/>
                          </a:ln>
                          <a:solidFill>
                            <a:schemeClr val="tx1"/>
                          </a:solidFill>
                          <a:effectLst/>
                          <a:latin typeface="Times New Roman" pitchFamily="18" charset="0"/>
                        </a:rPr>
                      </a:br>
                      <a:r>
                        <a:rPr kumimoji="0" lang="en-GB" sz="1600" b="0" i="0" u="none" strike="noStrike" cap="none" normalizeH="0" baseline="0" dirty="0">
                          <a:ln>
                            <a:noFill/>
                          </a:ln>
                          <a:solidFill>
                            <a:schemeClr val="tx1"/>
                          </a:solidFill>
                          <a:effectLst/>
                          <a:latin typeface="Times New Roman" pitchFamily="18" charset="0"/>
                        </a:rPr>
                        <a:t>(Draft D2.0)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WG LB #3</a:t>
                      </a:r>
                      <a:br>
                        <a:rPr kumimoji="0" lang="en-GB" sz="1600" b="0" i="0" u="none" strike="noStrike" cap="none" normalizeH="0" baseline="0" dirty="0">
                          <a:ln>
                            <a:noFill/>
                          </a:ln>
                          <a:solidFill>
                            <a:schemeClr val="tx1"/>
                          </a:solidFill>
                          <a:effectLst/>
                          <a:latin typeface="Times New Roman" pitchFamily="18" charset="0"/>
                        </a:rPr>
                      </a:br>
                      <a:r>
                        <a:rPr kumimoji="0" lang="en-GB" sz="1600" b="0" i="0" u="none" strike="noStrike" cap="none" normalizeH="0" baseline="0" dirty="0">
                          <a:ln>
                            <a:noFill/>
                          </a:ln>
                          <a:solidFill>
                            <a:schemeClr val="tx1"/>
                          </a:solidFill>
                          <a:effectLst/>
                          <a:latin typeface="Times New Roman" pitchFamily="18" charset="0"/>
                        </a:rPr>
                        <a:t>(Draft D3.0)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600" b="0" i="0" u="none" strike="noStrike" cap="none" normalizeH="0" baseline="0" dirty="0">
                          <a:ln>
                            <a:noFill/>
                          </a:ln>
                          <a:solidFill>
                            <a:schemeClr val="tx1"/>
                          </a:solidFill>
                          <a:effectLst/>
                          <a:latin typeface="Times New Roman" pitchFamily="18" charset="0"/>
                        </a:rPr>
                        <a:t>WG </a:t>
                      </a:r>
                      <a:r>
                        <a:rPr kumimoji="0" lang="en-GB" sz="1600" b="1" i="0" u="none" strike="noStrike" cap="none" normalizeH="0" baseline="0" dirty="0">
                          <a:ln>
                            <a:noFill/>
                          </a:ln>
                          <a:solidFill>
                            <a:schemeClr val="tx1"/>
                          </a:solidFill>
                          <a:effectLst/>
                          <a:latin typeface="Times New Roman" pitchFamily="18" charset="0"/>
                        </a:rPr>
                        <a:t>Recirc</a:t>
                      </a:r>
                      <a:r>
                        <a:rPr kumimoji="0" lang="en-GB" sz="1600" b="0" i="0" u="none" strike="noStrike" cap="none" normalizeH="0" baseline="0" dirty="0">
                          <a:ln>
                            <a:noFill/>
                          </a:ln>
                          <a:solidFill>
                            <a:schemeClr val="tx1"/>
                          </a:solidFill>
                          <a:effectLst/>
                          <a:latin typeface="Times New Roman" pitchFamily="18" charset="0"/>
                        </a:rPr>
                        <a:t> LB#4</a:t>
                      </a:r>
                      <a:br>
                        <a:rPr kumimoji="0" lang="en-GB" sz="1600" b="0" i="0" u="none" strike="noStrike" cap="none" normalizeH="0" baseline="0" dirty="0">
                          <a:ln>
                            <a:noFill/>
                          </a:ln>
                          <a:solidFill>
                            <a:schemeClr val="tx1"/>
                          </a:solidFill>
                          <a:effectLst/>
                          <a:latin typeface="Times New Roman" pitchFamily="18" charset="0"/>
                        </a:rPr>
                      </a:br>
                      <a:r>
                        <a:rPr kumimoji="0" lang="en-GB" sz="1600" b="0" i="0" u="none" strike="noStrike" cap="none" normalizeH="0" baseline="0" dirty="0">
                          <a:ln>
                            <a:noFill/>
                          </a:ln>
                          <a:solidFill>
                            <a:schemeClr val="tx1"/>
                          </a:solidFill>
                          <a:effectLst/>
                          <a:latin typeface="Times New Roman" pitchFamily="18" charset="0"/>
                        </a:rPr>
                        <a:t>(Draft D4.0)</a:t>
                      </a: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err="1">
                          <a:ln>
                            <a:noFill/>
                          </a:ln>
                          <a:solidFill>
                            <a:schemeClr val="tx1"/>
                          </a:solidFill>
                          <a:effectLst/>
                          <a:latin typeface="Times New Roman" pitchFamily="18" charset="0"/>
                        </a:rPr>
                        <a:t>Req</a:t>
                      </a:r>
                      <a:br>
                        <a:rPr kumimoji="0" lang="en-GB" sz="1200" b="0" i="0" u="none" strike="noStrike" cap="none" normalizeH="0" baseline="0" dirty="0">
                          <a:ln>
                            <a:noFill/>
                          </a:ln>
                          <a:solidFill>
                            <a:schemeClr val="tx1"/>
                          </a:solidFill>
                          <a:effectLst/>
                          <a:latin typeface="Times New Roman" pitchFamily="18" charset="0"/>
                        </a:rPr>
                      </a:b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058">
                <a:tc vMerge="1">
                  <a:txBody>
                    <a:bodyPr/>
                    <a:lstStyle/>
                    <a:p>
                      <a:endParaRPr lang="en-GB"/>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1"/>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Abstain</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29</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36</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22</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30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N/A</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Dis with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3</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r>
                        <a:rPr kumimoji="0" lang="en-GB" sz="1200" b="0" i="0" u="none" strike="noStrike" kern="1200" cap="none" normalizeH="0" baseline="0" dirty="0">
                          <a:ln>
                            <a:noFill/>
                          </a:ln>
                          <a:solidFill>
                            <a:schemeClr val="tx1"/>
                          </a:solidFill>
                          <a:effectLst/>
                          <a:latin typeface="Times New Roman" pitchFamily="18" charset="0"/>
                          <a:ea typeface="+mn-ea"/>
                          <a:cs typeface="+mn-cs"/>
                        </a:rPr>
                        <a:t>3</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2</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Dis w/o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Approve</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6</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60</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FAIL</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57</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FAIL</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7</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88</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9</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00</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 75</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Ballots returned</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14</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82</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11</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52</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2</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6</a:t>
                      </a:r>
                      <a:r>
                        <a:rPr kumimoji="0" lang="en-GB" sz="1200" b="0" i="0" u="none" strike="noStrike" kern="1200" cap="none" normalizeH="0" baseline="0" dirty="0">
                          <a:ln>
                            <a:noFill/>
                          </a:ln>
                          <a:solidFill>
                            <a:schemeClr val="tx1"/>
                          </a:solidFill>
                          <a:effectLst/>
                          <a:latin typeface="Times New Roman" pitchFamily="18" charset="0"/>
                          <a:ea typeface="+mn-ea"/>
                          <a:cs typeface="+mn-cs"/>
                        </a:rPr>
                        <a:t>7</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13</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7</a:t>
                      </a:r>
                      <a:r>
                        <a:rPr kumimoji="0" lang="en-GB" sz="1200" b="0" i="0" u="none" strike="noStrike" kern="1200" cap="none" normalizeH="0" baseline="0" dirty="0">
                          <a:ln>
                            <a:noFill/>
                          </a:ln>
                          <a:solidFill>
                            <a:schemeClr val="tx1"/>
                          </a:solidFill>
                          <a:effectLst/>
                          <a:latin typeface="Times New Roman" pitchFamily="18" charset="0"/>
                          <a:ea typeface="+mn-ea"/>
                          <a:cs typeface="+mn-cs"/>
                        </a:rPr>
                        <a:t>2</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PASS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 50</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Voters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17</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21</a:t>
                      </a:r>
                      <a:endParaRPr kumimoji="0" lang="en-GB" sz="12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18</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8</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spc="-50" normalizeH="0" baseline="0" dirty="0">
                          <a:ln>
                            <a:noFill/>
                          </a:ln>
                          <a:solidFill>
                            <a:schemeClr val="tx1"/>
                          </a:solidFill>
                          <a:effectLst/>
                          <a:latin typeface="Times New Roman" pitchFamily="18" charset="0"/>
                        </a:rPr>
                        <a:t>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0" i="0" u="none" strike="noStrike" kern="1200" cap="none" normalizeH="0" baseline="0" dirty="0">
                          <a:ln>
                            <a:noFill/>
                          </a:ln>
                          <a:solidFill>
                            <a:schemeClr val="tx1"/>
                          </a:solidFill>
                          <a:effectLst/>
                          <a:latin typeface="Times New Roman" pitchFamily="18" charset="0"/>
                          <a:ea typeface="+mn-ea"/>
                          <a:cs typeface="+mn-cs"/>
                        </a:rPr>
                        <a:t>1</a:t>
                      </a:r>
                      <a:r>
                        <a:rPr kumimoji="0" lang="en-GB" sz="1200" b="0" i="0" u="none" strike="noStrike" kern="1200" cap="none" normalizeH="0" baseline="0" dirty="0">
                          <a:ln>
                            <a:noFill/>
                          </a:ln>
                          <a:solidFill>
                            <a:schemeClr val="tx1"/>
                          </a:solidFill>
                          <a:effectLst/>
                          <a:latin typeface="Times New Roman" pitchFamily="18" charset="0"/>
                          <a:ea typeface="+mn-ea"/>
                          <a:cs typeface="+mn-cs"/>
                        </a:rPr>
                        <a:t>50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149</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65</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86</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200" b="0" i="0" u="none" strike="noStrike" kern="1200" cap="none" spc="-50" normalizeH="0" baseline="0" dirty="0">
                          <a:ln>
                            <a:noFill/>
                          </a:ln>
                          <a:solidFill>
                            <a:schemeClr val="tx1"/>
                          </a:solidFill>
                          <a:effectLst/>
                          <a:latin typeface="Times New Roman" pitchFamily="18" charset="0"/>
                          <a:ea typeface="+mn-ea"/>
                          <a:cs typeface="+mn-cs"/>
                        </a:rPr>
                        <a:t>Public 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500" b="0" i="0" u="none" strike="noStrike" kern="1200" cap="none" normalizeH="0" baseline="0" dirty="0">
                          <a:ln>
                            <a:noFill/>
                          </a:ln>
                          <a:solidFill>
                            <a:schemeClr val="tx1"/>
                          </a:solidFill>
                          <a:effectLst/>
                          <a:latin typeface="Times New Roman" pitchFamily="18" charset="0"/>
                          <a:ea typeface="+mn-ea"/>
                          <a:cs typeface="+mn-cs"/>
                        </a:rPr>
                        <a:t>0</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400" b="0" i="0" u="none" strike="noStrike" kern="1200" cap="none" normalizeH="0" baseline="0" dirty="0">
                          <a:ln>
                            <a:noFill/>
                          </a:ln>
                          <a:solidFill>
                            <a:schemeClr val="tx1"/>
                          </a:solidFill>
                          <a:effectLst/>
                          <a:latin typeface="Times New Roman" pitchFamily="18" charset="0"/>
                          <a:ea typeface="+mn-ea"/>
                          <a:cs typeface="+mn-cs"/>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5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kern="1200" cap="none" normalizeH="0" baseline="0" dirty="0">
                        <a:ln>
                          <a:noFill/>
                        </a:ln>
                        <a:solidFill>
                          <a:schemeClr val="tx1"/>
                        </a:solidFill>
                        <a:effectLst/>
                        <a:latin typeface="Times New Roman" pitchFamily="18" charset="0"/>
                        <a:ea typeface="+mn-ea"/>
                        <a:cs typeface="+mn-cs"/>
                      </a:endParaRPr>
                    </a:p>
                  </a:txBody>
                  <a:tcPr marL="90009" marR="90009" marT="46701" marB="46701" anchor="ctr" anchorCtr="1"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500" b="0" i="0" u="none" strike="noStrike" cap="none" normalizeH="0" baseline="0" dirty="0">
                        <a:ln>
                          <a:noFill/>
                        </a:ln>
                        <a:solidFill>
                          <a:schemeClr val="tx1"/>
                        </a:solidFill>
                        <a:effectLst/>
                        <a:latin typeface="Times New Roman" pitchFamily="18" charset="0"/>
                      </a:endParaRPr>
                    </a:p>
                  </a:txBody>
                  <a:tcPr marL="90009" marR="90009" marT="46701" marB="46701" anchor="ctr" anchorCtr="1" horzOverflow="overflow">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6667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 for Conditional Approval to forward IEEE P802.22 Revision Draft 5.0 to IEEE-SA Sponsor Ballot</a:t>
            </a:r>
          </a:p>
        </p:txBody>
      </p:sp>
      <p:sp>
        <p:nvSpPr>
          <p:cNvPr id="3" name="Text Placeholder 2"/>
          <p:cNvSpPr>
            <a:spLocks noGrp="1"/>
          </p:cNvSpPr>
          <p:nvPr>
            <p:ph type="body" sz="quarter" idx="10"/>
          </p:nvPr>
        </p:nvSpPr>
        <p:spPr/>
        <p:txBody>
          <a:bodyPr>
            <a:normAutofit/>
          </a:bodyPr>
          <a:lstStyle/>
          <a:p>
            <a:r>
              <a:rPr lang="en-US" dirty="0"/>
              <a:t>Item 4: Recirculation ballot and resolution meeting schedule</a:t>
            </a: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609600" lvl="1" indent="-342900" algn="just">
              <a:spcBef>
                <a:spcPts val="0"/>
              </a:spcBef>
              <a:spcAft>
                <a:spcPts val="0"/>
              </a:spcAft>
              <a:buFont typeface="Symbol" panose="05050102010706020507" pitchFamily="18" charset="2"/>
              <a:buChar char=""/>
            </a:pPr>
            <a:endParaRPr lang="en-GB" dirty="0">
              <a:ea typeface="PMingLiU" panose="02020500000000000000" pitchFamily="18" charset="-120"/>
            </a:endParaRPr>
          </a:p>
          <a:p>
            <a:pPr marL="0" indent="0">
              <a:buNone/>
            </a:pPr>
            <a:endParaRPr lang="en-GB" sz="1400" dirty="0"/>
          </a:p>
        </p:txBody>
      </p:sp>
      <p:graphicFrame>
        <p:nvGraphicFramePr>
          <p:cNvPr id="4" name="Table 3">
            <a:extLst>
              <a:ext uri="{FF2B5EF4-FFF2-40B4-BE49-F238E27FC236}">
                <a16:creationId xmlns:a16="http://schemas.microsoft.com/office/drawing/2014/main" id="{5C695F6D-8177-459A-9905-B55D196E2729}"/>
              </a:ext>
            </a:extLst>
          </p:cNvPr>
          <p:cNvGraphicFramePr>
            <a:graphicFrameLocks noGrp="1"/>
          </p:cNvGraphicFramePr>
          <p:nvPr>
            <p:extLst>
              <p:ext uri="{D42A27DB-BD31-4B8C-83A1-F6EECF244321}">
                <p14:modId xmlns:p14="http://schemas.microsoft.com/office/powerpoint/2010/main" val="2559095155"/>
              </p:ext>
            </p:extLst>
          </p:nvPr>
        </p:nvGraphicFramePr>
        <p:xfrm>
          <a:off x="695400" y="1844824"/>
          <a:ext cx="10729192" cy="4282440"/>
        </p:xfrm>
        <a:graphic>
          <a:graphicData uri="http://schemas.openxmlformats.org/drawingml/2006/table">
            <a:tbl>
              <a:tblPr firstRow="1" bandRow="1">
                <a:tableStyleId>{5C22544A-7EE6-4342-B048-85BDC9FD1C3A}</a:tableStyleId>
              </a:tblPr>
              <a:tblGrid>
                <a:gridCol w="7344816">
                  <a:extLst>
                    <a:ext uri="{9D8B030D-6E8A-4147-A177-3AD203B41FA5}">
                      <a16:colId xmlns:a16="http://schemas.microsoft.com/office/drawing/2014/main" val="875178329"/>
                    </a:ext>
                  </a:extLst>
                </a:gridCol>
                <a:gridCol w="3384376">
                  <a:extLst>
                    <a:ext uri="{9D8B030D-6E8A-4147-A177-3AD203B41FA5}">
                      <a16:colId xmlns:a16="http://schemas.microsoft.com/office/drawing/2014/main" val="3167322224"/>
                    </a:ext>
                  </a:extLst>
                </a:gridCol>
              </a:tblGrid>
              <a:tr h="370840">
                <a:tc>
                  <a:txBody>
                    <a:bodyPr/>
                    <a:lstStyle/>
                    <a:p>
                      <a:pPr algn="ctr"/>
                      <a:r>
                        <a:rPr lang="en-US" dirty="0">
                          <a:solidFill>
                            <a:schemeClr val="tx1"/>
                          </a:solidFill>
                        </a:rPr>
                        <a:t>Actions </a:t>
                      </a:r>
                    </a:p>
                  </a:txBody>
                  <a:tcPr/>
                </a:tc>
                <a:tc>
                  <a:txBody>
                    <a:bodyPr/>
                    <a:lstStyle/>
                    <a:p>
                      <a:pPr algn="ctr"/>
                      <a:r>
                        <a:rPr lang="en-US" dirty="0">
                          <a:solidFill>
                            <a:schemeClr val="tx1"/>
                          </a:solidFill>
                        </a:rPr>
                        <a:t>Schedule</a:t>
                      </a:r>
                    </a:p>
                  </a:txBody>
                  <a:tcPr/>
                </a:tc>
                <a:extLst>
                  <a:ext uri="{0D108BD9-81ED-4DB2-BD59-A6C34878D82A}">
                    <a16:rowId xmlns:a16="http://schemas.microsoft.com/office/drawing/2014/main" val="2271703393"/>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Sponsor Ballot Pool formed. 72 people in the Pool. Pool is balanced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Completed – Feb 12</a:t>
                      </a:r>
                      <a:r>
                        <a:rPr lang="en-US" baseline="30000" dirty="0">
                          <a:solidFill>
                            <a:schemeClr val="tx1"/>
                          </a:solidFill>
                        </a:rPr>
                        <a:t>th</a:t>
                      </a:r>
                      <a:r>
                        <a:rPr lang="en-US" dirty="0">
                          <a:solidFill>
                            <a:schemeClr val="tx1"/>
                          </a:solidFill>
                        </a:rPr>
                        <a:t> 2019</a:t>
                      </a:r>
                    </a:p>
                  </a:txBody>
                  <a:tcPr/>
                </a:tc>
                <a:extLst>
                  <a:ext uri="{0D108BD9-81ED-4DB2-BD59-A6C34878D82A}">
                    <a16:rowId xmlns:a16="http://schemas.microsoft.com/office/drawing/2014/main" val="2065983974"/>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a typeface="PMingLiU" panose="02020500000000000000" pitchFamily="18" charset="-120"/>
                        </a:rPr>
                        <a:t>Address and Resolve Comments for Draft 4.0</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ea typeface="PMingLiU" panose="02020500000000000000" pitchFamily="18" charset="-120"/>
                        </a:rPr>
                        <a:t>March 15</a:t>
                      </a:r>
                      <a:r>
                        <a:rPr lang="en-GB" baseline="30000" dirty="0">
                          <a:solidFill>
                            <a:schemeClr val="tx1"/>
                          </a:solidFill>
                          <a:ea typeface="PMingLiU" panose="02020500000000000000" pitchFamily="18" charset="-120"/>
                        </a:rPr>
                        <a:t>th</a:t>
                      </a:r>
                      <a:r>
                        <a:rPr lang="en-GB" dirty="0">
                          <a:solidFill>
                            <a:schemeClr val="tx1"/>
                          </a:solidFill>
                          <a:ea typeface="PMingLiU" panose="02020500000000000000" pitchFamily="18" charset="-120"/>
                        </a:rPr>
                        <a:t> 2019</a:t>
                      </a:r>
                      <a:endParaRPr lang="en-US" dirty="0">
                        <a:solidFill>
                          <a:schemeClr val="tx1"/>
                        </a:solidFill>
                      </a:endParaRPr>
                    </a:p>
                  </a:txBody>
                  <a:tcPr/>
                </a:tc>
                <a:extLst>
                  <a:ext uri="{0D108BD9-81ED-4DB2-BD59-A6C34878D82A}">
                    <a16:rowId xmlns:a16="http://schemas.microsoft.com/office/drawing/2014/main" val="3261613748"/>
                  </a:ext>
                </a:extLst>
              </a:tr>
              <a:tr h="370840">
                <a:tc>
                  <a:txBody>
                    <a:bodyPr/>
                    <a:lstStyle/>
                    <a:p>
                      <a:r>
                        <a:rPr lang="en-GB" dirty="0">
                          <a:ea typeface="PMingLiU" panose="02020500000000000000" pitchFamily="18" charset="-120"/>
                        </a:rPr>
                        <a:t>Conditional Approval to proceed to the Sponsor Ballot </a:t>
                      </a:r>
                      <a:endParaRPr lang="en-US" dirty="0"/>
                    </a:p>
                  </a:txBody>
                  <a:tcPr/>
                </a:tc>
                <a:tc>
                  <a:txBody>
                    <a:bodyPr/>
                    <a:lstStyle/>
                    <a:p>
                      <a:r>
                        <a:rPr lang="en-GB" dirty="0">
                          <a:ea typeface="PMingLiU" panose="02020500000000000000" pitchFamily="18" charset="-120"/>
                        </a:rPr>
                        <a:t>March 15</a:t>
                      </a:r>
                      <a:r>
                        <a:rPr lang="en-GB" baseline="30000" dirty="0">
                          <a:ea typeface="PMingLiU" panose="02020500000000000000" pitchFamily="18" charset="-120"/>
                        </a:rPr>
                        <a:t>th</a:t>
                      </a:r>
                      <a:r>
                        <a:rPr lang="en-GB" dirty="0">
                          <a:ea typeface="PMingLiU" panose="02020500000000000000" pitchFamily="18" charset="-120"/>
                        </a:rPr>
                        <a:t> from the EC</a:t>
                      </a:r>
                      <a:endParaRPr lang="en-US" dirty="0"/>
                    </a:p>
                  </a:txBody>
                  <a:tcPr/>
                </a:tc>
                <a:extLst>
                  <a:ext uri="{0D108BD9-81ED-4DB2-BD59-A6C34878D82A}">
                    <a16:rowId xmlns:a16="http://schemas.microsoft.com/office/drawing/2014/main" val="20275306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a typeface="PMingLiU" panose="02020500000000000000" pitchFamily="18" charset="-120"/>
                        </a:rPr>
                        <a:t>Prepare Draft 5.0 by the end of March 2019</a:t>
                      </a:r>
                      <a:endParaRPr lang="en-US" sz="1600" dirty="0">
                        <a:ea typeface="SimSun" panose="02010600030101010101" pitchFamily="2" charset="-122"/>
                      </a:endParaRPr>
                    </a:p>
                  </a:txBody>
                  <a:tcPr/>
                </a:tc>
                <a:tc>
                  <a:txBody>
                    <a:bodyPr/>
                    <a:lstStyle/>
                    <a:p>
                      <a:r>
                        <a:rPr lang="en-US" dirty="0"/>
                        <a:t>March 30</a:t>
                      </a:r>
                      <a:r>
                        <a:rPr lang="en-US" baseline="30000" dirty="0"/>
                        <a:t>th</a:t>
                      </a:r>
                      <a:r>
                        <a:rPr lang="en-US" dirty="0"/>
                        <a:t> 2019</a:t>
                      </a:r>
                    </a:p>
                  </a:txBody>
                  <a:tcPr/>
                </a:tc>
                <a:extLst>
                  <a:ext uri="{0D108BD9-81ED-4DB2-BD59-A6C34878D82A}">
                    <a16:rowId xmlns:a16="http://schemas.microsoft.com/office/drawing/2014/main" val="2345597510"/>
                  </a:ext>
                </a:extLst>
              </a:tr>
              <a:tr h="320040">
                <a:tc>
                  <a:txBody>
                    <a:bodyPr/>
                    <a:lstStyle/>
                    <a:p>
                      <a:r>
                        <a:rPr lang="en-GB" dirty="0">
                          <a:ea typeface="PMingLiU" panose="02020500000000000000" pitchFamily="18" charset="-120"/>
                        </a:rPr>
                        <a:t>Send the Draft to IEEE MEC. </a:t>
                      </a:r>
                      <a:endParaRPr lang="en-US" dirty="0"/>
                    </a:p>
                  </a:txBody>
                  <a:tcPr/>
                </a:tc>
                <a:tc>
                  <a:txBody>
                    <a:bodyPr/>
                    <a:lstStyle/>
                    <a:p>
                      <a:r>
                        <a:rPr lang="en-US" dirty="0"/>
                        <a:t>MEC returns the Draft by April 30th 2019</a:t>
                      </a:r>
                    </a:p>
                  </a:txBody>
                  <a:tcPr/>
                </a:tc>
                <a:extLst>
                  <a:ext uri="{0D108BD9-81ED-4DB2-BD59-A6C34878D82A}">
                    <a16:rowId xmlns:a16="http://schemas.microsoft.com/office/drawing/2014/main" val="456266328"/>
                  </a:ext>
                </a:extLst>
              </a:tr>
              <a:tr h="320040">
                <a:tc>
                  <a:txBody>
                    <a:bodyPr/>
                    <a:lstStyle/>
                    <a:p>
                      <a:r>
                        <a:rPr lang="en-US" dirty="0"/>
                        <a:t>Make Editorial changes as requested by MEC</a:t>
                      </a:r>
                    </a:p>
                  </a:txBody>
                  <a:tcPr/>
                </a:tc>
                <a:tc>
                  <a:txBody>
                    <a:bodyPr/>
                    <a:lstStyle/>
                    <a:p>
                      <a:r>
                        <a:rPr lang="en-US" dirty="0"/>
                        <a:t>May 15</a:t>
                      </a:r>
                      <a:r>
                        <a:rPr lang="en-US" baseline="30000" dirty="0"/>
                        <a:t>th</a:t>
                      </a:r>
                      <a:r>
                        <a:rPr lang="en-US" dirty="0"/>
                        <a:t>, 2019</a:t>
                      </a:r>
                    </a:p>
                  </a:txBody>
                  <a:tcPr/>
                </a:tc>
                <a:extLst>
                  <a:ext uri="{0D108BD9-81ED-4DB2-BD59-A6C34878D82A}">
                    <a16:rowId xmlns:a16="http://schemas.microsoft.com/office/drawing/2014/main" val="411192496"/>
                  </a:ext>
                </a:extLst>
              </a:tr>
              <a:tr h="426720">
                <a:tc>
                  <a:txBody>
                    <a:bodyPr/>
                    <a:lstStyle/>
                    <a:p>
                      <a:r>
                        <a:rPr lang="en-GB" dirty="0">
                          <a:ea typeface="PMingLiU" panose="02020500000000000000" pitchFamily="18" charset="-120"/>
                        </a:rPr>
                        <a:t>Draft 5.0 – Re-circulation </a:t>
                      </a:r>
                      <a:endParaRPr lang="en-US" dirty="0"/>
                    </a:p>
                  </a:txBody>
                  <a:tcPr/>
                </a:tc>
                <a:tc>
                  <a:txBody>
                    <a:bodyPr/>
                    <a:lstStyle/>
                    <a:p>
                      <a:r>
                        <a:rPr lang="en-US" dirty="0"/>
                        <a:t>May 15</a:t>
                      </a:r>
                      <a:r>
                        <a:rPr lang="en-US" baseline="30000" dirty="0"/>
                        <a:t>th</a:t>
                      </a:r>
                      <a:r>
                        <a:rPr lang="en-US" dirty="0"/>
                        <a:t> 2019 – 15 Days</a:t>
                      </a:r>
                    </a:p>
                  </a:txBody>
                  <a:tcPr/>
                </a:tc>
                <a:extLst>
                  <a:ext uri="{0D108BD9-81ED-4DB2-BD59-A6C34878D82A}">
                    <a16:rowId xmlns:a16="http://schemas.microsoft.com/office/drawing/2014/main" val="552981426"/>
                  </a:ext>
                </a:extLst>
              </a:tr>
              <a:tr h="213360">
                <a:tc>
                  <a:txBody>
                    <a:bodyPr/>
                    <a:lstStyle/>
                    <a:p>
                      <a:r>
                        <a:rPr lang="en-GB" dirty="0">
                          <a:ea typeface="PMingLiU" panose="02020500000000000000" pitchFamily="18" charset="-120"/>
                        </a:rPr>
                        <a:t>Inform the EC if the conditions to go to the Sponsor Ballot have been met. </a:t>
                      </a:r>
                      <a:endParaRPr lang="en-US" dirty="0"/>
                    </a:p>
                  </a:txBody>
                  <a:tcPr/>
                </a:tc>
                <a:tc>
                  <a:txBody>
                    <a:bodyPr/>
                    <a:lstStyle/>
                    <a:p>
                      <a:r>
                        <a:rPr lang="en-US" dirty="0"/>
                        <a:t>June 1</a:t>
                      </a:r>
                      <a:r>
                        <a:rPr lang="en-US" baseline="30000" dirty="0"/>
                        <a:t>st</a:t>
                      </a:r>
                      <a:r>
                        <a:rPr lang="en-US" dirty="0"/>
                        <a:t> 2019</a:t>
                      </a:r>
                    </a:p>
                  </a:txBody>
                  <a:tcPr/>
                </a:tc>
                <a:extLst>
                  <a:ext uri="{0D108BD9-81ED-4DB2-BD59-A6C34878D82A}">
                    <a16:rowId xmlns:a16="http://schemas.microsoft.com/office/drawing/2014/main" val="19474695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a typeface="PMingLiU" panose="02020500000000000000" pitchFamily="18" charset="-120"/>
                        </a:rPr>
                        <a:t>Start the Sponsor Ballot Process</a:t>
                      </a:r>
                      <a:endParaRPr lang="en-US" sz="1600" dirty="0">
                        <a:ea typeface="SimSun" panose="02010600030101010101" pitchFamily="2" charset="-122"/>
                      </a:endParaRPr>
                    </a:p>
                  </a:txBody>
                  <a:tcPr/>
                </a:tc>
                <a:tc>
                  <a:txBody>
                    <a:bodyPr/>
                    <a:lstStyle/>
                    <a:p>
                      <a:r>
                        <a:rPr lang="en-US" dirty="0"/>
                        <a:t>June 5</a:t>
                      </a:r>
                      <a:r>
                        <a:rPr lang="en-US" baseline="30000" dirty="0"/>
                        <a:t>th</a:t>
                      </a:r>
                      <a:r>
                        <a:rPr lang="en-US" dirty="0"/>
                        <a:t> 2019</a:t>
                      </a:r>
                    </a:p>
                  </a:txBody>
                  <a:tcPr/>
                </a:tc>
                <a:extLst>
                  <a:ext uri="{0D108BD9-81ED-4DB2-BD59-A6C34878D82A}">
                    <a16:rowId xmlns:a16="http://schemas.microsoft.com/office/drawing/2014/main" val="3119645455"/>
                  </a:ext>
                </a:extLst>
              </a:tr>
            </a:tbl>
          </a:graphicData>
        </a:graphic>
      </p:graphicFrame>
    </p:spTree>
    <p:extLst>
      <p:ext uri="{BB962C8B-B14F-4D97-AF65-F5344CB8AC3E}">
        <p14:creationId xmlns:p14="http://schemas.microsoft.com/office/powerpoint/2010/main" val="2586387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Motion for Conditional Approval to forward IEEE P802.22 Revision Draft 5.0 to IEEE-SA Sponsor Ballot</a:t>
            </a:r>
          </a:p>
        </p:txBody>
      </p:sp>
      <p:sp>
        <p:nvSpPr>
          <p:cNvPr id="7" name="Text Placeholder 6"/>
          <p:cNvSpPr>
            <a:spLocks noGrp="1"/>
          </p:cNvSpPr>
          <p:nvPr>
            <p:ph type="body" sz="quarter" idx="10"/>
          </p:nvPr>
        </p:nvSpPr>
        <p:spPr/>
        <p:txBody>
          <a:bodyPr/>
          <a:lstStyle/>
          <a:p>
            <a:r>
              <a:rPr lang="en-GB" dirty="0"/>
              <a:t>Motion</a:t>
            </a:r>
          </a:p>
          <a:p>
            <a:pPr marL="285750" indent="-285750">
              <a:buFont typeface="Arial" panose="020B0604020202020204" pitchFamily="34" charset="0"/>
              <a:buChar char="•"/>
            </a:pPr>
            <a:r>
              <a:rPr lang="en-US" dirty="0"/>
              <a:t>Conditionally approve sending </a:t>
            </a:r>
            <a:r>
              <a:rPr lang="en-GB" dirty="0"/>
              <a:t>P802.22 Revision Draft 5.0 </a:t>
            </a:r>
            <a:r>
              <a:rPr lang="en-US" dirty="0"/>
              <a:t>to the Sponsor Ballot</a:t>
            </a:r>
          </a:p>
          <a:p>
            <a:pPr marL="285750" indent="-285750">
              <a:buFont typeface="Arial" panose="020B0604020202020204" pitchFamily="34" charset="0"/>
              <a:buChar char="•"/>
            </a:pPr>
            <a:r>
              <a:rPr lang="en-US" dirty="0"/>
              <a:t>Confirm the CSD for P802.22 Revision in </a:t>
            </a:r>
            <a:r>
              <a:rPr lang="en-GB" u="sng" dirty="0">
                <a:hlinkClick r:id="rId2"/>
              </a:rPr>
              <a:t>https://mentor.ieee.org/802-ec/dcn/17/ec-17-0062-00-ACSD-802-22-revision-project-csd.pdf</a:t>
            </a:r>
            <a:r>
              <a:rPr lang="en-GB" dirty="0"/>
              <a:t> </a:t>
            </a:r>
            <a:endParaRPr lang="en-US" dirty="0"/>
          </a:p>
          <a:p>
            <a:endParaRPr lang="en-GB" dirty="0"/>
          </a:p>
          <a:p>
            <a:r>
              <a:rPr lang="en-GB" dirty="0"/>
              <a:t>M: Apurva N. Mody, S: Bob </a:t>
            </a:r>
            <a:r>
              <a:rPr lang="en-GB" dirty="0" err="1"/>
              <a:t>Heile</a:t>
            </a:r>
            <a:endParaRPr lang="en-GB" dirty="0"/>
          </a:p>
          <a:p>
            <a:r>
              <a:rPr lang="en-GB" dirty="0"/>
              <a:t>Y:____ , N: ____, A: _____ </a:t>
            </a:r>
            <a:br>
              <a:rPr lang="en-GB" dirty="0"/>
            </a:br>
            <a:endParaRPr lang="en-GB" dirty="0"/>
          </a:p>
          <a:p>
            <a:r>
              <a:rPr lang="en-GB" dirty="0"/>
              <a:t>Working Group vote</a:t>
            </a:r>
          </a:p>
          <a:p>
            <a:r>
              <a:rPr lang="en-GB" dirty="0"/>
              <a:t>Y: 4, N: 0, A: 1, Motion was passed on 14th November 2019 Working Group Mid-Week Plenary </a:t>
            </a:r>
          </a:p>
        </p:txBody>
      </p:sp>
    </p:spTree>
    <p:extLst>
      <p:ext uri="{BB962C8B-B14F-4D97-AF65-F5344CB8AC3E}">
        <p14:creationId xmlns:p14="http://schemas.microsoft.com/office/powerpoint/2010/main" val="483580276"/>
      </p:ext>
    </p:extLst>
  </p:cSld>
  <p:clrMapOvr>
    <a:masterClrMapping/>
  </p:clrMapOvr>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79642</TotalTime>
  <Words>653</Words>
  <Application>Microsoft Office PowerPoint</Application>
  <PresentationFormat>Widescreen</PresentationFormat>
  <Paragraphs>189</Paragraphs>
  <Slides>6</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Myriad Pro</vt:lpstr>
      <vt:lpstr>Symbol</vt:lpstr>
      <vt:lpstr>Times New Roman</vt:lpstr>
      <vt:lpstr>Verdana</vt:lpstr>
      <vt:lpstr>Wingdings 2</vt:lpstr>
      <vt:lpstr>IEEE 802.3 EC motions</vt:lpstr>
      <vt:lpstr>blank</vt:lpstr>
      <vt:lpstr>IEEE 802.22 motions</vt:lpstr>
      <vt:lpstr>Motion for Conditional Approval to forward IEEE P802.22 Revision Draft 5.0 to IEEE-SA Sponsor Ballot</vt:lpstr>
      <vt:lpstr>Motion for Conditional Approval to forward IEEE P802.22 Revision Draft 5.0 to IEEE-SA Sponsor Ballot</vt:lpstr>
      <vt:lpstr>Motion for Conditional Approval to forward IEEE P802.22 Revision Draft 5.0 to IEEE-SA Sponsor Ballot</vt:lpstr>
      <vt:lpstr>Motion for Conditional Approval to forward IEEE P802.22 Revision Draft 5.0 to IEEE-SA Sponsor Ballot</vt:lpstr>
      <vt:lpstr>Motion for Conditional Approval to forward IEEE P802.22 Revision Draft 5.0 to IEEE-SA Sponsor Ballot</vt:lpstr>
    </vt:vector>
  </TitlesOfParts>
  <Company>3Com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3Com User</dc:creator>
  <cp:lastModifiedBy>Apurva Mody</cp:lastModifiedBy>
  <cp:revision>1213</cp:revision>
  <dcterms:created xsi:type="dcterms:W3CDTF">2009-11-20T01:35:07Z</dcterms:created>
  <dcterms:modified xsi:type="dcterms:W3CDTF">2019-03-15T17:09:44Z</dcterms:modified>
</cp:coreProperties>
</file>