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96" r:id="rId4"/>
    <p:sldId id="313" r:id="rId5"/>
    <p:sldId id="317" r:id="rId6"/>
    <p:sldId id="319" r:id="rId7"/>
    <p:sldId id="269" r:id="rId8"/>
    <p:sldId id="314" r:id="rId9"/>
    <p:sldId id="318" r:id="rId10"/>
    <p:sldId id="312" r:id="rId11"/>
    <p:sldId id="308" r:id="rId12"/>
    <p:sldId id="304" r:id="rId13"/>
    <p:sldId id="303" r:id="rId14"/>
    <p:sldId id="291" r:id="rId15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521415D9-36F7-43E2-AB2F-B90AF26B5E84}">
      <p14:sectionLst xmlns:p14="http://schemas.microsoft.com/office/powerpoint/2010/main">
        <p14:section name="Default Section" id="{3966822E-F321-4E15-A7C1-858D7BD091C1}">
          <p14:sldIdLst>
            <p14:sldId id="256"/>
            <p14:sldId id="257"/>
            <p14:sldId id="296"/>
            <p14:sldId id="313"/>
            <p14:sldId id="317"/>
            <p14:sldId id="319"/>
            <p14:sldId id="269"/>
            <p14:sldId id="314"/>
          </p14:sldIdLst>
        </p14:section>
        <p14:section name="Meeting Income Report" id="{BD638432-7250-468D-864D-683B9F54E6B8}">
          <p14:sldIdLst>
            <p14:sldId id="318"/>
            <p14:sldId id="312"/>
            <p14:sldId id="308"/>
            <p14:sldId id="304"/>
            <p14:sldId id="303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73" autoAdjust="0"/>
    <p:restoredTop sz="79276" autoAdjust="0"/>
  </p:normalViewPr>
  <p:slideViewPr>
    <p:cSldViewPr>
      <p:cViewPr varScale="1">
        <p:scale>
          <a:sx n="56" d="100"/>
          <a:sy n="56" d="100"/>
        </p:scale>
        <p:origin x="498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252" y="1002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14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 EC-19/0033r1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52A79202-D6FC-4004-9EAC-173BEA303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728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24300" y="96838"/>
            <a:ext cx="2355850" cy="20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 EC-19/0033r1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922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362966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 EC-19/0033r1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March 2019</a:t>
            </a:r>
            <a:endParaRPr lang="en-US" dirty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Ben Rolfe (BCA); Jon Rosdahl (Qualcomm)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FBC82004-48DB-4335-A6FA-CC0E0A6D2627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24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588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Financial fees in 2018 </a:t>
            </a:r>
            <a:r>
              <a:rPr lang="en-US" dirty="0" err="1"/>
              <a:t>Misc</a:t>
            </a:r>
            <a:r>
              <a:rPr lang="en-US" dirty="0"/>
              <a:t> includes Audit Fees for 2017 Audit.</a:t>
            </a:r>
          </a:p>
          <a:p>
            <a:r>
              <a:rPr lang="en-US" dirty="0"/>
              <a:t>The Registrations in 2018 </a:t>
            </a:r>
            <a:r>
              <a:rPr lang="en-US" dirty="0" err="1"/>
              <a:t>Misc</a:t>
            </a:r>
            <a:r>
              <a:rPr lang="en-US" dirty="0"/>
              <a:t> is the 802Wireless share of closing the 802.16 Treasury</a:t>
            </a:r>
          </a:p>
          <a:p>
            <a:r>
              <a:rPr lang="en-US" dirty="0"/>
              <a:t>The 2018 </a:t>
            </a:r>
            <a:r>
              <a:rPr lang="en-US" dirty="0" err="1"/>
              <a:t>Misc</a:t>
            </a:r>
            <a:r>
              <a:rPr lang="en-US" dirty="0"/>
              <a:t> 4.18 Expense = SLIK SVN Invoice #F20180126 - Depository for 802.11 Tools.  And a box of envelops.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EC-19/0033r1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48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2017 January Interim session - Miscellaneous Income</a:t>
            </a:r>
            <a:r>
              <a:rPr lang="en-US" baseline="0" dirty="0"/>
              <a:t> is the penalty that the Hyatt Regency Atlanta paid for cancelling the meeting.</a:t>
            </a:r>
          </a:p>
          <a:p>
            <a:r>
              <a:rPr lang="en-US" baseline="0" dirty="0"/>
              <a:t>The meeting was relocated to the Grand Hyatt Atlanta in Buckhead.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EC-19/0033r1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658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2016 – Line item 4.10 – 802 Sponsored Interim, balance of funds returned to 802 Treasury.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EC-19/0033r1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94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January 2015 – 802 Sponsored Plenary – Line item 4.10 returned balance of funds to 802 Treasury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EC-19/0033r1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729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EC-19/0033r1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63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 EC-19/0033r1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March 2019</a:t>
            </a:r>
            <a:endParaRPr lang="en-US" dirty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Ben Rolfe (BCA); Jon Rosdahl (Qualcomm)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7623955C-B8EB-4273-9F21-97EF06D4D15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7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1271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881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>
              <a:effectLst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EC-19/0033r1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360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we budget conservatively. The</a:t>
            </a:r>
            <a:r>
              <a:rPr lang="en-US" baseline="0" dirty="0"/>
              <a:t> intent is to keep the meeting fees lower, by budgeting a net zero over all the interims over 2-3 years. </a:t>
            </a:r>
          </a:p>
          <a:p>
            <a:r>
              <a:rPr lang="en-US" baseline="0" dirty="0"/>
              <a:t>Average Income per attendee: $826.85  ($650/$850/$1050 discounted </a:t>
            </a:r>
            <a:r>
              <a:rPr lang="en-US" baseline="0" dirty="0" err="1"/>
              <a:t>reg</a:t>
            </a:r>
            <a:r>
              <a:rPr lang="en-US" baseline="0" dirty="0"/>
              <a:t> rate  - including commissions and rebates)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EC-19/0033r1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353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we budget conservatively. The</a:t>
            </a:r>
            <a:r>
              <a:rPr lang="en-US" baseline="0" dirty="0"/>
              <a:t> intent is to keep the meeting fees lower, by budgeting a net zero over all the interims over 2-3 years. </a:t>
            </a:r>
          </a:p>
          <a:p>
            <a:r>
              <a:rPr lang="en-US" baseline="0" dirty="0"/>
              <a:t>Average Income per attendee: $762.5 ($650/$850/$1050 discounted </a:t>
            </a:r>
            <a:r>
              <a:rPr lang="en-US" baseline="0" dirty="0" err="1"/>
              <a:t>reg</a:t>
            </a:r>
            <a:r>
              <a:rPr lang="en-US" baseline="0" dirty="0"/>
              <a:t> rate  - including commissions and rebates)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EC-19/0033r1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4551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we budget conservatively. The</a:t>
            </a:r>
            <a:r>
              <a:rPr lang="en-US" baseline="0" dirty="0"/>
              <a:t> intent is to keep the meeting fees lower, by budgeting a net zero over all the interims over 2-3 years. </a:t>
            </a:r>
          </a:p>
          <a:p>
            <a:r>
              <a:rPr lang="en-US" baseline="0" dirty="0"/>
              <a:t>Average Income per attendee: $805.33 ($680/$900/$1200 discounted reg rate  - including commissions and rebates)</a:t>
            </a:r>
          </a:p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EC-19/0033r1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0443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536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5763" y="701675"/>
            <a:ext cx="6164262" cy="3468688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r>
              <a:rPr lang="en-US" dirty="0">
                <a:latin typeface="Times New Roman" pitchFamily="18" charset="0"/>
              </a:rPr>
              <a:t>Historical Attendance: 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Number attending the meeting (Initial Budget, final budget )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      The numbers in red are a negative (loss), and the black are a positive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2017 Atlanta had a cancellation credit – the $733.50 loss is without the cancellation credit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2004-January (Vancouver) and 2007 January (London)</a:t>
            </a:r>
            <a:r>
              <a:rPr lang="en-US" baseline="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Interims were hosted</a:t>
            </a:r>
            <a:r>
              <a:rPr lang="en-US" baseline="0" dirty="0">
                <a:latin typeface="Times New Roman" pitchFamily="18" charset="0"/>
              </a:rPr>
              <a:t> by IEEE 802 </a:t>
            </a:r>
          </a:p>
          <a:p>
            <a:pPr lvl="1" defTabSz="933450"/>
            <a:r>
              <a:rPr lang="en-US" baseline="0" dirty="0">
                <a:latin typeface="Times New Roman" pitchFamily="18" charset="0"/>
              </a:rPr>
              <a:t>– The IEEE 802 LMSC Treasury was used for accounting.</a:t>
            </a:r>
          </a:p>
          <a:p>
            <a:pPr defTabSz="933450"/>
            <a:endParaRPr lang="en-US" dirty="0">
              <a:latin typeface="Times New Roman" pitchFamily="18" charset="0"/>
            </a:endParaRPr>
          </a:p>
          <a:p>
            <a:pPr defTabSz="933450"/>
            <a:r>
              <a:rPr lang="en-US" dirty="0">
                <a:latin typeface="Times New Roman" pitchFamily="18" charset="0"/>
              </a:rPr>
              <a:t>The Beijing and Okinawa meetings had a sponsor, and so were run on a net zero basis.</a:t>
            </a:r>
          </a:p>
          <a:p>
            <a:pPr defTabSz="933450"/>
            <a:r>
              <a:rPr lang="en-US" dirty="0">
                <a:latin typeface="Times New Roman" pitchFamily="18" charset="0"/>
              </a:rPr>
              <a:t>The Nanjing meeting had a sponsor,</a:t>
            </a:r>
            <a:r>
              <a:rPr lang="en-US" baseline="0" dirty="0">
                <a:latin typeface="Times New Roman" pitchFamily="18" charset="0"/>
              </a:rPr>
              <a:t> but we failed to include a site visit charge when settling with the Sponsor.  </a:t>
            </a:r>
          </a:p>
          <a:p>
            <a:pPr defTabSz="933450"/>
            <a:r>
              <a:rPr lang="en-US" baseline="0" dirty="0">
                <a:latin typeface="Times New Roman" pitchFamily="18" charset="0"/>
              </a:rPr>
              <a:t>     The Nanjing loss includes the site visit and a wire transfer finance charge.</a:t>
            </a:r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3144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Requirement for all Accounts to be current each quarter.</a:t>
            </a:r>
          </a:p>
          <a:p>
            <a:r>
              <a:rPr lang="en-US" dirty="0"/>
              <a:t>Reconciling the account proves compliance with being current through the reconcile period.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EC-19/0033r1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912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 EC-19/0033r1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Ben Rolfe (BCA); 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150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March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B89D2F3-3A0B-4B22-AD26-703531DFDA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March 2019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6969283-78ED-4F71-B854-48055E18A2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7304616" y="6552143"/>
            <a:ext cx="4074584" cy="1841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March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FC89608-6A20-477C-A981-705C17D7D0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March 2019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96D0F4C-4EDF-4701-BCA4-6112044C65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B5ED4C8-2B62-4991-947A-61F0AFF81A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9D7BFD-E160-402F-BBC8-B5B701941D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6AC922A-D50D-4784-BDB0-95BF1D6809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2CCFC3D-D547-4F7B-B83F-14FDE279E9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304616" y="6552143"/>
            <a:ext cx="4074584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53EBAA78-AC7B-4AAE-80E5-F5D910A6B4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 dirty="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 EC-19/0033r1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9" r:id="rId5"/>
    <p:sldLayoutId id="2147483705" r:id="rId6"/>
    <p:sldLayoutId id="2147483706" r:id="rId7"/>
    <p:sldLayoutId id="2147483707" r:id="rId8"/>
    <p:sldLayoutId id="2147483708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770996"/>
            <a:ext cx="10363200" cy="931334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Treasurer Report March 2019 - Vancouver</a:t>
            </a:r>
            <a:endParaRPr lang="en-GB" dirty="0"/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738844"/>
            <a:ext cx="8534400" cy="394756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2019-01-13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March 2019</a:t>
            </a:r>
            <a:endParaRPr lang="en-GB" dirty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DA834F39-FECA-4254-A927-AA26D4F544F5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GB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31" name="Slide Number Placeholder 5"/>
          <p:cNvSpPr txBox="1">
            <a:spLocks noGrp="1"/>
          </p:cNvSpPr>
          <p:nvPr/>
        </p:nvSpPr>
        <p:spPr bwMode="auto">
          <a:xfrm>
            <a:off x="5868989" y="647541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F2ACD4E4-215F-4F98-8233-1E85A981F83D}" type="slidenum"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ctr" eaLnBrk="0" hangingPunct="0">
                <a:buClr>
                  <a:srgbClr val="000000"/>
                </a:buClr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GB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356638"/>
              </p:ext>
            </p:extLst>
          </p:nvPr>
        </p:nvGraphicFramePr>
        <p:xfrm>
          <a:off x="2057400" y="2260599"/>
          <a:ext cx="7410450" cy="276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6" name="Document" r:id="rId4" imgW="8253180" imgH="3081427" progId="Word.Document.8">
                  <p:embed/>
                </p:oleObj>
              </mc:Choice>
              <mc:Fallback>
                <p:oleObj name="Document" r:id="rId4" imgW="8253180" imgH="3081427" progId="Word.Document.8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260599"/>
                        <a:ext cx="7410450" cy="2762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C2FB405-DCEC-4165-B20B-FA38141C23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449149"/>
              </p:ext>
            </p:extLst>
          </p:nvPr>
        </p:nvGraphicFramePr>
        <p:xfrm>
          <a:off x="929219" y="606425"/>
          <a:ext cx="10449981" cy="5868992"/>
        </p:xfrm>
        <a:graphic>
          <a:graphicData uri="http://schemas.openxmlformats.org/drawingml/2006/table">
            <a:tbl>
              <a:tblPr/>
              <a:tblGrid>
                <a:gridCol w="2652181">
                  <a:extLst>
                    <a:ext uri="{9D8B030D-6E8A-4147-A177-3AD203B41FA5}">
                      <a16:colId xmlns:a16="http://schemas.microsoft.com/office/drawing/2014/main" val="255525761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949304152"/>
                    </a:ext>
                  </a:extLst>
                </a:gridCol>
                <a:gridCol w="1404767">
                  <a:extLst>
                    <a:ext uri="{9D8B030D-6E8A-4147-A177-3AD203B41FA5}">
                      <a16:colId xmlns:a16="http://schemas.microsoft.com/office/drawing/2014/main" val="2066330799"/>
                    </a:ext>
                  </a:extLst>
                </a:gridCol>
                <a:gridCol w="1871833">
                  <a:extLst>
                    <a:ext uri="{9D8B030D-6E8A-4147-A177-3AD203B41FA5}">
                      <a16:colId xmlns:a16="http://schemas.microsoft.com/office/drawing/2014/main" val="296962217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339246078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1277787227"/>
                    </a:ext>
                  </a:extLst>
                </a:gridCol>
              </a:tblGrid>
              <a:tr h="34220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2018 Meeting Income Report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441824"/>
                  </a:ext>
                </a:extLst>
              </a:tr>
              <a:tr h="54147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2018 Misc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2018-01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Irvine, CA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2018-05 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2018-09 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568107"/>
                  </a:ext>
                </a:extLst>
              </a:tr>
              <a:tr h="277476">
                <a:tc>
                  <a:txBody>
                    <a:bodyPr/>
                    <a:lstStyle/>
                    <a:p>
                      <a:pPr algn="l" fontAlgn="ctr"/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27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929425"/>
                  </a:ext>
                </a:extLst>
              </a:tr>
              <a:tr h="275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83451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072185"/>
                  </a:ext>
                </a:extLst>
              </a:tr>
              <a:tr h="263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– Registrations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$9,692.47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$229,401.00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$271,975.00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$204,100.00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$715,168.47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222127"/>
                  </a:ext>
                </a:extLst>
              </a:tr>
              <a:tr h="263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$27,029.84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$18,580.73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$29,898.48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$75,509.05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046827"/>
                  </a:ext>
                </a:extLst>
              </a:tr>
              <a:tr h="51694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$5,558.51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181090"/>
                  </a:ext>
                </a:extLst>
              </a:tr>
              <a:tr h="263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83451" marR="9272" marT="927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$15,250.98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$256,430.84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$290,555.73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$233,998.48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$796,236.03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979420"/>
                  </a:ext>
                </a:extLst>
              </a:tr>
              <a:tr h="3508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83451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613903"/>
                  </a:ext>
                </a:extLst>
              </a:tr>
              <a:tr h="275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$21,998.13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$74,375.00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$20,418.26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$116,791.39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617682"/>
                  </a:ext>
                </a:extLst>
              </a:tr>
              <a:tr h="275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$3,172.65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$10,460.72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$10,815.18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$9,582.23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$34,030.78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523729"/>
                  </a:ext>
                </a:extLst>
              </a:tr>
              <a:tr h="275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$44,271.69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$36,309.56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$45,651.01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$126,232.26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608436"/>
                  </a:ext>
                </a:extLst>
              </a:tr>
              <a:tr h="275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$113,654.62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$82,350.00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$109,462.83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$305,467.45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962380"/>
                  </a:ext>
                </a:extLst>
              </a:tr>
              <a:tr h="275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$49,500.24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$35,148.80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$32,417.75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$117,066.79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5249004"/>
                  </a:ext>
                </a:extLst>
              </a:tr>
              <a:tr h="275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$19,049.98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$24,390.00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$23,859.22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$67,299.20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367777"/>
                  </a:ext>
                </a:extLst>
              </a:tr>
              <a:tr h="275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$10.00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$1,518.52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$5,157.59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$4,234.22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$10,920.33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633589"/>
                  </a:ext>
                </a:extLst>
              </a:tr>
              <a:tr h="275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166902" marR="9272" marT="92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$155.72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$6,412.30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$8,348.50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$6,792.03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$21,708.55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351672"/>
                  </a:ext>
                </a:extLst>
              </a:tr>
              <a:tr h="263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83451" marR="9272" marT="927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$3,338.37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$266,866.20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$276,894.63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$252,417.55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$799,516.75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181588"/>
                  </a:ext>
                </a:extLst>
              </a:tr>
              <a:tr h="3047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$11,912.61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($10,435.36)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$13,661.10 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($18,419.07)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($3,280.72)</a:t>
                      </a:r>
                    </a:p>
                  </a:txBody>
                  <a:tcPr marL="9272" marR="9272" marT="92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7623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318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11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483C7A-66A1-4E94-8AB3-E184C0E189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822177"/>
              </p:ext>
            </p:extLst>
          </p:nvPr>
        </p:nvGraphicFramePr>
        <p:xfrm>
          <a:off x="929218" y="606425"/>
          <a:ext cx="10043582" cy="5884824"/>
        </p:xfrm>
        <a:graphic>
          <a:graphicData uri="http://schemas.openxmlformats.org/drawingml/2006/table">
            <a:tbl>
              <a:tblPr/>
              <a:tblGrid>
                <a:gridCol w="3307461">
                  <a:extLst>
                    <a:ext uri="{9D8B030D-6E8A-4147-A177-3AD203B41FA5}">
                      <a16:colId xmlns:a16="http://schemas.microsoft.com/office/drawing/2014/main" val="1756851896"/>
                    </a:ext>
                  </a:extLst>
                </a:gridCol>
                <a:gridCol w="1096862">
                  <a:extLst>
                    <a:ext uri="{9D8B030D-6E8A-4147-A177-3AD203B41FA5}">
                      <a16:colId xmlns:a16="http://schemas.microsoft.com/office/drawing/2014/main" val="1290645799"/>
                    </a:ext>
                  </a:extLst>
                </a:gridCol>
                <a:gridCol w="1484983">
                  <a:extLst>
                    <a:ext uri="{9D8B030D-6E8A-4147-A177-3AD203B41FA5}">
                      <a16:colId xmlns:a16="http://schemas.microsoft.com/office/drawing/2014/main" val="1635933446"/>
                    </a:ext>
                  </a:extLst>
                </a:gridCol>
                <a:gridCol w="1487276">
                  <a:extLst>
                    <a:ext uri="{9D8B030D-6E8A-4147-A177-3AD203B41FA5}">
                      <a16:colId xmlns:a16="http://schemas.microsoft.com/office/drawing/2014/main" val="3051318727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33277634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758425882"/>
                    </a:ext>
                  </a:extLst>
                </a:gridCol>
              </a:tblGrid>
              <a:tr h="40359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2017 Meeting Income Report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904541"/>
                  </a:ext>
                </a:extLst>
              </a:tr>
              <a:tr h="420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2017 Misc.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2017-01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Atlanta, GA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2017-05 </a:t>
                      </a:r>
                      <a:b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Daejeon, Korea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2017-09 </a:t>
                      </a:r>
                      <a:b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086254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572273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Ordinary Income/Expense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199909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233571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1.20 - Received from Corporations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$30,500.00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181228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$216,701.00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$200,600.00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$188,650.00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$605,951.00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421170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$25,987.40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$27,626.46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$53,613.86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279670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20589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3.96 - Miscellaneous Income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$69,810.00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330336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$2,678.78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$312,498.40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$231,100.00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$216,276.46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$762,553.64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157592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6160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$15,630.90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$44,703.85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$20,899.57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$81,234.32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976300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$4,763.20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$14,969.00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$8,828.25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$28,560.45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426966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$47,235.53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$45,255.00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$47,733.13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$140,223.66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969978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$114,318.11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$42,940.00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$92,152.42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$249,410.53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747773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$32,925.72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$30,613.05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$37,841.50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$101,380.27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471044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$22,415.04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$17,550.00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$21,687.36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$61,652.40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979785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$3,159.50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$10,000.00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$4,392.61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$17,632.44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631193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$1,060.00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$7,402.50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$1,145.83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$9,608.33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486364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$80.33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$241,508.00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$213,433.40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$234,680.67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$689,702.40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464616"/>
                  </a:ext>
                </a:extLst>
              </a:tr>
              <a:tr h="2522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$2,598.45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$70,990.40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$17,666.60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($18,404.21)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$72,851.24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8238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707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6000" y="602685"/>
            <a:ext cx="7780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2016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760271"/>
              </p:ext>
            </p:extLst>
          </p:nvPr>
        </p:nvGraphicFramePr>
        <p:xfrm>
          <a:off x="1371600" y="1087615"/>
          <a:ext cx="9524999" cy="5387797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val="72951079"/>
                    </a:ext>
                  </a:extLst>
                </a:gridCol>
                <a:gridCol w="973171">
                  <a:extLst>
                    <a:ext uri="{9D8B030D-6E8A-4147-A177-3AD203B41FA5}">
                      <a16:colId xmlns:a16="http://schemas.microsoft.com/office/drawing/2014/main" val="779621269"/>
                    </a:ext>
                  </a:extLst>
                </a:gridCol>
                <a:gridCol w="1348806">
                  <a:extLst>
                    <a:ext uri="{9D8B030D-6E8A-4147-A177-3AD203B41FA5}">
                      <a16:colId xmlns:a16="http://schemas.microsoft.com/office/drawing/2014/main" val="1774276530"/>
                    </a:ext>
                  </a:extLst>
                </a:gridCol>
                <a:gridCol w="1606444">
                  <a:extLst>
                    <a:ext uri="{9D8B030D-6E8A-4147-A177-3AD203B41FA5}">
                      <a16:colId xmlns:a16="http://schemas.microsoft.com/office/drawing/2014/main" val="2672037831"/>
                    </a:ext>
                  </a:extLst>
                </a:gridCol>
                <a:gridCol w="1606444">
                  <a:extLst>
                    <a:ext uri="{9D8B030D-6E8A-4147-A177-3AD203B41FA5}">
                      <a16:colId xmlns:a16="http://schemas.microsoft.com/office/drawing/2014/main" val="1414050561"/>
                    </a:ext>
                  </a:extLst>
                </a:gridCol>
                <a:gridCol w="1170734">
                  <a:extLst>
                    <a:ext uri="{9D8B030D-6E8A-4147-A177-3AD203B41FA5}">
                      <a16:colId xmlns:a16="http://schemas.microsoft.com/office/drawing/2014/main" val="1167857142"/>
                    </a:ext>
                  </a:extLst>
                </a:gridCol>
              </a:tblGrid>
              <a:tr h="232433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2016-01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2016-05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2016-09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93915"/>
                  </a:ext>
                </a:extLst>
              </a:tr>
              <a:tr h="2324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Atlanta, GA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Warsaw, Poland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805499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424017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076998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$321,625.00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$235,050.00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$821,125.00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846747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$65,445.12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$33,228.32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$98,673.44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599152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Acct Interest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917166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3.70 - Other Receipts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617394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$1,640.57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$268,278.32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$264,450.00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$921,440.01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516784"/>
                  </a:ext>
                </a:extLst>
              </a:tr>
              <a:tr h="28777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633664"/>
                  </a:ext>
                </a:extLst>
              </a:tr>
              <a:tr h="45136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&amp; Social Events Expense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$99,214.06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079485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$416.38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010166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$17,958.96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$19,850.88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$59,497.00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$97,306.84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666294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$11,601.61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$8,825.17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$18,423.00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$38,849.78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3765849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$78,555.59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$47,118.14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$43,853.00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$169,526.73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97635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$87,189.96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$101,535.76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$67,757.00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$256,482.72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582414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$78,640.89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$40,776.81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$35,806.62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$155,224.32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9544507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($636.40)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$24,090.47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$31,204.00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$54,658.07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507536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$5,793.01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$6,923.06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$7,803.13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$20,532.66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877893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$8,337.06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$4,905.46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$7,980.50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$21,223.02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165115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$13.46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$387,071.12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$254,025.75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$272,324.25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$913,434.58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237621"/>
                  </a:ext>
                </a:extLst>
              </a:tr>
              <a:tr h="23243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Ordinary Income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$1,627.11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$14,252.57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($7,874.25)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$8,005.43 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258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2860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302125" y="602685"/>
            <a:ext cx="419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2015 Meeting Income Report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330635"/>
              </p:ext>
            </p:extLst>
          </p:nvPr>
        </p:nvGraphicFramePr>
        <p:xfrm>
          <a:off x="1154642" y="939903"/>
          <a:ext cx="9982200" cy="5547438"/>
        </p:xfrm>
        <a:graphic>
          <a:graphicData uri="http://schemas.openxmlformats.org/drawingml/2006/table">
            <a:tbl>
              <a:tblPr/>
              <a:tblGrid>
                <a:gridCol w="2141209">
                  <a:extLst>
                    <a:ext uri="{9D8B030D-6E8A-4147-A177-3AD203B41FA5}">
                      <a16:colId xmlns:a16="http://schemas.microsoft.com/office/drawing/2014/main" val="1017605872"/>
                    </a:ext>
                  </a:extLst>
                </a:gridCol>
                <a:gridCol w="1116162">
                  <a:extLst>
                    <a:ext uri="{9D8B030D-6E8A-4147-A177-3AD203B41FA5}">
                      <a16:colId xmlns:a16="http://schemas.microsoft.com/office/drawing/2014/main" val="3915726091"/>
                    </a:ext>
                  </a:extLst>
                </a:gridCol>
                <a:gridCol w="1116162">
                  <a:extLst>
                    <a:ext uri="{9D8B030D-6E8A-4147-A177-3AD203B41FA5}">
                      <a16:colId xmlns:a16="http://schemas.microsoft.com/office/drawing/2014/main" val="2370362875"/>
                    </a:ext>
                  </a:extLst>
                </a:gridCol>
                <a:gridCol w="1086816">
                  <a:extLst>
                    <a:ext uri="{9D8B030D-6E8A-4147-A177-3AD203B41FA5}">
                      <a16:colId xmlns:a16="http://schemas.microsoft.com/office/drawing/2014/main" val="1128969494"/>
                    </a:ext>
                  </a:extLst>
                </a:gridCol>
                <a:gridCol w="1109133">
                  <a:extLst>
                    <a:ext uri="{9D8B030D-6E8A-4147-A177-3AD203B41FA5}">
                      <a16:colId xmlns:a16="http://schemas.microsoft.com/office/drawing/2014/main" val="2622098525"/>
                    </a:ext>
                  </a:extLst>
                </a:gridCol>
                <a:gridCol w="1109133">
                  <a:extLst>
                    <a:ext uri="{9D8B030D-6E8A-4147-A177-3AD203B41FA5}">
                      <a16:colId xmlns:a16="http://schemas.microsoft.com/office/drawing/2014/main" val="3169467728"/>
                    </a:ext>
                  </a:extLst>
                </a:gridCol>
                <a:gridCol w="1023815">
                  <a:extLst>
                    <a:ext uri="{9D8B030D-6E8A-4147-A177-3AD203B41FA5}">
                      <a16:colId xmlns:a16="http://schemas.microsoft.com/office/drawing/2014/main" val="501320270"/>
                    </a:ext>
                  </a:extLst>
                </a:gridCol>
                <a:gridCol w="1279770">
                  <a:extLst>
                    <a:ext uri="{9D8B030D-6E8A-4147-A177-3AD203B41FA5}">
                      <a16:colId xmlns:a16="http://schemas.microsoft.com/office/drawing/2014/main" val="4232365989"/>
                    </a:ext>
                  </a:extLst>
                </a:gridCol>
              </a:tblGrid>
              <a:tr h="215268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2015-01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2015-05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2015-07 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2015-09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2015-11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102417"/>
                  </a:ext>
                </a:extLst>
              </a:tr>
              <a:tr h="4407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Misc.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Atlanta, GA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Vancouver, Canada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 HI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Bangkok, Thailand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Dallas, TX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568730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989842"/>
                  </a:ext>
                </a:extLst>
              </a:tr>
              <a:tr h="20679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52300"/>
                  </a:ext>
                </a:extLst>
              </a:tr>
              <a:tr h="40579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1.30 - Received from Foundations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$7,754.00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498171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$377,350.00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$243,250.00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$309,400.00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$930,000.00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1431509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$55,839.56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$9,095.10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$64,934.66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348876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Interest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4073806"/>
                  </a:ext>
                </a:extLst>
              </a:tr>
              <a:tr h="23412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$974.56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$433,189.56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$252,345.10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$317,154.00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$1,003,663.22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473881"/>
                  </a:ext>
                </a:extLst>
              </a:tr>
              <a:tr h="24875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280508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4.10 - Meetings Expense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$185,196.00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1691831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$1,209.08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$3,076.51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800265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4.111 - Deposit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043236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$54,999.48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$9,389.30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$84,001.00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$148,389.78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7935931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$27,600.51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$17,398.04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$22,450.00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$67,448.55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870500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$75,058.66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$52,270.74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$48,725.00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$176,054.40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6977707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$81,373.75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$93,491.26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$914.99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$83,405.00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$259,455.29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134780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$50,873.54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$53,986.00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$104,859.54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88599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$9,015.95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559918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$1,511.30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$4,418.54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$5,929.84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3392329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$7,449.26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$820.80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$2,959.02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$5,276.00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$16,505.08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232195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7161" marR="7161" marT="71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$1,867.43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$433,188.96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$237,678.17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$3,874.01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$299,052.08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$270.29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$975,930.94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332127"/>
                  </a:ext>
                </a:extLst>
              </a:tr>
              <a:tr h="21526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 Income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($892.87)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$0.60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$14,666.93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($3,874.01)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$18,101.92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($270.29)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$27,732.28 </a:t>
                      </a:r>
                    </a:p>
                  </a:txBody>
                  <a:tcPr marL="7161" marR="7161" marT="71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594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2248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704269"/>
              </p:ext>
            </p:extLst>
          </p:nvPr>
        </p:nvGraphicFramePr>
        <p:xfrm>
          <a:off x="1154641" y="578002"/>
          <a:ext cx="9982201" cy="5883035"/>
        </p:xfrm>
        <a:graphic>
          <a:graphicData uri="http://schemas.openxmlformats.org/drawingml/2006/table">
            <a:tbl>
              <a:tblPr/>
              <a:tblGrid>
                <a:gridCol w="3240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0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4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7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70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18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3232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32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MS Gothic"/>
                          <a:cs typeface="MS Gothic"/>
                        </a:rPr>
                        <a:t>2014 Meeting Income Report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3263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CB Interest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2014-01 </a:t>
                      </a:r>
                      <a:b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Century City, CA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2014-05 Waikoloa, HI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2014-09 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Athens, Greece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2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8534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76803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$294,150.00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$257,800.00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$889,000.00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$8,738.60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$7,666.92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$16,405.52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76803" marR="8534" marT="85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$898.58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$302,888.60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$265,466.92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$337,050.00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$906,304.10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76803" marR="8534" marT="85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$2,339.14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$19,200.06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$17,505.03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$74,085.00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$110,790.09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$19,396.46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$17,676.21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$25,215.85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$62,288.52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$51,061.35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$44,330.15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$50,379.00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$145,770.50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$129,456.46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$93,164.43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$125,851.00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$348,471.89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$47,590.07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$43,254.69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$45,592.42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$136,437.18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$33,673.00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$21,411.32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$55,084.32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$3,576.33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$10,678.59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$9,547.23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$23,802.15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Expense</a:t>
                      </a:r>
                    </a:p>
                  </a:txBody>
                  <a:tcPr marL="153605" marR="8534" marT="85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$1,016.92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$1,158.30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$5,280.50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$7,455.72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6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76803" marR="8534" marT="85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$304,970.65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$251,517.86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$335,951.00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$892,439.51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63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($2,082.05)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$13,949.06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$1,099.00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$13,864.59 </a:t>
                      </a:r>
                    </a:p>
                  </a:txBody>
                  <a:tcPr marL="8534" marR="8534" marT="85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822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Abstract</a:t>
            </a:r>
          </a:p>
        </p:txBody>
      </p:sp>
      <p:sp>
        <p:nvSpPr>
          <p:cNvPr id="4105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March 2019 Wireless Treasurer report for the Joint 802.11/.15 Wireless funds.</a:t>
            </a:r>
          </a:p>
          <a:p>
            <a:endParaRPr lang="en-GB" dirty="0"/>
          </a:p>
          <a:p>
            <a:r>
              <a:rPr lang="en-GB" dirty="0"/>
              <a:t>Note: Starting January 2019, the 802 Wireless Treasurer report is posted on the EC Mentor site in the “Wire</a:t>
            </a:r>
            <a:r>
              <a:rPr lang="en-US" dirty="0"/>
              <a:t>less Chairs Subgroup” document group</a:t>
            </a:r>
            <a:endParaRPr lang="en-GB" dirty="0"/>
          </a:p>
          <a:p>
            <a:endParaRPr lang="en-GB" dirty="0"/>
          </a:p>
          <a:p>
            <a:r>
              <a:rPr lang="en-US" dirty="0"/>
              <a:t>    </a:t>
            </a:r>
            <a:endParaRPr lang="en-GB" dirty="0"/>
          </a:p>
          <a:p>
            <a:endParaRPr lang="en-GB" dirty="0"/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2CB204-8F88-4025-B305-BD26943A6CBF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103" name="Slide Number Placeholder 5"/>
          <p:cNvSpPr txBox="1">
            <a:spLocks noGrp="1"/>
          </p:cNvSpPr>
          <p:nvPr/>
        </p:nvSpPr>
        <p:spPr bwMode="auto">
          <a:xfrm>
            <a:off x="5868989" y="647541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96A3BDA0-F89D-4392-A8A5-DD14A7AEC5DC}" type="slidenum"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ctr" eaLnBrk="0" hangingPunct="0">
                <a:buClr>
                  <a:srgbClr val="000000"/>
                </a:buClr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GB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89D7BFD-E160-402F-BBC8-B5B701941DD4}" type="slidenum">
              <a:rPr lang="en-GB" smtClean="0"/>
              <a:pPr/>
              <a:t>3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E528A79-F5F2-443E-BE9E-F29BA66689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590949"/>
              </p:ext>
            </p:extLst>
          </p:nvPr>
        </p:nvGraphicFramePr>
        <p:xfrm>
          <a:off x="929218" y="914400"/>
          <a:ext cx="8824382" cy="5410199"/>
        </p:xfrm>
        <a:graphic>
          <a:graphicData uri="http://schemas.openxmlformats.org/drawingml/2006/table">
            <a:tbl>
              <a:tblPr/>
              <a:tblGrid>
                <a:gridCol w="6305919">
                  <a:extLst>
                    <a:ext uri="{9D8B030D-6E8A-4147-A177-3AD203B41FA5}">
                      <a16:colId xmlns:a16="http://schemas.microsoft.com/office/drawing/2014/main" val="1860306366"/>
                    </a:ext>
                  </a:extLst>
                </a:gridCol>
                <a:gridCol w="2518463">
                  <a:extLst>
                    <a:ext uri="{9D8B030D-6E8A-4147-A177-3AD203B41FA5}">
                      <a16:colId xmlns:a16="http://schemas.microsoft.com/office/drawing/2014/main" val="2581547357"/>
                    </a:ext>
                  </a:extLst>
                </a:gridCol>
              </a:tblGrid>
              <a:tr h="38234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effectLst/>
                          <a:latin typeface="Arial" panose="020B0604020202020204" pitchFamily="34" charset="0"/>
                        </a:rPr>
                        <a:t>Reconciled Balance Sheet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798663"/>
                  </a:ext>
                </a:extLst>
              </a:tr>
              <a:tr h="38234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effectLst/>
                          <a:latin typeface="Arial" panose="020B0604020202020204" pitchFamily="34" charset="0"/>
                        </a:rPr>
                        <a:t>28-Feb-2019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3671950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142595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ASSETS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1674929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Assets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303897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Bank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681037"/>
                  </a:ext>
                </a:extLst>
              </a:tr>
              <a:tr h="3218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74331 - 802.11/.15 CB Acct No. 556802</a:t>
                      </a:r>
                    </a:p>
                  </a:txBody>
                  <a:tcPr marL="25717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$536,371.69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1070725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Bank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$536,371.69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881656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Current Assets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$536,371.69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894493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ASSETS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$536,371.69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3453196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LIABILITIES &amp; EQUITY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315368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Equity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6785332"/>
                  </a:ext>
                </a:extLst>
              </a:tr>
              <a:tr h="3218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Retained Earnings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$686,523.78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161551"/>
                  </a:ext>
                </a:extLst>
              </a:tr>
              <a:tr h="3218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($150,152.09)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7946325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Equity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$536,371.69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7652668"/>
                  </a:ext>
                </a:extLst>
              </a:tr>
              <a:tr h="3345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LIABILITIES &amp; EQUITY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$536,371.69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5690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1814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Waikoloa, September 2018 Budget Report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3193395"/>
              </p:ext>
            </p:extLst>
          </p:nvPr>
        </p:nvGraphicFramePr>
        <p:xfrm>
          <a:off x="1752602" y="1298576"/>
          <a:ext cx="9626598" cy="51416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697">
                  <a:extLst>
                    <a:ext uri="{9D8B030D-6E8A-4147-A177-3AD203B41FA5}">
                      <a16:colId xmlns:a16="http://schemas.microsoft.com/office/drawing/2014/main" val="1492724085"/>
                    </a:ext>
                  </a:extLst>
                </a:gridCol>
                <a:gridCol w="1393226">
                  <a:extLst>
                    <a:ext uri="{9D8B030D-6E8A-4147-A177-3AD203B41FA5}">
                      <a16:colId xmlns:a16="http://schemas.microsoft.com/office/drawing/2014/main" val="2146102883"/>
                    </a:ext>
                  </a:extLst>
                </a:gridCol>
                <a:gridCol w="2350077">
                  <a:extLst>
                    <a:ext uri="{9D8B030D-6E8A-4147-A177-3AD203B41FA5}">
                      <a16:colId xmlns:a16="http://schemas.microsoft.com/office/drawing/2014/main" val="38428581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558456303"/>
                    </a:ext>
                  </a:extLst>
                </a:gridCol>
                <a:gridCol w="1600198">
                  <a:extLst>
                    <a:ext uri="{9D8B030D-6E8A-4147-A177-3AD203B41FA5}">
                      <a16:colId xmlns:a16="http://schemas.microsoft.com/office/drawing/2014/main" val="1907650667"/>
                    </a:ext>
                  </a:extLst>
                </a:gridCol>
                <a:gridCol w="76200">
                  <a:extLst>
                    <a:ext uri="{9D8B030D-6E8A-4147-A177-3AD203B41FA5}">
                      <a16:colId xmlns:a16="http://schemas.microsoft.com/office/drawing/2014/main" val="312006334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611167362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81847459"/>
                    </a:ext>
                  </a:extLst>
                </a:gridCol>
              </a:tblGrid>
              <a:tr h="295503">
                <a:tc gridSpan="2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7 Jun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 Aug</a:t>
                      </a: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 Oct</a:t>
                      </a: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659972"/>
                  </a:ext>
                </a:extLst>
              </a:tr>
              <a:tr h="302525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Income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 fontAlgn="ctr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Draft Budget</a:t>
                      </a: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Actuals</a:t>
                      </a: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154362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2.11 - Registrations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$212,000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184,450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$204,100.00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055723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2.12 - Hotel Commissions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$   24,500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28,000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$ 29,898.48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919663"/>
                  </a:ext>
                </a:extLst>
              </a:tr>
              <a:tr h="31916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- Income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$236,500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$212,450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$233,998.48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567438"/>
                  </a:ext>
                </a:extLst>
              </a:tr>
              <a:tr h="346957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Expense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776733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4.113 - Venue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$23,285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21,825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20,418.26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674691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4.12 - Financial Fees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$9,540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8,300.25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  9,582.23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910061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sng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4.13 – Meeting Planner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$46,000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43,760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45,651.01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951533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4.14 - Food &amp; Beverage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$95,000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105,000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$109,462.83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418888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4.15 - Network Services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$36,600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36,600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32,417.75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885425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4.16 - Social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$23,450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21,000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23,859.22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486152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1" i="0" u="sng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4.17 - Shipping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$5,000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5,000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  4,203.49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500556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4.18 - Misc Expense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$7,050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6,050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    6,792.03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182295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- Expense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$245,925 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247,535.25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$252,417.55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880850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Net Ordinary Income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($9,425)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($35,085.25)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($18,338.59)</a:t>
                      </a:r>
                    </a:p>
                  </a:txBody>
                  <a:tcPr marL="6042" marR="6042" marT="60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632602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Attendees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   300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268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283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707554"/>
                  </a:ext>
                </a:extLst>
              </a:tr>
              <a:tr h="27696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Cost per attendee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$819.75 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$923.64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$891.65</a:t>
                      </a: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944" marR="7944" marT="794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251464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E6969283-78ED-4F71-B854-48055E18A2DC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2496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St. Louis, January 2019 Budget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E6969283-78ED-4F71-B854-48055E18A2DC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A59AC5E-8353-4F7D-8F9E-C781DF271D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892596"/>
              </p:ext>
            </p:extLst>
          </p:nvPr>
        </p:nvGraphicFramePr>
        <p:xfrm>
          <a:off x="1155699" y="1234557"/>
          <a:ext cx="9980086" cy="52562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6890">
                  <a:extLst>
                    <a:ext uri="{9D8B030D-6E8A-4147-A177-3AD203B41FA5}">
                      <a16:colId xmlns:a16="http://schemas.microsoft.com/office/drawing/2014/main" val="680208104"/>
                    </a:ext>
                  </a:extLst>
                </a:gridCol>
                <a:gridCol w="1026890">
                  <a:extLst>
                    <a:ext uri="{9D8B030D-6E8A-4147-A177-3AD203B41FA5}">
                      <a16:colId xmlns:a16="http://schemas.microsoft.com/office/drawing/2014/main" val="2600233375"/>
                    </a:ext>
                  </a:extLst>
                </a:gridCol>
                <a:gridCol w="1070421">
                  <a:extLst>
                    <a:ext uri="{9D8B030D-6E8A-4147-A177-3AD203B41FA5}">
                      <a16:colId xmlns:a16="http://schemas.microsoft.com/office/drawing/2014/main" val="517132454"/>
                    </a:ext>
                  </a:extLst>
                </a:gridCol>
                <a:gridCol w="1411230">
                  <a:extLst>
                    <a:ext uri="{9D8B030D-6E8A-4147-A177-3AD203B41FA5}">
                      <a16:colId xmlns:a16="http://schemas.microsoft.com/office/drawing/2014/main" val="1144379219"/>
                    </a:ext>
                  </a:extLst>
                </a:gridCol>
                <a:gridCol w="1497547">
                  <a:extLst>
                    <a:ext uri="{9D8B030D-6E8A-4147-A177-3AD203B41FA5}">
                      <a16:colId xmlns:a16="http://schemas.microsoft.com/office/drawing/2014/main" val="3559587789"/>
                    </a:ext>
                  </a:extLst>
                </a:gridCol>
                <a:gridCol w="1973554">
                  <a:extLst>
                    <a:ext uri="{9D8B030D-6E8A-4147-A177-3AD203B41FA5}">
                      <a16:colId xmlns:a16="http://schemas.microsoft.com/office/drawing/2014/main" val="3912046318"/>
                    </a:ext>
                  </a:extLst>
                </a:gridCol>
                <a:gridCol w="1973554">
                  <a:extLst>
                    <a:ext uri="{9D8B030D-6E8A-4147-A177-3AD203B41FA5}">
                      <a16:colId xmlns:a16="http://schemas.microsoft.com/office/drawing/2014/main" val="3219615327"/>
                    </a:ext>
                  </a:extLst>
                </a:gridCol>
              </a:tblGrid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31-Oct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2-Jan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9- March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502955420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Actuals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322514093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2.11 - Registrations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$205,500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$191,000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$208,450.00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707118743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2.12 - Hotel Commissions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$23,250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$22,000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$26,248.01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1139006978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– Income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$228,750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$213,000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$234,698.01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613658577"/>
                  </a:ext>
                </a:extLst>
              </a:tr>
              <a:tr h="2600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4.110 – Site Survey</a:t>
                      </a: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$1,946.63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893262724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4.113 - Venue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$21,750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$18,250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$14,948.26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2048482050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4.12 - Financial Fees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$9,658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$8,977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$9,460.17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770090064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4.13 – Meeting Planner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$43,000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$43,000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$50,816.66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4131093595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4.14 - Food &amp; Beverage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$112,000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$109,000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109.819.77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154785351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4.15 - Network Services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$37,600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$37,000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34,765.03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508217207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4.16 - Social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$25,000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$22,000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$20,398.05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077313436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4.17 - Shipping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$4,500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$3,500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$2,261.37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882019535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4.18 - Misc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$6,250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$4,250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$3,949.20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836956813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-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$259,158 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$245,977.00 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$248,365.148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1917423023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Net Ordinary 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($30,408)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($32,977.00)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$(13,667.13)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2217658776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Attendees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300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282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293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1249470786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Cost per attendee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$863.86 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$872.26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$847.42</a:t>
                      </a: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259608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7823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Atlanta, May 2019 Budget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E6969283-78ED-4F71-B854-48055E18A2DC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A59AC5E-8353-4F7D-8F9E-C781DF271D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9738335"/>
              </p:ext>
            </p:extLst>
          </p:nvPr>
        </p:nvGraphicFramePr>
        <p:xfrm>
          <a:off x="1155699" y="1234557"/>
          <a:ext cx="9980086" cy="52562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6890">
                  <a:extLst>
                    <a:ext uri="{9D8B030D-6E8A-4147-A177-3AD203B41FA5}">
                      <a16:colId xmlns:a16="http://schemas.microsoft.com/office/drawing/2014/main" val="680208104"/>
                    </a:ext>
                  </a:extLst>
                </a:gridCol>
                <a:gridCol w="1026890">
                  <a:extLst>
                    <a:ext uri="{9D8B030D-6E8A-4147-A177-3AD203B41FA5}">
                      <a16:colId xmlns:a16="http://schemas.microsoft.com/office/drawing/2014/main" val="2600233375"/>
                    </a:ext>
                  </a:extLst>
                </a:gridCol>
                <a:gridCol w="1070421">
                  <a:extLst>
                    <a:ext uri="{9D8B030D-6E8A-4147-A177-3AD203B41FA5}">
                      <a16:colId xmlns:a16="http://schemas.microsoft.com/office/drawing/2014/main" val="517132454"/>
                    </a:ext>
                  </a:extLst>
                </a:gridCol>
                <a:gridCol w="1411230">
                  <a:extLst>
                    <a:ext uri="{9D8B030D-6E8A-4147-A177-3AD203B41FA5}">
                      <a16:colId xmlns:a16="http://schemas.microsoft.com/office/drawing/2014/main" val="1144379219"/>
                    </a:ext>
                  </a:extLst>
                </a:gridCol>
                <a:gridCol w="1497547">
                  <a:extLst>
                    <a:ext uri="{9D8B030D-6E8A-4147-A177-3AD203B41FA5}">
                      <a16:colId xmlns:a16="http://schemas.microsoft.com/office/drawing/2014/main" val="3559587789"/>
                    </a:ext>
                  </a:extLst>
                </a:gridCol>
                <a:gridCol w="1973554">
                  <a:extLst>
                    <a:ext uri="{9D8B030D-6E8A-4147-A177-3AD203B41FA5}">
                      <a16:colId xmlns:a16="http://schemas.microsoft.com/office/drawing/2014/main" val="3912046318"/>
                    </a:ext>
                  </a:extLst>
                </a:gridCol>
                <a:gridCol w="1973554">
                  <a:extLst>
                    <a:ext uri="{9D8B030D-6E8A-4147-A177-3AD203B41FA5}">
                      <a16:colId xmlns:a16="http://schemas.microsoft.com/office/drawing/2014/main" val="3219615327"/>
                    </a:ext>
                  </a:extLst>
                </a:gridCol>
              </a:tblGrid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March</a:t>
                      </a: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502955420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Draft Budget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322514093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2.11 - Registrations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$221,850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707118743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2.12 - Hotel Commissions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$19,750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1139006978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Total – Income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$241,600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613658577"/>
                  </a:ext>
                </a:extLst>
              </a:tr>
              <a:tr h="2600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4.110 – Site Survey</a:t>
                      </a: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893262724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4.113 - Venue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$18,750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2048482050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4.12 - Financial Fees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$11,092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770090064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4.13 – Meeting Planner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$49,000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4131093595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4.14 - Food &amp; Beverage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$122,000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154785351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4.15 - Network Services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$41,000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508217207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4.16 - Social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$25,000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077313436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4.17 - Shipping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882019535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4.18 - Misc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$4,000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836956813"/>
                  </a:ext>
                </a:extLst>
              </a:tr>
              <a:tr h="31014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- Expense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$221,850 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1917423023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Net Ordinary Income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($32,243)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2217658776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Total Attendees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300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1249470786"/>
                  </a:ext>
                </a:extLst>
              </a:tr>
              <a:tr h="264095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Cost per attendee</a:t>
                      </a:r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$916.98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8463" marR="8463" marT="8463" marB="0" anchor="b"/>
                </a:tc>
                <a:extLst>
                  <a:ext uri="{0D108BD9-81ED-4DB2-BD59-A6C34878D82A}">
                    <a16:rowId xmlns:a16="http://schemas.microsoft.com/office/drawing/2014/main" val="3259608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1349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838B4BB-A4D0-4480-9F10-787314E25A66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33400"/>
            <a:ext cx="7772400" cy="533400"/>
          </a:xfrm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/>
              <a:t>Historical Attendance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12800" y="1068199"/>
            <a:ext cx="3530600" cy="5464702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/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2003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420 - Ft. Lauderdale ($47,287 - $42,118)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561 - DFW ($72,916 - $78,354)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491 - Singapore ($22,077 - </a:t>
            </a:r>
            <a:r>
              <a:rPr lang="en-US" sz="1300" dirty="0">
                <a:solidFill>
                  <a:srgbClr val="FF0000"/>
                </a:solidFill>
              </a:rPr>
              <a:t>$32,319</a:t>
            </a:r>
            <a:r>
              <a:rPr lang="en-US" sz="1300" dirty="0"/>
              <a:t>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2004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650 - Garden Grove ( $13, 250 - $82,735)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714 - Berlin (</a:t>
            </a:r>
            <a:r>
              <a:rPr lang="en-US" sz="1300" dirty="0">
                <a:solidFill>
                  <a:srgbClr val="FF0000"/>
                </a:solidFill>
              </a:rPr>
              <a:t>$25, 914</a:t>
            </a:r>
            <a:r>
              <a:rPr lang="en-US" sz="1300" dirty="0"/>
              <a:t> - $41,257)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2005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802 - Monterey ($11,858 - $63,183)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523 - Cairns (Australia) (</a:t>
            </a:r>
            <a:r>
              <a:rPr lang="en-US" sz="1300" dirty="0">
                <a:solidFill>
                  <a:srgbClr val="FF0000"/>
                </a:solidFill>
              </a:rPr>
              <a:t>$60,750 - $51,375</a:t>
            </a:r>
            <a:r>
              <a:rPr lang="en-US" sz="1300" dirty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759 - Garden Grove ($87,772 - $94,114)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2006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740 - Hawaii ($32,272)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564 - Jacksonville ($55,163)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350 - Melbourne (</a:t>
            </a:r>
            <a:r>
              <a:rPr lang="en-US" sz="1300" dirty="0">
                <a:solidFill>
                  <a:srgbClr val="FF0000"/>
                </a:solidFill>
              </a:rPr>
              <a:t>$38,855 - $23,184</a:t>
            </a:r>
            <a:r>
              <a:rPr lang="en-US" sz="1300" dirty="0"/>
              <a:t>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2007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478 - Montreal (</a:t>
            </a:r>
            <a:r>
              <a:rPr lang="en-US" sz="1300" dirty="0">
                <a:solidFill>
                  <a:srgbClr val="FF0000"/>
                </a:solidFill>
              </a:rPr>
              <a:t>$750 </a:t>
            </a:r>
            <a:r>
              <a:rPr lang="en-US" sz="1300" dirty="0"/>
              <a:t>- $17,425)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 439 - Hawaii (</a:t>
            </a:r>
            <a:r>
              <a:rPr lang="en-US" sz="1300" dirty="0">
                <a:solidFill>
                  <a:srgbClr val="FF0000"/>
                </a:solidFill>
              </a:rPr>
              <a:t>$28,200</a:t>
            </a:r>
            <a:r>
              <a:rPr lang="en-US" sz="1300" dirty="0"/>
              <a:t> - $17,720)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2008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361 - Taipei (</a:t>
            </a:r>
            <a:r>
              <a:rPr lang="en-US" sz="1300" dirty="0">
                <a:solidFill>
                  <a:srgbClr val="FF0000"/>
                </a:solidFill>
              </a:rPr>
              <a:t>$126,352 - $24,636</a:t>
            </a:r>
            <a:r>
              <a:rPr lang="en-US" sz="1300" dirty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402 - Jacksonville ($1,850 - $39,459)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379 – Hawaii (</a:t>
            </a:r>
            <a:r>
              <a:rPr lang="en-US" sz="1300" dirty="0">
                <a:solidFill>
                  <a:srgbClr val="FF0000"/>
                </a:solidFill>
              </a:rPr>
              <a:t>$13,343 </a:t>
            </a:r>
            <a:r>
              <a:rPr lang="en-US" sz="1300" dirty="0"/>
              <a:t>-</a:t>
            </a:r>
            <a:r>
              <a:rPr lang="en-US" sz="1300" dirty="0">
                <a:solidFill>
                  <a:srgbClr val="FF0000"/>
                </a:solidFill>
              </a:rPr>
              <a:t> </a:t>
            </a:r>
            <a:r>
              <a:rPr lang="en-US" sz="1300" dirty="0"/>
              <a:t>$8,557)</a:t>
            </a:r>
          </a:p>
        </p:txBody>
      </p:sp>
      <p:sp>
        <p:nvSpPr>
          <p:cNvPr id="820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195518" y="1028435"/>
            <a:ext cx="3424482" cy="5408613"/>
          </a:xfrm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182880" indent="-2270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2009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355 – LA ($4,724 - $9,835)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344 – Montreal ($8,676 - $29,948)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300" dirty="0"/>
              <a:t>500 – Hawaii ($16,793 - $17,330)</a:t>
            </a:r>
          </a:p>
          <a:p>
            <a:pPr marL="182880" indent="-2270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2010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428 – LA ($9,000 - $33,841)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426 - Beijing ($0)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384 – Hawaii ($1,161- $316)</a:t>
            </a:r>
          </a:p>
          <a:p>
            <a:pPr marL="182880" indent="-2270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2011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410 – LA ($13,378 - $29,080)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351 – Indian Wells (</a:t>
            </a:r>
            <a:r>
              <a:rPr lang="en-US" sz="1300" dirty="0">
                <a:solidFill>
                  <a:srgbClr val="FF0000"/>
                </a:solidFill>
              </a:rPr>
              <a:t>$9,128 </a:t>
            </a:r>
            <a:r>
              <a:rPr lang="en-US" sz="1300" dirty="0"/>
              <a:t>– $20,536)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313 – Okinawa (</a:t>
            </a:r>
            <a:r>
              <a:rPr lang="en-US" sz="1300" dirty="0">
                <a:solidFill>
                  <a:srgbClr val="FF0000"/>
                </a:solidFill>
              </a:rPr>
              <a:t>$22,669 </a:t>
            </a:r>
            <a:r>
              <a:rPr lang="en-US" sz="1300" dirty="0"/>
              <a:t>– $0)</a:t>
            </a:r>
          </a:p>
          <a:p>
            <a:pPr marL="182880" indent="-2270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2012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359 – Jacksonville ($16,398 - $30,931.52)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335 – Atlanta (</a:t>
            </a:r>
            <a:r>
              <a:rPr lang="en-US" sz="1300" dirty="0">
                <a:solidFill>
                  <a:srgbClr val="FF0000"/>
                </a:solidFill>
              </a:rPr>
              <a:t>$680 </a:t>
            </a:r>
            <a:r>
              <a:rPr lang="en-US" sz="1300" dirty="0"/>
              <a:t>- </a:t>
            </a:r>
            <a:r>
              <a:rPr lang="en-US" sz="1300" dirty="0">
                <a:solidFill>
                  <a:srgbClr val="FF0000"/>
                </a:solidFill>
              </a:rPr>
              <a:t> $100.35</a:t>
            </a:r>
            <a:r>
              <a:rPr lang="en-US" sz="1300" dirty="0"/>
              <a:t>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314 – Indian Wells (</a:t>
            </a:r>
            <a:r>
              <a:rPr lang="en-US" sz="1300" dirty="0">
                <a:solidFill>
                  <a:srgbClr val="FF0000"/>
                </a:solidFill>
              </a:rPr>
              <a:t>$7,665 </a:t>
            </a:r>
            <a:r>
              <a:rPr lang="en-US" sz="1300" dirty="0"/>
              <a:t>-  $ 15,480) </a:t>
            </a:r>
          </a:p>
          <a:p>
            <a:pPr marL="182880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2013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356 – Vancouver (</a:t>
            </a:r>
            <a:r>
              <a:rPr lang="en-US" sz="1300" dirty="0">
                <a:solidFill>
                  <a:srgbClr val="FF0000"/>
                </a:solidFill>
              </a:rPr>
              <a:t>$15,259  </a:t>
            </a:r>
            <a:r>
              <a:rPr lang="en-US" sz="1300" dirty="0"/>
              <a:t>- </a:t>
            </a:r>
            <a:r>
              <a:rPr lang="en-US" sz="1300" dirty="0">
                <a:solidFill>
                  <a:srgbClr val="FF0000"/>
                </a:solidFill>
              </a:rPr>
              <a:t>$ 5,855</a:t>
            </a:r>
            <a:r>
              <a:rPr lang="en-US" sz="1300" dirty="0"/>
              <a:t>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337 – Hawaii      (</a:t>
            </a:r>
            <a:r>
              <a:rPr lang="en-US" sz="1300" dirty="0">
                <a:solidFill>
                  <a:srgbClr val="FF0000"/>
                </a:solidFill>
              </a:rPr>
              <a:t>$10,533 </a:t>
            </a:r>
            <a:r>
              <a:rPr lang="en-US" sz="1300" dirty="0"/>
              <a:t>- </a:t>
            </a:r>
            <a:r>
              <a:rPr lang="en-US" sz="1300" dirty="0">
                <a:solidFill>
                  <a:srgbClr val="FF0000"/>
                </a:solidFill>
              </a:rPr>
              <a:t>$12,227</a:t>
            </a:r>
            <a:r>
              <a:rPr lang="en-US" sz="1300" dirty="0"/>
              <a:t>)</a:t>
            </a:r>
          </a:p>
          <a:p>
            <a:pPr marL="582930" lvl="2" indent="-174625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279 – Nanjing     ($0- </a:t>
            </a:r>
            <a:r>
              <a:rPr lang="en-US" sz="1300" dirty="0">
                <a:solidFill>
                  <a:srgbClr val="FF0000"/>
                </a:solidFill>
              </a:rPr>
              <a:t>$7,475</a:t>
            </a:r>
            <a:r>
              <a:rPr lang="en-US" sz="1300" dirty="0"/>
              <a:t>) </a:t>
            </a:r>
          </a:p>
          <a:p>
            <a:pPr marL="182880" indent="-2270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2014</a:t>
            </a:r>
          </a:p>
          <a:p>
            <a:pPr marL="582930" lvl="2" indent="-1127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426 – LA (</a:t>
            </a:r>
            <a:r>
              <a:rPr lang="en-US" sz="1300" dirty="0">
                <a:solidFill>
                  <a:srgbClr val="FF0000"/>
                </a:solidFill>
              </a:rPr>
              <a:t>$</a:t>
            </a:r>
            <a:r>
              <a:rPr lang="en-US" sz="1300" dirty="0">
                <a:solidFill>
                  <a:srgbClr val="FF0000"/>
                </a:solidFill>
                <a:ea typeface="MS PGothic" pitchFamily="34" charset="-128"/>
              </a:rPr>
              <a:t>9,313 </a:t>
            </a:r>
            <a:r>
              <a:rPr lang="en-US" sz="1300" dirty="0"/>
              <a:t>-- </a:t>
            </a:r>
            <a:r>
              <a:rPr lang="en-US" sz="1300" dirty="0">
                <a:solidFill>
                  <a:srgbClr val="FF0000"/>
                </a:solidFill>
              </a:rPr>
              <a:t>$</a:t>
            </a:r>
            <a:r>
              <a:rPr lang="en-US" sz="1300" dirty="0">
                <a:solidFill>
                  <a:srgbClr val="FF0000"/>
                </a:solidFill>
                <a:ea typeface="MS PGothic" pitchFamily="34" charset="-128"/>
              </a:rPr>
              <a:t>2,082</a:t>
            </a:r>
            <a:r>
              <a:rPr lang="en-US" sz="1300" dirty="0">
                <a:solidFill>
                  <a:schemeClr val="tx1"/>
                </a:solidFill>
                <a:ea typeface="MS PGothic" pitchFamily="34" charset="-128"/>
              </a:rPr>
              <a:t>)</a:t>
            </a:r>
            <a:endParaRPr lang="en-US" sz="1300" dirty="0">
              <a:solidFill>
                <a:schemeClr val="tx1"/>
              </a:solidFill>
            </a:endParaRPr>
          </a:p>
          <a:p>
            <a:pPr marL="582930" lvl="2" indent="-1127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337 – Waikoloa (</a:t>
            </a:r>
            <a:r>
              <a:rPr lang="en-US" sz="1300" dirty="0">
                <a:solidFill>
                  <a:schemeClr val="tx1"/>
                </a:solidFill>
              </a:rPr>
              <a:t>$8,940 - </a:t>
            </a:r>
            <a:r>
              <a:rPr lang="en-US" sz="1300" dirty="0">
                <a:solidFill>
                  <a:schemeClr val="tx1"/>
                </a:solidFill>
                <a:ea typeface="MS PGothic" pitchFamily="34" charset="-128"/>
              </a:rPr>
              <a:t>$13,949</a:t>
            </a:r>
            <a:r>
              <a:rPr lang="en-US" sz="1300" dirty="0"/>
              <a:t>)</a:t>
            </a:r>
          </a:p>
          <a:p>
            <a:pPr marL="582930" lvl="2" indent="-112713" defTabSz="914400" eaLnBrk="1" hangingPunct="1">
              <a:spcBef>
                <a:spcPts val="0"/>
              </a:spcBef>
              <a:tabLst>
                <a:tab pos="7372350" algn="r"/>
              </a:tabLst>
            </a:pPr>
            <a:r>
              <a:rPr lang="en-US" sz="1300" dirty="0"/>
              <a:t>341 – Athens (</a:t>
            </a:r>
            <a:r>
              <a:rPr lang="en-US" sz="1300" dirty="0">
                <a:solidFill>
                  <a:srgbClr val="FF0000"/>
                </a:solidFill>
              </a:rPr>
              <a:t>$63,050 </a:t>
            </a:r>
            <a:r>
              <a:rPr lang="en-US" sz="1300" dirty="0"/>
              <a:t>- $1,099)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z="1400" dirty="0"/>
          </a:p>
        </p:txBody>
      </p:sp>
      <p:sp>
        <p:nvSpPr>
          <p:cNvPr id="8197" name="Slide Number Placeholder 5"/>
          <p:cNvSpPr txBox="1">
            <a:spLocks noGrp="1"/>
          </p:cNvSpPr>
          <p:nvPr/>
        </p:nvSpPr>
        <p:spPr bwMode="auto">
          <a:xfrm>
            <a:off x="5917696" y="6475413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Slide </a:t>
            </a:r>
            <a:fld id="{B88F9BB2-5D92-4163-B1C0-486E6FDCA691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ctr" defTabSz="914400" eaLnBrk="0" hangingPunct="0"/>
              <a:t>7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10374313" y="-177800"/>
            <a:ext cx="184150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914400" eaLnBrk="0" hangingPunct="0"/>
            <a:endParaRPr lang="en-US" sz="900" b="1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6B3354A2-7215-4CFB-9EC3-1814DB1BE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3737" y="861408"/>
            <a:ext cx="4168663" cy="532517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3975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/>
              <a:t>2015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kern="0" dirty="0"/>
              <a:t>665 – Atlanta ($</a:t>
            </a:r>
            <a:r>
              <a:rPr lang="en-US" sz="1200" b="1" kern="0" dirty="0">
                <a:solidFill>
                  <a:schemeClr val="tx1"/>
                </a:solidFill>
                <a:ea typeface="MS PGothic" pitchFamily="34" charset="-128"/>
              </a:rPr>
              <a:t>190,625 - 0</a:t>
            </a:r>
            <a:r>
              <a:rPr lang="en-US" sz="1200" kern="0" dirty="0"/>
              <a:t>)</a:t>
            </a:r>
            <a:r>
              <a:rPr lang="en-US" sz="1200" kern="0" baseline="30000" dirty="0"/>
              <a:t>1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kern="0" dirty="0"/>
              <a:t>357 – Vancouver ($6,323 - $14,667)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kern="0" dirty="0"/>
              <a:t>329 – Bangkok (</a:t>
            </a:r>
            <a:r>
              <a:rPr lang="en-US" sz="1200" kern="0" dirty="0">
                <a:solidFill>
                  <a:srgbClr val="C00000"/>
                </a:solidFill>
              </a:rPr>
              <a:t>$3,147  </a:t>
            </a:r>
            <a:r>
              <a:rPr lang="en-US" sz="1200" kern="0" dirty="0"/>
              <a:t>- </a:t>
            </a:r>
            <a:r>
              <a:rPr lang="en-US" sz="1200" kern="0" dirty="0">
                <a:solidFill>
                  <a:schemeClr val="tx1"/>
                </a:solidFill>
              </a:rPr>
              <a:t>$18,102</a:t>
            </a:r>
            <a:r>
              <a:rPr lang="en-US" sz="1200" kern="0" dirty="0"/>
              <a:t>)</a:t>
            </a:r>
          </a:p>
          <a:p>
            <a:pPr marL="53975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/>
              <a:t>2016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/>
              <a:t>698 – Atlanta </a:t>
            </a:r>
            <a:r>
              <a:rPr lang="en-US" sz="1400" kern="0" dirty="0">
                <a:solidFill>
                  <a:srgbClr val="C00000"/>
                </a:solidFill>
              </a:rPr>
              <a:t>($33,625  </a:t>
            </a:r>
            <a:r>
              <a:rPr lang="en-US" sz="1400" kern="0" dirty="0"/>
              <a:t>- 0)</a:t>
            </a:r>
            <a:r>
              <a:rPr lang="en-US" sz="1400" kern="0" baseline="30000" dirty="0"/>
              <a:t>1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/>
              <a:t>324 – Waikoloa (</a:t>
            </a:r>
            <a:r>
              <a:rPr lang="en-US" sz="1400" kern="0" dirty="0">
                <a:solidFill>
                  <a:srgbClr val="C00000"/>
                </a:solidFill>
              </a:rPr>
              <a:t>$22,740 </a:t>
            </a:r>
            <a:r>
              <a:rPr lang="en-US" sz="1400" kern="0" dirty="0"/>
              <a:t>- $</a:t>
            </a:r>
            <a:r>
              <a:rPr lang="en-US" sz="1400" kern="0" dirty="0">
                <a:solidFill>
                  <a:schemeClr val="tx1"/>
                </a:solidFill>
              </a:rPr>
              <a:t>14,253</a:t>
            </a:r>
            <a:r>
              <a:rPr lang="en-US" sz="1400" kern="0" dirty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/>
              <a:t>267 – Warsaw ($1,025 - </a:t>
            </a:r>
            <a:r>
              <a:rPr lang="en-US" sz="1400" kern="0" dirty="0">
                <a:solidFill>
                  <a:srgbClr val="C00000"/>
                </a:solidFill>
              </a:rPr>
              <a:t>$7,874</a:t>
            </a:r>
            <a:r>
              <a:rPr lang="en-US" sz="1400" kern="0" dirty="0"/>
              <a:t>)</a:t>
            </a:r>
          </a:p>
          <a:p>
            <a:pPr marL="53975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kern="0" dirty="0"/>
              <a:t>2017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/>
              <a:t>317 – Atlanta (</a:t>
            </a:r>
            <a:r>
              <a:rPr lang="en-US" sz="1400" b="1" kern="0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$8,268 </a:t>
            </a:r>
            <a:r>
              <a:rPr lang="en-US" sz="1400" kern="0" dirty="0">
                <a:solidFill>
                  <a:schemeClr val="tx1"/>
                </a:solidFill>
              </a:rPr>
              <a:t>- </a:t>
            </a:r>
            <a:r>
              <a:rPr lang="en-US" sz="1400" b="1" kern="1200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$733.50</a:t>
            </a:r>
            <a:r>
              <a:rPr lang="en-US" sz="1400" kern="0" dirty="0">
                <a:solidFill>
                  <a:schemeClr val="tx1"/>
                </a:solidFill>
              </a:rPr>
              <a:t>)</a:t>
            </a:r>
            <a:endParaRPr lang="en-US" sz="1400" kern="0" baseline="30000" dirty="0">
              <a:solidFill>
                <a:schemeClr val="tx1"/>
              </a:solidFill>
            </a:endParaRP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>
                <a:solidFill>
                  <a:schemeClr val="tx1"/>
                </a:solidFill>
              </a:rPr>
              <a:t>215 – </a:t>
            </a:r>
            <a:r>
              <a:rPr lang="en-US" sz="1400" kern="0" dirty="0" err="1">
                <a:solidFill>
                  <a:schemeClr val="tx1"/>
                </a:solidFill>
              </a:rPr>
              <a:t>Deajeon</a:t>
            </a:r>
            <a:r>
              <a:rPr lang="en-US" sz="1400" kern="0" dirty="0">
                <a:solidFill>
                  <a:schemeClr val="tx1"/>
                </a:solidFill>
              </a:rPr>
              <a:t> ($</a:t>
            </a:r>
            <a:r>
              <a:rPr lang="en-US" sz="1400" kern="0" dirty="0"/>
              <a:t>26,050.00, $</a:t>
            </a:r>
            <a:r>
              <a:rPr lang="en-US" sz="1400" dirty="0">
                <a:latin typeface="Arial" panose="020B0604020202020204" pitchFamily="34" charset="0"/>
              </a:rPr>
              <a:t>17,666.60</a:t>
            </a:r>
            <a:r>
              <a:rPr lang="en-US" sz="1400" kern="0" dirty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kern="0" dirty="0">
                <a:solidFill>
                  <a:schemeClr val="tx1"/>
                </a:solidFill>
              </a:rPr>
              <a:t>267 - Waikoloa (</a:t>
            </a:r>
            <a:r>
              <a:rPr lang="en-US" sz="1400" b="1" kern="0" dirty="0">
                <a:solidFill>
                  <a:srgbClr val="C00000"/>
                </a:solidFill>
              </a:rPr>
              <a:t>$17,750 </a:t>
            </a:r>
            <a:r>
              <a:rPr lang="en-US" sz="1400" kern="0" dirty="0">
                <a:solidFill>
                  <a:srgbClr val="FF0000"/>
                </a:solidFill>
              </a:rPr>
              <a:t>, </a:t>
            </a:r>
            <a:r>
              <a:rPr lang="en-US" sz="1400" b="1" kern="0" dirty="0">
                <a:solidFill>
                  <a:srgbClr val="C00000"/>
                </a:solidFill>
              </a:rPr>
              <a:t>$</a:t>
            </a:r>
            <a:r>
              <a:rPr lang="en-US" sz="1400" b="1" dirty="0">
                <a:solidFill>
                  <a:srgbClr val="C00000"/>
                </a:solidFill>
                <a:latin typeface="Arial" panose="020B0604020202020204" pitchFamily="34" charset="0"/>
              </a:rPr>
              <a:t>18,404.21</a:t>
            </a:r>
            <a:r>
              <a:rPr lang="en-US" sz="1400" kern="0" dirty="0">
                <a:solidFill>
                  <a:schemeClr val="tx1"/>
                </a:solidFill>
              </a:rPr>
              <a:t>)</a:t>
            </a:r>
          </a:p>
          <a:p>
            <a:pPr marL="53975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800" i="1" kern="0" dirty="0">
                <a:solidFill>
                  <a:schemeClr val="tx1"/>
                </a:solidFill>
              </a:rPr>
              <a:t>2018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i="1" kern="0" dirty="0">
                <a:solidFill>
                  <a:schemeClr val="tx1"/>
                </a:solidFill>
              </a:rPr>
              <a:t>312 – Irvine (</a:t>
            </a:r>
            <a:r>
              <a:rPr lang="en-US" sz="1600" b="1" i="1" kern="0" dirty="0">
                <a:solidFill>
                  <a:srgbClr val="C00000"/>
                </a:solidFill>
              </a:rPr>
              <a:t>$12,380, $</a:t>
            </a:r>
            <a:r>
              <a:rPr lang="en-US" sz="1600" b="1" kern="0" dirty="0">
                <a:solidFill>
                  <a:srgbClr val="C00000"/>
                </a:solidFill>
              </a:rPr>
              <a:t>10,435.36</a:t>
            </a:r>
            <a:r>
              <a:rPr lang="en-US" sz="1600" i="1" kern="0" dirty="0">
                <a:solidFill>
                  <a:schemeClr val="tx1"/>
                </a:solidFill>
              </a:rPr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i="1" kern="0" dirty="0">
                <a:solidFill>
                  <a:schemeClr val="tx1"/>
                </a:solidFill>
              </a:rPr>
              <a:t>271 – Warsaw ($</a:t>
            </a:r>
            <a:r>
              <a:rPr lang="en-US" sz="1600" kern="0" dirty="0"/>
              <a:t>5,965.00, </a:t>
            </a:r>
            <a:r>
              <a:rPr lang="en-US" sz="1600" kern="0" dirty="0">
                <a:solidFill>
                  <a:schemeClr val="tx1"/>
                </a:solidFill>
              </a:rPr>
              <a:t>$13,661.10)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kern="0" dirty="0">
                <a:solidFill>
                  <a:schemeClr val="tx1"/>
                </a:solidFill>
              </a:rPr>
              <a:t>283-- Waikoloa (</a:t>
            </a:r>
            <a:r>
              <a:rPr lang="en-US" sz="1600" b="1" kern="0" dirty="0">
                <a:solidFill>
                  <a:srgbClr val="C00000"/>
                </a:solidFill>
              </a:rPr>
              <a:t>$9,425</a:t>
            </a:r>
            <a:r>
              <a:rPr lang="en-US" sz="1600" kern="0" dirty="0">
                <a:solidFill>
                  <a:schemeClr val="tx1"/>
                </a:solidFill>
              </a:rPr>
              <a:t>, </a:t>
            </a:r>
            <a:r>
              <a:rPr lang="en-US" sz="1600" b="1" kern="0" dirty="0">
                <a:solidFill>
                  <a:srgbClr val="C00000"/>
                </a:solidFill>
              </a:rPr>
              <a:t>$18,419.07</a:t>
            </a:r>
            <a:r>
              <a:rPr lang="en-US" sz="1600" kern="0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chemeClr val="tx1"/>
                </a:solidFill>
              </a:rPr>
              <a:t>2019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chemeClr val="tx1"/>
                </a:solidFill>
              </a:rPr>
              <a:t>	</a:t>
            </a:r>
            <a:r>
              <a:rPr lang="en-US" sz="1800" b="0" dirty="0">
                <a:solidFill>
                  <a:schemeClr val="tx1"/>
                </a:solidFill>
              </a:rPr>
              <a:t>293 – St Louis (</a:t>
            </a:r>
            <a:r>
              <a:rPr lang="en-US" sz="1800" kern="0" dirty="0">
                <a:solidFill>
                  <a:srgbClr val="C00000"/>
                </a:solidFill>
              </a:rPr>
              <a:t>$30,408,  $13,667.13)</a:t>
            </a:r>
            <a:endParaRPr lang="en-US" sz="18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1600" b="0" dirty="0">
                <a:solidFill>
                  <a:schemeClr val="tx1"/>
                </a:solidFill>
              </a:rPr>
              <a:t>	- Atlanta</a:t>
            </a:r>
          </a:p>
          <a:p>
            <a:pPr>
              <a:spcBef>
                <a:spcPts val="0"/>
              </a:spcBef>
            </a:pPr>
            <a:r>
              <a:rPr lang="en-US" sz="1600" b="0" dirty="0">
                <a:solidFill>
                  <a:schemeClr val="tx1"/>
                </a:solidFill>
              </a:rPr>
              <a:t>	- Hanoi</a:t>
            </a:r>
            <a:endParaRPr lang="en-US" sz="1100" b="0" kern="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19DF25-6D57-4E56-BF47-EDC3030146D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73C881-5D3A-469A-9409-42449E6AA82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6E3818-7916-48F0-9B1A-87E3FA3985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189D7BFD-E160-402F-BBC8-B5B701941DD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8A13C7C-91E1-4391-98AA-2C56262CC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995609"/>
              </p:ext>
            </p:extLst>
          </p:nvPr>
        </p:nvGraphicFramePr>
        <p:xfrm>
          <a:off x="1219200" y="838200"/>
          <a:ext cx="9753600" cy="5410201"/>
        </p:xfrm>
        <a:graphic>
          <a:graphicData uri="http://schemas.openxmlformats.org/drawingml/2006/table">
            <a:tbl>
              <a:tblPr/>
              <a:tblGrid>
                <a:gridCol w="7670307">
                  <a:extLst>
                    <a:ext uri="{9D8B030D-6E8A-4147-A177-3AD203B41FA5}">
                      <a16:colId xmlns:a16="http://schemas.microsoft.com/office/drawing/2014/main" val="4146728546"/>
                    </a:ext>
                  </a:extLst>
                </a:gridCol>
                <a:gridCol w="2083293">
                  <a:extLst>
                    <a:ext uri="{9D8B030D-6E8A-4147-A177-3AD203B41FA5}">
                      <a16:colId xmlns:a16="http://schemas.microsoft.com/office/drawing/2014/main" val="373022527"/>
                    </a:ext>
                  </a:extLst>
                </a:gridCol>
              </a:tblGrid>
              <a:tr h="37636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Reconciliation Summary -  74331 802.11/.15 CB Acct No. 556802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445397"/>
                  </a:ext>
                </a:extLst>
              </a:tr>
              <a:tr h="37636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  <a:t>As of 2/28/2019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308166"/>
                  </a:ext>
                </a:extLst>
              </a:tr>
              <a:tr h="42340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  <a:t>ID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effectLst/>
                          <a:latin typeface="Arial" panose="020B0604020202020204" pitchFamily="34" charset="0"/>
                        </a:rPr>
                        <a:t>Balance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533476"/>
                  </a:ext>
                </a:extLst>
              </a:tr>
              <a:tr h="4234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Reconciled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3930979"/>
                  </a:ext>
                </a:extLst>
              </a:tr>
              <a:tr h="42340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Cleared Deposits and Other Credits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789.97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0245269"/>
                  </a:ext>
                </a:extLst>
              </a:tr>
              <a:tr h="42340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Cleared Checks and Payments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(171,037.25)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4028656"/>
                  </a:ext>
                </a:extLst>
              </a:tr>
              <a:tr h="4234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Reconciled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(170,247.28)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9167102"/>
                  </a:ext>
                </a:extLst>
              </a:tr>
              <a:tr h="4234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Last Reconciled Statement Balance - 1/31/2019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706,618.97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0229089"/>
                  </a:ext>
                </a:extLst>
              </a:tr>
              <a:tr h="4234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Reconciled Balance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536,371.69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1291483"/>
                  </a:ext>
                </a:extLst>
              </a:tr>
              <a:tr h="4234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Reconcile Statement Balance - 2/28/2019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536,371.69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555640"/>
                  </a:ext>
                </a:extLst>
              </a:tr>
              <a:tr h="4234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Difference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782955"/>
                  </a:ext>
                </a:extLst>
              </a:tr>
              <a:tr h="4234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Unreconciled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336580"/>
                  </a:ext>
                </a:extLst>
              </a:tr>
              <a:tr h="4234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as of 2/28/2019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536,371.69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3470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343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9ECA2B-9396-4E23-9935-2D63B5C12FB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D2DA2F-1435-4E5A-9B84-330FCD6EF52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BDBA89-CFB2-4F34-A047-D597FED1B2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189D7BFD-E160-402F-BBC8-B5B701941DD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62DF266-7114-4A30-B9FF-E90DB4C59A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491256"/>
              </p:ext>
            </p:extLst>
          </p:nvPr>
        </p:nvGraphicFramePr>
        <p:xfrm>
          <a:off x="1295400" y="606425"/>
          <a:ext cx="9601199" cy="5868988"/>
        </p:xfrm>
        <a:graphic>
          <a:graphicData uri="http://schemas.openxmlformats.org/drawingml/2006/table">
            <a:tbl>
              <a:tblPr/>
              <a:tblGrid>
                <a:gridCol w="3585593">
                  <a:extLst>
                    <a:ext uri="{9D8B030D-6E8A-4147-A177-3AD203B41FA5}">
                      <a16:colId xmlns:a16="http://schemas.microsoft.com/office/drawing/2014/main" val="2860416104"/>
                    </a:ext>
                  </a:extLst>
                </a:gridCol>
                <a:gridCol w="1307454">
                  <a:extLst>
                    <a:ext uri="{9D8B030D-6E8A-4147-A177-3AD203B41FA5}">
                      <a16:colId xmlns:a16="http://schemas.microsoft.com/office/drawing/2014/main" val="3432141170"/>
                    </a:ext>
                  </a:extLst>
                </a:gridCol>
                <a:gridCol w="1928164">
                  <a:extLst>
                    <a:ext uri="{9D8B030D-6E8A-4147-A177-3AD203B41FA5}">
                      <a16:colId xmlns:a16="http://schemas.microsoft.com/office/drawing/2014/main" val="2533549368"/>
                    </a:ext>
                  </a:extLst>
                </a:gridCol>
                <a:gridCol w="1373486">
                  <a:extLst>
                    <a:ext uri="{9D8B030D-6E8A-4147-A177-3AD203B41FA5}">
                      <a16:colId xmlns:a16="http://schemas.microsoft.com/office/drawing/2014/main" val="1203287789"/>
                    </a:ext>
                  </a:extLst>
                </a:gridCol>
                <a:gridCol w="1406502">
                  <a:extLst>
                    <a:ext uri="{9D8B030D-6E8A-4147-A177-3AD203B41FA5}">
                      <a16:colId xmlns:a16="http://schemas.microsoft.com/office/drawing/2014/main" val="179836600"/>
                    </a:ext>
                  </a:extLst>
                </a:gridCol>
              </a:tblGrid>
              <a:tr h="359509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 panose="020B0604020202020204" pitchFamily="34" charset="0"/>
                        </a:rPr>
                        <a:t>2019 Meeting Income Report - 3-10-2019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5367394"/>
                  </a:ext>
                </a:extLst>
              </a:tr>
              <a:tr h="5285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Financial Row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2019 Misc.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2019-01 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St. Louis, MO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2019-05 </a:t>
                      </a:r>
                      <a:b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Atlanta, GA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523523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effectLst/>
                          <a:latin typeface="Arial" panose="020B0604020202020204" pitchFamily="34" charset="0"/>
                        </a:rPr>
                        <a:t>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0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027312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4192667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2.11 - Registrations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$208,450.00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$208,450.00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8708957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2.12 - Hotel Commissions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$26,248.01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$26,248.01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662849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3.40 - IEEE CB Account Interest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$1,476.46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$1,476.46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8128431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Income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$1,476.46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$234,698.01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$236,174.47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0255183"/>
                  </a:ext>
                </a:extLst>
              </a:tr>
              <a:tr h="402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4102024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4.110 - Site Survey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$1,946.63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$1,946.63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7198536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4.113 - Venue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$14,948.26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$14,948.26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792922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4.12 - Financial Fees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$9,460.17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$9,460.17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0064893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4.13 - Meeting  Planner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$50,816.66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$25,000.00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$75,816.66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8413718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4.14 - Food &amp; Beverage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$109,819.77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$109,819.77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2299742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4.15 - Network Services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$34,765.03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$20,000.00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$54,765.03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826138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4.16 - Social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$20,398.05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$20,398.05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884034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4.17 - Shipping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$2,261.37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$2,261.37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137605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4.18 - Misc Expense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$3,949.20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$3,949.20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4547813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- Expense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$248,365.14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$45,000.00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$293,365.14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9279788"/>
                  </a:ext>
                </a:extLst>
              </a:tr>
              <a:tr h="2693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Income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$1,476.46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($13,667.13)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($45,000.00)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($57,190.67)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6969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1124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7691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112841</TotalTime>
  <Words>3410</Words>
  <Application>Microsoft Office PowerPoint</Application>
  <PresentationFormat>Widescreen</PresentationFormat>
  <Paragraphs>1127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 Unicode MS</vt:lpstr>
      <vt:lpstr>MS Gothic</vt:lpstr>
      <vt:lpstr>MS PGothic</vt:lpstr>
      <vt:lpstr>Arial</vt:lpstr>
      <vt:lpstr>Tahoma</vt:lpstr>
      <vt:lpstr>Times New Roman</vt:lpstr>
      <vt:lpstr>802-11-Submission</vt:lpstr>
      <vt:lpstr>Document</vt:lpstr>
      <vt:lpstr>Treasurer Report March 2019 - Vancouver</vt:lpstr>
      <vt:lpstr>Abstract</vt:lpstr>
      <vt:lpstr>PowerPoint Presentation</vt:lpstr>
      <vt:lpstr>Waikoloa, September 2018 Budget Report</vt:lpstr>
      <vt:lpstr>St. Louis, January 2019 Budget Report</vt:lpstr>
      <vt:lpstr>Atlanta, May 2019 Budget Report</vt:lpstr>
      <vt:lpstr>Historical Attendance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Benjamin A. Rolfe</Manager>
  <Company>Qualcomm, BCA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Treasurer Report March 2019 - Vancouver</dc:title>
  <dc:creator>Jon Rosdahl</dc:creator>
  <cp:keywords>March 2019</cp:keywords>
  <dc:description>Ben Rolfe (BCA); Jon Rosdahl (Qualcomm)</dc:description>
  <cp:lastModifiedBy>Jon Rosdahl</cp:lastModifiedBy>
  <cp:revision>524</cp:revision>
  <cp:lastPrinted>1601-01-01T00:00:00Z</cp:lastPrinted>
  <dcterms:created xsi:type="dcterms:W3CDTF">2012-05-13T15:07:35Z</dcterms:created>
  <dcterms:modified xsi:type="dcterms:W3CDTF">2019-03-15T15:59:31Z</dcterms:modified>
</cp:coreProperties>
</file>