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96" r:id="rId4"/>
    <p:sldId id="313" r:id="rId5"/>
    <p:sldId id="317" r:id="rId6"/>
    <p:sldId id="319" r:id="rId7"/>
    <p:sldId id="269" r:id="rId8"/>
    <p:sldId id="314" r:id="rId9"/>
    <p:sldId id="318" r:id="rId10"/>
    <p:sldId id="312" r:id="rId11"/>
    <p:sldId id="308" r:id="rId12"/>
    <p:sldId id="304" r:id="rId13"/>
    <p:sldId id="303" r:id="rId14"/>
    <p:sldId id="291" r:id="rId15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3966822E-F321-4E15-A7C1-858D7BD091C1}">
          <p14:sldIdLst>
            <p14:sldId id="256"/>
            <p14:sldId id="257"/>
            <p14:sldId id="296"/>
            <p14:sldId id="313"/>
            <p14:sldId id="317"/>
            <p14:sldId id="319"/>
            <p14:sldId id="269"/>
            <p14:sldId id="314"/>
          </p14:sldIdLst>
        </p14:section>
        <p14:section name="Meeting Income Report" id="{BD638432-7250-468D-864D-683B9F54E6B8}">
          <p14:sldIdLst>
            <p14:sldId id="318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73" autoAdjust="0"/>
    <p:restoredTop sz="79276" autoAdjust="0"/>
  </p:normalViewPr>
  <p:slideViewPr>
    <p:cSldViewPr>
      <p:cViewPr varScale="1">
        <p:scale>
          <a:sx n="56" d="100"/>
          <a:sy n="56" d="100"/>
        </p:scale>
        <p:origin x="49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252" y="1002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1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 EC-19/0033r0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296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EC-19/0033r0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8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returned to 802 Treasury.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to 802 Treasury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EC-19/0033r0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8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0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$826.85 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53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$762.5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55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$805.33 ($680/$900/$1200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44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701675"/>
            <a:ext cx="6164262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Requirement for all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1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50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7304616" y="6552143"/>
            <a:ext cx="4074584" cy="1841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304616" y="6552143"/>
            <a:ext cx="4074584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 EC-19/0033r0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70996"/>
            <a:ext cx="10363200" cy="931334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Treasurer Report March 2019 - Vancouver</a:t>
            </a:r>
            <a:endParaRPr lang="en-GB" dirty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38844"/>
            <a:ext cx="8534400" cy="394756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2019-01-13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56638"/>
              </p:ext>
            </p:extLst>
          </p:nvPr>
        </p:nvGraphicFramePr>
        <p:xfrm>
          <a:off x="2057400" y="2260599"/>
          <a:ext cx="74104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" name="Document" r:id="rId4" imgW="8253180" imgH="3081427" progId="Word.Document.8">
                  <p:embed/>
                </p:oleObj>
              </mc:Choice>
              <mc:Fallback>
                <p:oleObj name="Document" r:id="rId4" imgW="8253180" imgH="3081427" progId="Word.Documen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60599"/>
                        <a:ext cx="7410450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449149"/>
              </p:ext>
            </p:extLst>
          </p:nvPr>
        </p:nvGraphicFramePr>
        <p:xfrm>
          <a:off x="929219" y="606425"/>
          <a:ext cx="10449981" cy="5868992"/>
        </p:xfrm>
        <a:graphic>
          <a:graphicData uri="http://schemas.openxmlformats.org/drawingml/2006/table">
            <a:tbl>
              <a:tblPr/>
              <a:tblGrid>
                <a:gridCol w="2652181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404767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871833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220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Report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541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 Misc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77476">
                <a:tc>
                  <a:txBody>
                    <a:bodyPr/>
                    <a:lstStyle/>
                    <a:p>
                      <a:pPr algn="l" fontAlgn="ctr"/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516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5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47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22177"/>
              </p:ext>
            </p:extLst>
          </p:nvPr>
        </p:nvGraphicFramePr>
        <p:xfrm>
          <a:off x="929218" y="606425"/>
          <a:ext cx="10043582" cy="5884824"/>
        </p:xfrm>
        <a:graphic>
          <a:graphicData uri="http://schemas.openxmlformats.org/drawingml/2006/table">
            <a:tbl>
              <a:tblPr/>
              <a:tblGrid>
                <a:gridCol w="3307461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1096862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484983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487276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0359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420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19990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0" y="602685"/>
            <a:ext cx="778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760271"/>
              </p:ext>
            </p:extLst>
          </p:nvPr>
        </p:nvGraphicFramePr>
        <p:xfrm>
          <a:off x="1371600" y="1087615"/>
          <a:ext cx="9524999" cy="5387797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973171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348806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1170734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32433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32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77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513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302125" y="602685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330635"/>
              </p:ext>
            </p:extLst>
          </p:nvPr>
        </p:nvGraphicFramePr>
        <p:xfrm>
          <a:off x="1154642" y="939903"/>
          <a:ext cx="9982200" cy="5547438"/>
        </p:xfrm>
        <a:graphic>
          <a:graphicData uri="http://schemas.openxmlformats.org/drawingml/2006/table">
            <a:tbl>
              <a:tblPr/>
              <a:tblGrid>
                <a:gridCol w="2141209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1116162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1116162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1086816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110913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1109133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102381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279770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1526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407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067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057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341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487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704269"/>
              </p:ext>
            </p:extLst>
          </p:nvPr>
        </p:nvGraphicFramePr>
        <p:xfrm>
          <a:off x="1154641" y="578002"/>
          <a:ext cx="9982201" cy="5883035"/>
        </p:xfrm>
        <a:graphic>
          <a:graphicData uri="http://schemas.openxmlformats.org/drawingml/2006/table">
            <a:tbl>
              <a:tblPr/>
              <a:tblGrid>
                <a:gridCol w="3240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7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7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18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323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3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Report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26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2019 Wireless Treasurer report for the Joint 802.11/.15 Wireless funds.</a:t>
            </a:r>
          </a:p>
          <a:p>
            <a:endParaRPr lang="en-GB" dirty="0"/>
          </a:p>
          <a:p>
            <a:r>
              <a:rPr lang="en-GB" dirty="0"/>
              <a:t>Note: Starting January 2019, the 802 Wireless Treasurer report is posted on the EC Mentor site in the “Wire</a:t>
            </a:r>
            <a:r>
              <a:rPr lang="en-US" dirty="0"/>
              <a:t>less Chairs Subgroup” document group</a:t>
            </a:r>
            <a:endParaRPr lang="en-GB" dirty="0"/>
          </a:p>
          <a:p>
            <a:endParaRPr lang="en-GB" dirty="0"/>
          </a:p>
          <a:p>
            <a:r>
              <a:rPr lang="en-US" dirty="0"/>
              <a:t>    </a:t>
            </a:r>
            <a:endParaRPr lang="en-GB" dirty="0"/>
          </a:p>
          <a:p>
            <a:endParaRPr lang="en-GB" dirty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2CB204-8F88-4025-B305-BD26943A6CB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E528A79-F5F2-443E-BE9E-F29BA6668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90949"/>
              </p:ext>
            </p:extLst>
          </p:nvPr>
        </p:nvGraphicFramePr>
        <p:xfrm>
          <a:off x="929218" y="914400"/>
          <a:ext cx="8824382" cy="5410199"/>
        </p:xfrm>
        <a:graphic>
          <a:graphicData uri="http://schemas.openxmlformats.org/drawingml/2006/table">
            <a:tbl>
              <a:tblPr/>
              <a:tblGrid>
                <a:gridCol w="6305919">
                  <a:extLst>
                    <a:ext uri="{9D8B030D-6E8A-4147-A177-3AD203B41FA5}">
                      <a16:colId xmlns:a16="http://schemas.microsoft.com/office/drawing/2014/main" val="1860306366"/>
                    </a:ext>
                  </a:extLst>
                </a:gridCol>
                <a:gridCol w="2518463">
                  <a:extLst>
                    <a:ext uri="{9D8B030D-6E8A-4147-A177-3AD203B41FA5}">
                      <a16:colId xmlns:a16="http://schemas.microsoft.com/office/drawing/2014/main" val="2581547357"/>
                    </a:ext>
                  </a:extLst>
                </a:gridCol>
              </a:tblGrid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Reconciled 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98663"/>
                  </a:ext>
                </a:extLst>
              </a:tr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28-Feb-2019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671950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4259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674929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03897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81037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707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88165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94493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45319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3153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785332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161551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($150,152.09)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9463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6526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69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81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Waikoloa, September 2018 Budget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193395"/>
              </p:ext>
            </p:extLst>
          </p:nvPr>
        </p:nvGraphicFramePr>
        <p:xfrm>
          <a:off x="1752602" y="1298576"/>
          <a:ext cx="9626598" cy="514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97">
                  <a:extLst>
                    <a:ext uri="{9D8B030D-6E8A-4147-A177-3AD203B41FA5}">
                      <a16:colId xmlns:a16="http://schemas.microsoft.com/office/drawing/2014/main" val="1492724085"/>
                    </a:ext>
                  </a:extLst>
                </a:gridCol>
                <a:gridCol w="1393226">
                  <a:extLst>
                    <a:ext uri="{9D8B030D-6E8A-4147-A177-3AD203B41FA5}">
                      <a16:colId xmlns:a16="http://schemas.microsoft.com/office/drawing/2014/main" val="2146102883"/>
                    </a:ext>
                  </a:extLst>
                </a:gridCol>
                <a:gridCol w="2350077">
                  <a:extLst>
                    <a:ext uri="{9D8B030D-6E8A-4147-A177-3AD203B41FA5}">
                      <a16:colId xmlns:a16="http://schemas.microsoft.com/office/drawing/2014/main" val="38428581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58456303"/>
                    </a:ext>
                  </a:extLst>
                </a:gridCol>
                <a:gridCol w="1600198">
                  <a:extLst>
                    <a:ext uri="{9D8B030D-6E8A-4147-A177-3AD203B41FA5}">
                      <a16:colId xmlns:a16="http://schemas.microsoft.com/office/drawing/2014/main" val="1907650667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31200633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1116736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81847459"/>
                    </a:ext>
                  </a:extLst>
                </a:gridCol>
              </a:tblGrid>
              <a:tr h="295503"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7 Jun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Aug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Oct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59972"/>
                  </a:ext>
                </a:extLst>
              </a:tr>
              <a:tr h="30252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Draft Budget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15436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$212,000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5572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   24,500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$ 29,898.48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19663"/>
                  </a:ext>
                </a:extLst>
              </a:tr>
              <a:tr h="31916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- Income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$236,500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$212,450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67438"/>
                  </a:ext>
                </a:extLst>
              </a:tr>
              <a:tr h="346957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7767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$23,285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21,825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20,418.26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67469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$9,540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8,300.25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9,582.23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1006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$46,000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43,760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45,651.01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515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18888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$36,600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36,600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32,417.75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88542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$23,450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23,859.22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48615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4,203.49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00556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6,792.03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8229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$245,925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247,535.25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$252,417.55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80850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($9,425)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($35,085.25)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($18,338.59)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3260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  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283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07554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$819.75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$923.64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$891.65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5146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49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St. Louis, January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92596"/>
              </p:ext>
            </p:extLst>
          </p:nvPr>
        </p:nvGraphicFramePr>
        <p:xfrm>
          <a:off x="1155699" y="1234557"/>
          <a:ext cx="9980086" cy="5256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9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2689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1070421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411230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49754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31-Oct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2-Jan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9- March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$205,500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$208,450.00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$23,250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$26,248.01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$228,750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$213,000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$234,698.01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600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$1,946.63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$21,750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$14,948.26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$9,658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$8,977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$9,460.17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$43,000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$50,816.66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$112,000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109.819.77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$37,600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34,765.03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$20,398.05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$2,261.37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$6,250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$3,949.20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$259,158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$245,977.00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$248,365.148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($30,408)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($32,977.00)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$(13,667.13)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282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$863.86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$872.26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$847.42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82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Atlanta, May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738335"/>
              </p:ext>
            </p:extLst>
          </p:nvPr>
        </p:nvGraphicFramePr>
        <p:xfrm>
          <a:off x="1155699" y="1234557"/>
          <a:ext cx="9980086" cy="5256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9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2689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1070421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411230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49754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March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$241,600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600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$11,092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($32,243)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$916.98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34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7772400" cy="5334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12800" y="1068199"/>
            <a:ext cx="3530600" cy="5464702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491 - Singapore ($22,077 - </a:t>
            </a:r>
            <a:r>
              <a:rPr lang="en-US" sz="1300" dirty="0">
                <a:solidFill>
                  <a:srgbClr val="FF0000"/>
                </a:solidFill>
              </a:rPr>
              <a:t>$32,319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714 - Berlin (</a:t>
            </a:r>
            <a:r>
              <a:rPr lang="en-US" sz="1300" dirty="0">
                <a:solidFill>
                  <a:srgbClr val="FF0000"/>
                </a:solidFill>
              </a:rPr>
              <a:t>$25, 914</a:t>
            </a:r>
            <a:r>
              <a:rPr lang="en-US" sz="1300" dirty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523 - Cairns (Australia) (</a:t>
            </a:r>
            <a:r>
              <a:rPr lang="en-US" sz="1300" dirty="0">
                <a:solidFill>
                  <a:srgbClr val="FF0000"/>
                </a:solidFill>
              </a:rPr>
              <a:t>$60,750 - $51,375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350 - Melbourne (</a:t>
            </a:r>
            <a:r>
              <a:rPr lang="en-US" sz="1300" dirty="0">
                <a:solidFill>
                  <a:srgbClr val="FF0000"/>
                </a:solidFill>
              </a:rPr>
              <a:t>$38,855 - $23,184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478 - Montreal (</a:t>
            </a:r>
            <a:r>
              <a:rPr lang="en-US" sz="1300" dirty="0">
                <a:solidFill>
                  <a:srgbClr val="FF0000"/>
                </a:solidFill>
              </a:rPr>
              <a:t>$750 </a:t>
            </a:r>
            <a:r>
              <a:rPr lang="en-US" sz="1300" dirty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439 - Hawaii (</a:t>
            </a:r>
            <a:r>
              <a:rPr lang="en-US" sz="1300" dirty="0">
                <a:solidFill>
                  <a:srgbClr val="FF0000"/>
                </a:solidFill>
              </a:rPr>
              <a:t>$28,200</a:t>
            </a:r>
            <a:r>
              <a:rPr lang="en-US" sz="1300" dirty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361 - Taipei (</a:t>
            </a:r>
            <a:r>
              <a:rPr lang="en-US" sz="1300" dirty="0">
                <a:solidFill>
                  <a:srgbClr val="FF0000"/>
                </a:solidFill>
              </a:rPr>
              <a:t>$126,352 - $24,636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379 – Hawaii (</a:t>
            </a:r>
            <a:r>
              <a:rPr lang="en-US" sz="1300" dirty="0">
                <a:solidFill>
                  <a:srgbClr val="FF0000"/>
                </a:solidFill>
              </a:rPr>
              <a:t>$13,343 </a:t>
            </a:r>
            <a:r>
              <a:rPr lang="en-US" sz="1300" dirty="0"/>
              <a:t>-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95518" y="1028435"/>
            <a:ext cx="3424482" cy="5408613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2009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355 – LA ($4,724 - $9,835)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344 – Montreal ($8,676 - $29,948)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500 – Hawaii ($16,793 - $17,330)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2010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428 – LA ($9,000 - $33,841)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426 - Beijing ($0)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384 – Hawaii ($1,161- $316)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2011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410 – LA ($13,378 - $29,080)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351 – Indian Wells (</a:t>
            </a:r>
            <a:r>
              <a:rPr lang="en-US" sz="1300" dirty="0">
                <a:solidFill>
                  <a:srgbClr val="FF0000"/>
                </a:solidFill>
              </a:rPr>
              <a:t>$9,128 </a:t>
            </a:r>
            <a:r>
              <a:rPr lang="en-US" sz="1300" dirty="0"/>
              <a:t>– $20,536)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313 – Okinawa (</a:t>
            </a:r>
            <a:r>
              <a:rPr lang="en-US" sz="1300" dirty="0">
                <a:solidFill>
                  <a:srgbClr val="FF0000"/>
                </a:solidFill>
              </a:rPr>
              <a:t>$22,669 </a:t>
            </a:r>
            <a:r>
              <a:rPr lang="en-US" sz="1300" dirty="0"/>
              <a:t>– $0)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2012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359 – Jacksonville ($16,398 - $30,931.52)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335 – Atlanta (</a:t>
            </a:r>
            <a:r>
              <a:rPr lang="en-US" sz="1300" dirty="0">
                <a:solidFill>
                  <a:srgbClr val="FF0000"/>
                </a:solidFill>
              </a:rPr>
              <a:t>$680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 $100.35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314 – Indian Wells (</a:t>
            </a:r>
            <a:r>
              <a:rPr lang="en-US" sz="1300" dirty="0">
                <a:solidFill>
                  <a:srgbClr val="FF0000"/>
                </a:solidFill>
              </a:rPr>
              <a:t>$7,665 </a:t>
            </a:r>
            <a:r>
              <a:rPr lang="en-US" sz="1300" dirty="0"/>
              <a:t>-  $ 15,480) </a:t>
            </a:r>
          </a:p>
          <a:p>
            <a:pPr marL="182880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2013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356 – Vancouver (</a:t>
            </a:r>
            <a:r>
              <a:rPr lang="en-US" sz="1300" dirty="0">
                <a:solidFill>
                  <a:srgbClr val="FF0000"/>
                </a:solidFill>
              </a:rPr>
              <a:t>$15,259 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$ 5,855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Hawaii      (</a:t>
            </a:r>
            <a:r>
              <a:rPr lang="en-US" sz="1300" dirty="0">
                <a:solidFill>
                  <a:srgbClr val="FF0000"/>
                </a:solidFill>
              </a:rPr>
              <a:t>$10,533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$12,227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279 – Nanjing     ($0- </a:t>
            </a:r>
            <a:r>
              <a:rPr lang="en-US" sz="1300" dirty="0">
                <a:solidFill>
                  <a:srgbClr val="FF0000"/>
                </a:solidFill>
              </a:rPr>
              <a:t>$7,475</a:t>
            </a:r>
            <a:r>
              <a:rPr lang="en-US" sz="1300" dirty="0"/>
              <a:t>) 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2014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– LA (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9,313 </a:t>
            </a:r>
            <a:r>
              <a:rPr lang="en-US" sz="1300" dirty="0"/>
              <a:t>-- 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300" dirty="0">
              <a:solidFill>
                <a:schemeClr val="tx1"/>
              </a:solidFill>
            </a:endParaRP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Waikoloa (</a:t>
            </a:r>
            <a:r>
              <a:rPr lang="en-US" sz="1300" dirty="0">
                <a:solidFill>
                  <a:schemeClr val="tx1"/>
                </a:solidFill>
              </a:rPr>
              <a:t>$8,940 - 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300" dirty="0"/>
              <a:t>)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341 – Athens (</a:t>
            </a:r>
            <a:r>
              <a:rPr lang="en-US" sz="1300" dirty="0">
                <a:solidFill>
                  <a:srgbClr val="FF0000"/>
                </a:solidFill>
              </a:rPr>
              <a:t>$63,050 </a:t>
            </a:r>
            <a:r>
              <a:rPr lang="en-US" sz="1300" dirty="0"/>
              <a:t>- $1,099)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400" dirty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5917696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7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0374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737" y="861408"/>
            <a:ext cx="4168663" cy="5325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190,625 - 0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357 – Vancouver ($6,323 - $14,667)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329 – Bangkok (</a:t>
            </a:r>
            <a:r>
              <a:rPr lang="en-US" sz="1200" kern="0" dirty="0">
                <a:solidFill>
                  <a:srgbClr val="C00000"/>
                </a:solidFill>
              </a:rPr>
              <a:t>$3,147  </a:t>
            </a:r>
            <a:r>
              <a:rPr lang="en-US" sz="1200" kern="0" dirty="0"/>
              <a:t>-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698 – Atlanta </a:t>
            </a:r>
            <a:r>
              <a:rPr lang="en-US" sz="1400" kern="0" dirty="0">
                <a:solidFill>
                  <a:srgbClr val="C00000"/>
                </a:solidFill>
              </a:rPr>
              <a:t>($33,625  </a:t>
            </a:r>
            <a:r>
              <a:rPr lang="en-US" sz="1400" kern="0" dirty="0"/>
              <a:t>- 0)</a:t>
            </a:r>
            <a:r>
              <a:rPr lang="en-US" sz="14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324 – Waikoloa (</a:t>
            </a:r>
            <a:r>
              <a:rPr lang="en-US" sz="1400" kern="0" dirty="0">
                <a:solidFill>
                  <a:srgbClr val="C00000"/>
                </a:solidFill>
              </a:rPr>
              <a:t>$22,740 </a:t>
            </a:r>
            <a:r>
              <a:rPr lang="en-US" sz="1400" kern="0" dirty="0"/>
              <a:t>- $</a:t>
            </a:r>
            <a:r>
              <a:rPr lang="en-US" sz="1400" kern="0" dirty="0">
                <a:solidFill>
                  <a:schemeClr val="tx1"/>
                </a:solidFill>
              </a:rPr>
              <a:t>14,253</a:t>
            </a:r>
            <a:r>
              <a:rPr lang="en-US" sz="1400" kern="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267 – Warsaw ($1,025 - </a:t>
            </a:r>
            <a:r>
              <a:rPr lang="en-US" sz="1400" kern="0" dirty="0">
                <a:solidFill>
                  <a:srgbClr val="C00000"/>
                </a:solidFill>
              </a:rPr>
              <a:t>$7,874</a:t>
            </a:r>
            <a:r>
              <a:rPr lang="en-US" sz="14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/>
              <a:t>2017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317 – Atlanta (</a:t>
            </a:r>
            <a:r>
              <a:rPr lang="en-US" sz="14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 </a:t>
            </a:r>
            <a:r>
              <a:rPr lang="en-US" sz="1400" kern="0" dirty="0">
                <a:solidFill>
                  <a:schemeClr val="tx1"/>
                </a:solidFill>
              </a:rPr>
              <a:t>- </a:t>
            </a:r>
            <a:r>
              <a:rPr lang="en-US" sz="1400" b="1" kern="120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  <a:endParaRPr lang="en-US" sz="1400" kern="0" baseline="30000" dirty="0">
              <a:solidFill>
                <a:schemeClr val="tx1"/>
              </a:solidFill>
            </a:endParaRP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215 – </a:t>
            </a:r>
            <a:r>
              <a:rPr lang="en-US" sz="1400" kern="0" dirty="0" err="1">
                <a:solidFill>
                  <a:schemeClr val="tx1"/>
                </a:solidFill>
              </a:rPr>
              <a:t>Deajeon</a:t>
            </a:r>
            <a:r>
              <a:rPr lang="en-US" sz="1400" kern="0" dirty="0">
                <a:solidFill>
                  <a:schemeClr val="tx1"/>
                </a:solidFill>
              </a:rPr>
              <a:t> ($</a:t>
            </a:r>
            <a:r>
              <a:rPr lang="en-US" sz="1400" kern="0" dirty="0"/>
              <a:t>26,050.00, $</a:t>
            </a:r>
            <a:r>
              <a:rPr lang="en-US" sz="1400" dirty="0">
                <a:latin typeface="Arial" panose="020B0604020202020204" pitchFamily="34" charset="0"/>
              </a:rPr>
              <a:t>17,666.60</a:t>
            </a:r>
            <a:r>
              <a:rPr lang="en-US" sz="1400" kern="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267 - Waikoloa (</a:t>
            </a:r>
            <a:r>
              <a:rPr lang="en-US" sz="1400" b="1" kern="0" dirty="0">
                <a:solidFill>
                  <a:srgbClr val="C00000"/>
                </a:solidFill>
              </a:rPr>
              <a:t>$17,750 </a:t>
            </a:r>
            <a:r>
              <a:rPr lang="en-US" sz="1400" kern="0" dirty="0">
                <a:solidFill>
                  <a:srgbClr val="FF0000"/>
                </a:solidFill>
              </a:rPr>
              <a:t>, </a:t>
            </a:r>
            <a:r>
              <a:rPr lang="en-US" sz="1400" b="1" kern="0" dirty="0">
                <a:solidFill>
                  <a:srgbClr val="C00000"/>
                </a:solidFill>
              </a:rPr>
              <a:t>$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18,404.21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i="1" kern="0" dirty="0">
                <a:solidFill>
                  <a:schemeClr val="tx1"/>
                </a:solidFill>
              </a:rPr>
              <a:t>2018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312 – Irvine (</a:t>
            </a:r>
            <a:r>
              <a:rPr lang="en-US" sz="1600" b="1" i="1" kern="0" dirty="0">
                <a:solidFill>
                  <a:srgbClr val="C00000"/>
                </a:solidFill>
              </a:rPr>
              <a:t>$12,380, $</a:t>
            </a:r>
            <a:r>
              <a:rPr lang="en-US" sz="1600" b="1" kern="0" dirty="0">
                <a:solidFill>
                  <a:srgbClr val="C00000"/>
                </a:solidFill>
              </a:rPr>
              <a:t>10,435.36</a:t>
            </a:r>
            <a:r>
              <a:rPr lang="en-US" sz="1600" i="1" kern="0" dirty="0">
                <a:solidFill>
                  <a:schemeClr val="tx1"/>
                </a:solidFill>
              </a:rPr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271 – Warsaw ($</a:t>
            </a:r>
            <a:r>
              <a:rPr lang="en-US" sz="1600" kern="0" dirty="0"/>
              <a:t>5,965.00, </a:t>
            </a:r>
            <a:r>
              <a:rPr lang="en-US" sz="1600" kern="0" dirty="0">
                <a:solidFill>
                  <a:schemeClr val="tx1"/>
                </a:solidFill>
              </a:rPr>
              <a:t>$13,661.10)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>
                <a:solidFill>
                  <a:schemeClr val="tx1"/>
                </a:solidFill>
              </a:rPr>
              <a:t>283-- Waikoloa (</a:t>
            </a:r>
            <a:r>
              <a:rPr lang="en-US" sz="1600" b="1" kern="0" dirty="0">
                <a:solidFill>
                  <a:srgbClr val="C00000"/>
                </a:solidFill>
              </a:rPr>
              <a:t>$9,425</a:t>
            </a:r>
            <a:r>
              <a:rPr lang="en-US" sz="1600" kern="0" dirty="0">
                <a:solidFill>
                  <a:schemeClr val="tx1"/>
                </a:solidFill>
              </a:rPr>
              <a:t>, </a:t>
            </a:r>
            <a:r>
              <a:rPr lang="en-US" sz="1600" b="1" kern="0" dirty="0">
                <a:solidFill>
                  <a:srgbClr val="C00000"/>
                </a:solidFill>
              </a:rPr>
              <a:t>$18,419.07</a:t>
            </a:r>
            <a:r>
              <a:rPr lang="en-US" sz="16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b="0" dirty="0">
                <a:solidFill>
                  <a:schemeClr val="tx1"/>
                </a:solidFill>
              </a:rPr>
              <a:t>293 – St Louis (</a:t>
            </a:r>
            <a:r>
              <a:rPr lang="en-US" sz="1800" kern="0" dirty="0">
                <a:solidFill>
                  <a:srgbClr val="C00000"/>
                </a:solidFill>
              </a:rPr>
              <a:t>$30,408,  $13,596.57)</a:t>
            </a:r>
            <a:endParaRPr lang="en-US" sz="18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Atlanta</a:t>
            </a: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Hanoi</a:t>
            </a:r>
            <a:endParaRPr lang="en-US" sz="1100" b="0" kern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19DF25-6D57-4E56-BF47-EDC3030146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3C881-5D3A-469A-9409-42449E6AA8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E3818-7916-48F0-9B1A-87E3FA3985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A13C7C-91E1-4391-98AA-2C56262CC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995609"/>
              </p:ext>
            </p:extLst>
          </p:nvPr>
        </p:nvGraphicFramePr>
        <p:xfrm>
          <a:off x="1219200" y="838200"/>
          <a:ext cx="9753600" cy="5410201"/>
        </p:xfrm>
        <a:graphic>
          <a:graphicData uri="http://schemas.openxmlformats.org/drawingml/2006/table">
            <a:tbl>
              <a:tblPr/>
              <a:tblGrid>
                <a:gridCol w="7670307">
                  <a:extLst>
                    <a:ext uri="{9D8B030D-6E8A-4147-A177-3AD203B41FA5}">
                      <a16:colId xmlns:a16="http://schemas.microsoft.com/office/drawing/2014/main" val="4146728546"/>
                    </a:ext>
                  </a:extLst>
                </a:gridCol>
                <a:gridCol w="2083293">
                  <a:extLst>
                    <a:ext uri="{9D8B030D-6E8A-4147-A177-3AD203B41FA5}">
                      <a16:colId xmlns:a16="http://schemas.microsoft.com/office/drawing/2014/main" val="373022527"/>
                    </a:ext>
                  </a:extLst>
                </a:gridCol>
              </a:tblGrid>
              <a:tr h="37636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45397"/>
                  </a:ext>
                </a:extLst>
              </a:tr>
              <a:tr h="37636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As of 2/28/2019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308166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533476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930979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789.97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245269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(171,037.25)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028656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(170,247.28)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167102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- 1/31/2019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706,618.97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29089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291483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- 2/28/2019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555640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82955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336580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2/28/2019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470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343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ECA2B-9396-4E23-9935-2D63B5C12F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D2DA2F-1435-4E5A-9B84-330FCD6EF5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DBA89-CFB2-4F34-A047-D597FED1B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62DF266-7114-4A30-B9FF-E90DB4C59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491256"/>
              </p:ext>
            </p:extLst>
          </p:nvPr>
        </p:nvGraphicFramePr>
        <p:xfrm>
          <a:off x="1295400" y="606425"/>
          <a:ext cx="9601199" cy="5868988"/>
        </p:xfrm>
        <a:graphic>
          <a:graphicData uri="http://schemas.openxmlformats.org/drawingml/2006/table">
            <a:tbl>
              <a:tblPr/>
              <a:tblGrid>
                <a:gridCol w="3585593">
                  <a:extLst>
                    <a:ext uri="{9D8B030D-6E8A-4147-A177-3AD203B41FA5}">
                      <a16:colId xmlns:a16="http://schemas.microsoft.com/office/drawing/2014/main" val="2860416104"/>
                    </a:ext>
                  </a:extLst>
                </a:gridCol>
                <a:gridCol w="1307454">
                  <a:extLst>
                    <a:ext uri="{9D8B030D-6E8A-4147-A177-3AD203B41FA5}">
                      <a16:colId xmlns:a16="http://schemas.microsoft.com/office/drawing/2014/main" val="3432141170"/>
                    </a:ext>
                  </a:extLst>
                </a:gridCol>
                <a:gridCol w="1928164">
                  <a:extLst>
                    <a:ext uri="{9D8B030D-6E8A-4147-A177-3AD203B41FA5}">
                      <a16:colId xmlns:a16="http://schemas.microsoft.com/office/drawing/2014/main" val="2533549368"/>
                    </a:ext>
                  </a:extLst>
                </a:gridCol>
                <a:gridCol w="1373486">
                  <a:extLst>
                    <a:ext uri="{9D8B030D-6E8A-4147-A177-3AD203B41FA5}">
                      <a16:colId xmlns:a16="http://schemas.microsoft.com/office/drawing/2014/main" val="1203287789"/>
                    </a:ext>
                  </a:extLst>
                </a:gridCol>
                <a:gridCol w="1406502">
                  <a:extLst>
                    <a:ext uri="{9D8B030D-6E8A-4147-A177-3AD203B41FA5}">
                      <a16:colId xmlns:a16="http://schemas.microsoft.com/office/drawing/2014/main" val="179836600"/>
                    </a:ext>
                  </a:extLst>
                </a:gridCol>
              </a:tblGrid>
              <a:tr h="35950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Report - 3-10-2019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367394"/>
                  </a:ext>
                </a:extLst>
              </a:tr>
              <a:tr h="52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2019-05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523523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027312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192667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708957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62849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$1,476.46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$1,476.46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128431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$1,476.46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$236,174.47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255183"/>
                  </a:ext>
                </a:extLst>
              </a:tr>
              <a:tr h="402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102024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98536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92922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064893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$75,816.66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413718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99742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$54,765.03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826138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84034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137605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547813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$293,365.14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279788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$1,476.46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($45,000.00)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($57,190.67)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124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69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112794</TotalTime>
  <Words>3410</Words>
  <Application>Microsoft Office PowerPoint</Application>
  <PresentationFormat>Widescreen</PresentationFormat>
  <Paragraphs>1127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Tahoma</vt:lpstr>
      <vt:lpstr>Times New Roman</vt:lpstr>
      <vt:lpstr>802-11-Submission</vt:lpstr>
      <vt:lpstr>Document</vt:lpstr>
      <vt:lpstr>Treasurer Report March 2019 - Vancouver</vt:lpstr>
      <vt:lpstr>Abstract</vt:lpstr>
      <vt:lpstr>PowerPoint Presentation</vt:lpstr>
      <vt:lpstr>Waikoloa, September 2018 Budget Report</vt:lpstr>
      <vt:lpstr>St. Louis, January 2019 Budget Report</vt:lpstr>
      <vt:lpstr>Atlanta, May 2019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Benjamin A. Rolfe</Manager>
  <Company>Qualcomm, BCA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March 2019 - Vancouver</dc:title>
  <dc:creator>Jon Rosdahl</dc:creator>
  <cp:keywords>March 2019</cp:keywords>
  <dc:description>Ben Rolfe (BCA); Jon Rosdahl (Qualcomm)</dc:description>
  <cp:lastModifiedBy>Jon Rosdahl</cp:lastModifiedBy>
  <cp:revision>521</cp:revision>
  <cp:lastPrinted>1601-01-01T00:00:00Z</cp:lastPrinted>
  <dcterms:created xsi:type="dcterms:W3CDTF">2012-05-13T15:07:35Z</dcterms:created>
  <dcterms:modified xsi:type="dcterms:W3CDTF">2019-03-15T15:12:10Z</dcterms:modified>
</cp:coreProperties>
</file>