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8"/>
  </p:notesMasterIdLst>
  <p:handoutMasterIdLst>
    <p:handoutMasterId r:id="rId39"/>
  </p:handoutMasterIdLst>
  <p:sldIdLst>
    <p:sldId id="455" r:id="rId2"/>
    <p:sldId id="488" r:id="rId3"/>
    <p:sldId id="489" r:id="rId4"/>
    <p:sldId id="344" r:id="rId5"/>
    <p:sldId id="384" r:id="rId6"/>
    <p:sldId id="256" r:id="rId7"/>
    <p:sldId id="257" r:id="rId8"/>
    <p:sldId id="258" r:id="rId9"/>
    <p:sldId id="262" r:id="rId10"/>
    <p:sldId id="260" r:id="rId11"/>
    <p:sldId id="266" r:id="rId12"/>
    <p:sldId id="263" r:id="rId13"/>
    <p:sldId id="264" r:id="rId14"/>
    <p:sldId id="265" r:id="rId15"/>
    <p:sldId id="437" r:id="rId16"/>
    <p:sldId id="483" r:id="rId17"/>
    <p:sldId id="459" r:id="rId18"/>
    <p:sldId id="422" r:id="rId19"/>
    <p:sldId id="404" r:id="rId20"/>
    <p:sldId id="405" r:id="rId21"/>
    <p:sldId id="490" r:id="rId22"/>
    <p:sldId id="491" r:id="rId23"/>
    <p:sldId id="492" r:id="rId24"/>
    <p:sldId id="493" r:id="rId25"/>
    <p:sldId id="352" r:id="rId26"/>
    <p:sldId id="452" r:id="rId27"/>
    <p:sldId id="456" r:id="rId28"/>
    <p:sldId id="496" r:id="rId29"/>
    <p:sldId id="495" r:id="rId30"/>
    <p:sldId id="494" r:id="rId31"/>
    <p:sldId id="354" r:id="rId32"/>
    <p:sldId id="355" r:id="rId33"/>
    <p:sldId id="497" r:id="rId34"/>
    <p:sldId id="357" r:id="rId35"/>
    <p:sldId id="358" r:id="rId36"/>
    <p:sldId id="359" r:id="rId37"/>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MS PGothic" pitchFamily="34" charset="-128"/>
        <a:cs typeface="+mn-cs"/>
      </a:defRPr>
    </a:lvl5pPr>
    <a:lvl6pPr marL="2286000" algn="l" defTabSz="914400" rtl="0" eaLnBrk="1" latinLnBrk="0" hangingPunct="1">
      <a:defRPr sz="2400" kern="1200">
        <a:solidFill>
          <a:schemeClr val="tx1"/>
        </a:solidFill>
        <a:latin typeface="Arial" charset="0"/>
        <a:ea typeface="MS PGothic" pitchFamily="34" charset="-128"/>
        <a:cs typeface="+mn-cs"/>
      </a:defRPr>
    </a:lvl6pPr>
    <a:lvl7pPr marL="2743200" algn="l" defTabSz="914400" rtl="0" eaLnBrk="1" latinLnBrk="0" hangingPunct="1">
      <a:defRPr sz="2400" kern="1200">
        <a:solidFill>
          <a:schemeClr val="tx1"/>
        </a:solidFill>
        <a:latin typeface="Arial" charset="0"/>
        <a:ea typeface="MS PGothic" pitchFamily="34" charset="-128"/>
        <a:cs typeface="+mn-cs"/>
      </a:defRPr>
    </a:lvl7pPr>
    <a:lvl8pPr marL="3200400" algn="l" defTabSz="914400" rtl="0" eaLnBrk="1" latinLnBrk="0" hangingPunct="1">
      <a:defRPr sz="2400" kern="1200">
        <a:solidFill>
          <a:schemeClr val="tx1"/>
        </a:solidFill>
        <a:latin typeface="Arial" charset="0"/>
        <a:ea typeface="MS PGothic" pitchFamily="34" charset="-128"/>
        <a:cs typeface="+mn-cs"/>
      </a:defRPr>
    </a:lvl8pPr>
    <a:lvl9pPr marL="3657600" algn="l" defTabSz="914400" rtl="0" eaLnBrk="1" latinLnBrk="0" hangingPunct="1">
      <a:defRPr sz="2400" kern="1200">
        <a:solidFill>
          <a:schemeClr val="tx1"/>
        </a:solidFill>
        <a:latin typeface="Arial" charset="0"/>
        <a:ea typeface="MS PGothic" pitchFamily="34" charset="-128"/>
        <a:cs typeface="+mn-cs"/>
      </a:defRPr>
    </a:lvl9pPr>
  </p:defaultTextStyle>
  <p:extLst>
    <p:ext uri="{521415D9-36F7-43E2-AB2F-B90AF26B5E84}">
      <p14:sectionLst xmlns:p14="http://schemas.microsoft.com/office/powerpoint/2010/main">
        <p14:section name="Monday Slides" id="{75BF587E-94C1-4D71-A505-2581139456C3}">
          <p14:sldIdLst>
            <p14:sldId id="455"/>
            <p14:sldId id="488"/>
            <p14:sldId id="489"/>
            <p14:sldId id="344"/>
            <p14:sldId id="384"/>
            <p14:sldId id="256"/>
            <p14:sldId id="257"/>
            <p14:sldId id="258"/>
            <p14:sldId id="262"/>
            <p14:sldId id="260"/>
            <p14:sldId id="266"/>
            <p14:sldId id="263"/>
            <p14:sldId id="264"/>
            <p14:sldId id="265"/>
            <p14:sldId id="437"/>
            <p14:sldId id="483"/>
            <p14:sldId id="459"/>
          </p14:sldIdLst>
        </p14:section>
        <p14:section name="Future Venue Adhoc Slides" id="{C5B4BB7D-20FD-45C1-B4FA-4A6AD2022DA5}">
          <p14:sldIdLst>
            <p14:sldId id="422"/>
            <p14:sldId id="404"/>
            <p14:sldId id="405"/>
            <p14:sldId id="490"/>
            <p14:sldId id="491"/>
            <p14:sldId id="492"/>
            <p14:sldId id="493"/>
          </p14:sldIdLst>
        </p14:section>
        <p14:section name="Friday Closing EC Plenary" id="{9A894BCA-3D2E-4B8E-B697-9FBAA04878E1}">
          <p14:sldIdLst>
            <p14:sldId id="352"/>
            <p14:sldId id="452"/>
            <p14:sldId id="456"/>
            <p14:sldId id="496"/>
            <p14:sldId id="495"/>
            <p14:sldId id="494"/>
            <p14:sldId id="354"/>
            <p14:sldId id="355"/>
            <p14:sldId id="497"/>
            <p14:sldId id="357"/>
            <p14:sldId id="358"/>
            <p14:sldId id="35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BE28"/>
    <a:srgbClr val="0066FF"/>
    <a:srgbClr val="33CCFF"/>
    <a:srgbClr val="99FF99"/>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5103" autoAdjust="0"/>
  </p:normalViewPr>
  <p:slideViewPr>
    <p:cSldViewPr>
      <p:cViewPr varScale="1">
        <p:scale>
          <a:sx n="74" d="100"/>
          <a:sy n="74" d="100"/>
        </p:scale>
        <p:origin x="90" y="156"/>
      </p:cViewPr>
      <p:guideLst>
        <p:guide orient="horz" pos="2160"/>
        <p:guide pos="3840"/>
      </p:guideLst>
    </p:cSldViewPr>
  </p:slideViewPr>
  <p:outlineViewPr>
    <p:cViewPr>
      <p:scale>
        <a:sx n="33" d="100"/>
        <a:sy n="33" d="100"/>
      </p:scale>
      <p:origin x="0" y="-6444"/>
    </p:cViewPr>
  </p:outlineViewPr>
  <p:notesTextViewPr>
    <p:cViewPr>
      <p:scale>
        <a:sx n="1" d="1"/>
        <a:sy n="1" d="1"/>
      </p:scale>
      <p:origin x="0" y="0"/>
    </p:cViewPr>
  </p:notesTextViewPr>
  <p:sorterViewPr>
    <p:cViewPr varScale="1">
      <p:scale>
        <a:sx n="100" d="100"/>
        <a:sy n="100" d="100"/>
      </p:scale>
      <p:origin x="0" y="-5490"/>
    </p:cViewPr>
  </p:sorterViewPr>
  <p:notesViewPr>
    <p:cSldViewPr>
      <p:cViewPr varScale="1">
        <p:scale>
          <a:sx n="61" d="100"/>
          <a:sy n="61" d="100"/>
        </p:scale>
        <p:origin x="178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r>
              <a:rPr lang="en-US"/>
              <a:t>doc: 802 EC-19/0032r1</a:t>
            </a:r>
          </a:p>
        </p:txBody>
      </p:sp>
      <p:sp>
        <p:nvSpPr>
          <p:cNvPr id="595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r>
              <a:rPr lang="en-US"/>
              <a:t>March 2019</a:t>
            </a:r>
          </a:p>
        </p:txBody>
      </p:sp>
      <p:sp>
        <p:nvSpPr>
          <p:cNvPr id="595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r>
              <a:rPr lang="en-US"/>
              <a:t>IEEE 802 March 2019 Plenary</a:t>
            </a:r>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F71A4CD-0D87-4A45-B658-1EB64FE0DB10}" type="slidenum">
              <a:rPr lang="en-US"/>
              <a:pPr>
                <a:defRPr/>
              </a:pPr>
              <a:t>‹#›</a:t>
            </a:fld>
            <a:endParaRPr lang="en-US"/>
          </a:p>
        </p:txBody>
      </p:sp>
    </p:spTree>
    <p:extLst>
      <p:ext uri="{BB962C8B-B14F-4D97-AF65-F5344CB8AC3E}">
        <p14:creationId xmlns:p14="http://schemas.microsoft.com/office/powerpoint/2010/main" val="123821370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r>
              <a:rPr lang="en-US"/>
              <a:t>doc: 802 EC-19/0032r1</a:t>
            </a:r>
          </a:p>
        </p:txBody>
      </p:sp>
      <p:sp>
        <p:nvSpPr>
          <p:cNvPr id="1075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r>
              <a:rPr lang="en-US"/>
              <a:t>March 2019</a:t>
            </a:r>
          </a:p>
        </p:txBody>
      </p:sp>
      <p:sp>
        <p:nvSpPr>
          <p:cNvPr id="7172"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r>
              <a:rPr lang="en-US"/>
              <a:t>IEEE 802 March 2019 Plenary</a:t>
            </a:r>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085DBE2-7BE2-4311-BFEF-2C4DE65685A4}" type="slidenum">
              <a:rPr lang="en-US"/>
              <a:pPr>
                <a:defRPr/>
              </a:pPr>
              <a:t>‹#›</a:t>
            </a:fld>
            <a:endParaRPr lang="en-US"/>
          </a:p>
        </p:txBody>
      </p:sp>
    </p:spTree>
    <p:extLst>
      <p:ext uri="{BB962C8B-B14F-4D97-AF65-F5344CB8AC3E}">
        <p14:creationId xmlns:p14="http://schemas.microsoft.com/office/powerpoint/2010/main" val="3577025314"/>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36.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1C200997-BC96-452E-9D07-4FA388D50BB0}" type="slidenum">
              <a:rPr lang="en-US" altLang="en-US" sz="1200"/>
              <a:pPr/>
              <a:t>1</a:t>
            </a:fld>
            <a:endParaRPr lang="en-US" altLang="en-US" sz="1200" dirty="0"/>
          </a:p>
        </p:txBody>
      </p:sp>
      <p:sp>
        <p:nvSpPr>
          <p:cNvPr id="8195" name="Rectangle 2"/>
          <p:cNvSpPr>
            <a:spLocks noGrp="1" noRot="1" noChangeAspect="1" noChangeArrowheads="1" noTextEdit="1"/>
          </p:cNvSpPr>
          <p:nvPr>
            <p:ph type="sldImg"/>
          </p:nvPr>
        </p:nvSpPr>
        <p:spPr>
          <a:xfrm>
            <a:off x="381000" y="685800"/>
            <a:ext cx="6096000" cy="3429000"/>
          </a:xfrm>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2" name="Date Placeholder 1"/>
          <p:cNvSpPr>
            <a:spLocks noGrp="1"/>
          </p:cNvSpPr>
          <p:nvPr>
            <p:ph type="dt" idx="10"/>
          </p:nvPr>
        </p:nvSpPr>
        <p:spPr/>
        <p:txBody>
          <a:bodyPr/>
          <a:lstStyle/>
          <a:p>
            <a:pPr>
              <a:defRPr/>
            </a:pPr>
            <a:r>
              <a:rPr lang="en-US"/>
              <a:t>March 2019</a:t>
            </a:r>
            <a:endParaRPr lang="en-US" dirty="0"/>
          </a:p>
        </p:txBody>
      </p:sp>
      <p:sp>
        <p:nvSpPr>
          <p:cNvPr id="3" name="Footer Placeholder 2"/>
          <p:cNvSpPr>
            <a:spLocks noGrp="1"/>
          </p:cNvSpPr>
          <p:nvPr>
            <p:ph type="ftr" sz="quarter" idx="11"/>
          </p:nvPr>
        </p:nvSpPr>
        <p:spPr/>
        <p:txBody>
          <a:bodyPr/>
          <a:lstStyle/>
          <a:p>
            <a:pPr>
              <a:defRPr/>
            </a:pPr>
            <a:r>
              <a:rPr lang="en-US"/>
              <a:t>IEEE 802 March 2019 Plenary</a:t>
            </a:r>
            <a:endParaRPr lang="en-US" dirty="0"/>
          </a:p>
        </p:txBody>
      </p:sp>
      <p:sp>
        <p:nvSpPr>
          <p:cNvPr id="4" name="Header Placeholder 3"/>
          <p:cNvSpPr>
            <a:spLocks noGrp="1"/>
          </p:cNvSpPr>
          <p:nvPr>
            <p:ph type="hdr" sz="quarter" idx="12"/>
          </p:nvPr>
        </p:nvSpPr>
        <p:spPr/>
        <p:txBody>
          <a:bodyPr/>
          <a:lstStyle/>
          <a:p>
            <a:pPr>
              <a:defRPr/>
            </a:pPr>
            <a:r>
              <a:rPr lang="en-US"/>
              <a:t>doc: 802 EC-19/0032r1</a:t>
            </a:r>
          </a:p>
        </p:txBody>
      </p:sp>
    </p:spTree>
    <p:extLst>
      <p:ext uri="{BB962C8B-B14F-4D97-AF65-F5344CB8AC3E}">
        <p14:creationId xmlns:p14="http://schemas.microsoft.com/office/powerpoint/2010/main" val="2837157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802 EC-19/0032r1</a:t>
            </a:r>
          </a:p>
        </p:txBody>
      </p:sp>
      <p:sp>
        <p:nvSpPr>
          <p:cNvPr id="5" name="Date Placeholder 4"/>
          <p:cNvSpPr>
            <a:spLocks noGrp="1"/>
          </p:cNvSpPr>
          <p:nvPr>
            <p:ph type="dt" idx="1"/>
          </p:nvPr>
        </p:nvSpPr>
        <p:spPr/>
        <p:txBody>
          <a:bodyPr/>
          <a:lstStyle/>
          <a:p>
            <a:pPr>
              <a:defRPr/>
            </a:pPr>
            <a:r>
              <a:rPr lang="en-US"/>
              <a:t>March 2019</a:t>
            </a:r>
          </a:p>
        </p:txBody>
      </p:sp>
      <p:sp>
        <p:nvSpPr>
          <p:cNvPr id="6" name="Footer Placeholder 5"/>
          <p:cNvSpPr>
            <a:spLocks noGrp="1"/>
          </p:cNvSpPr>
          <p:nvPr>
            <p:ph type="ftr" sz="quarter" idx="4"/>
          </p:nvPr>
        </p:nvSpPr>
        <p:spPr/>
        <p:txBody>
          <a:bodyPr/>
          <a:lstStyle/>
          <a:p>
            <a:pPr>
              <a:defRPr/>
            </a:pPr>
            <a:r>
              <a:rPr lang="en-US"/>
              <a:t>IEEE 802 March 2019 Plenary</a:t>
            </a:r>
          </a:p>
        </p:txBody>
      </p:sp>
      <p:sp>
        <p:nvSpPr>
          <p:cNvPr id="7" name="Slide Number Placeholder 6"/>
          <p:cNvSpPr>
            <a:spLocks noGrp="1"/>
          </p:cNvSpPr>
          <p:nvPr>
            <p:ph type="sldNum" sz="quarter" idx="5"/>
          </p:nvPr>
        </p:nvSpPr>
        <p:spPr/>
        <p:txBody>
          <a:bodyPr/>
          <a:lstStyle/>
          <a:p>
            <a:pPr>
              <a:defRPr/>
            </a:pPr>
            <a:fld id="{C085DBE2-7BE2-4311-BFEF-2C4DE65685A4}" type="slidenum">
              <a:rPr lang="en-US" smtClean="0"/>
              <a:pPr>
                <a:defRPr/>
              </a:pPr>
              <a:t>10</a:t>
            </a:fld>
            <a:endParaRPr lang="en-US"/>
          </a:p>
        </p:txBody>
      </p:sp>
    </p:spTree>
    <p:extLst>
      <p:ext uri="{BB962C8B-B14F-4D97-AF65-F5344CB8AC3E}">
        <p14:creationId xmlns:p14="http://schemas.microsoft.com/office/powerpoint/2010/main" val="16788797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Same questions asked -- </a:t>
            </a:r>
          </a:p>
        </p:txBody>
      </p:sp>
      <p:sp>
        <p:nvSpPr>
          <p:cNvPr id="4" name="Header Placeholder 3"/>
          <p:cNvSpPr>
            <a:spLocks noGrp="1"/>
          </p:cNvSpPr>
          <p:nvPr>
            <p:ph type="hdr" sz="quarter" idx="10"/>
          </p:nvPr>
        </p:nvSpPr>
        <p:spPr/>
        <p:txBody>
          <a:bodyPr/>
          <a:lstStyle/>
          <a:p>
            <a:pPr>
              <a:defRPr/>
            </a:pPr>
            <a:r>
              <a:rPr lang="en-US"/>
              <a:t>doc: 802 EC-19/0032r1</a:t>
            </a:r>
          </a:p>
        </p:txBody>
      </p:sp>
      <p:sp>
        <p:nvSpPr>
          <p:cNvPr id="5" name="Date Placeholder 4"/>
          <p:cNvSpPr>
            <a:spLocks noGrp="1"/>
          </p:cNvSpPr>
          <p:nvPr>
            <p:ph type="dt" idx="11"/>
          </p:nvPr>
        </p:nvSpPr>
        <p:spPr/>
        <p:txBody>
          <a:bodyPr/>
          <a:lstStyle/>
          <a:p>
            <a:pPr>
              <a:defRPr/>
            </a:pPr>
            <a:r>
              <a:rPr lang="en-US"/>
              <a:t>March 2019</a:t>
            </a:r>
          </a:p>
        </p:txBody>
      </p:sp>
      <p:sp>
        <p:nvSpPr>
          <p:cNvPr id="6" name="Footer Placeholder 5"/>
          <p:cNvSpPr>
            <a:spLocks noGrp="1"/>
          </p:cNvSpPr>
          <p:nvPr>
            <p:ph type="ftr" sz="quarter" idx="12"/>
          </p:nvPr>
        </p:nvSpPr>
        <p:spPr/>
        <p:txBody>
          <a:bodyPr/>
          <a:lstStyle/>
          <a:p>
            <a:pPr>
              <a:defRPr/>
            </a:pPr>
            <a:r>
              <a:rPr lang="en-US"/>
              <a:t>IEEE 802 March 2019 Plenary</a:t>
            </a:r>
          </a:p>
        </p:txBody>
      </p:sp>
      <p:sp>
        <p:nvSpPr>
          <p:cNvPr id="7" name="Slide Number Placeholder 6"/>
          <p:cNvSpPr>
            <a:spLocks noGrp="1"/>
          </p:cNvSpPr>
          <p:nvPr>
            <p:ph type="sldNum" sz="quarter" idx="13"/>
          </p:nvPr>
        </p:nvSpPr>
        <p:spPr/>
        <p:txBody>
          <a:bodyPr/>
          <a:lstStyle/>
          <a:p>
            <a:pPr>
              <a:defRPr/>
            </a:pPr>
            <a:fld id="{C085DBE2-7BE2-4311-BFEF-2C4DE65685A4}" type="slidenum">
              <a:rPr lang="en-US" smtClean="0"/>
              <a:pPr>
                <a:defRPr/>
              </a:pPr>
              <a:t>17</a:t>
            </a:fld>
            <a:endParaRPr lang="en-US"/>
          </a:p>
        </p:txBody>
      </p:sp>
    </p:spTree>
    <p:extLst>
      <p:ext uri="{BB962C8B-B14F-4D97-AF65-F5344CB8AC3E}">
        <p14:creationId xmlns:p14="http://schemas.microsoft.com/office/powerpoint/2010/main" val="3021777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r>
              <a:rPr lang="en-US"/>
              <a:t>March 2019</a:t>
            </a:r>
          </a:p>
        </p:txBody>
      </p:sp>
      <p:sp>
        <p:nvSpPr>
          <p:cNvPr id="5" name="Footer Placeholder 4"/>
          <p:cNvSpPr>
            <a:spLocks noGrp="1"/>
          </p:cNvSpPr>
          <p:nvPr>
            <p:ph type="ftr" sz="quarter" idx="11"/>
          </p:nvPr>
        </p:nvSpPr>
        <p:spPr/>
        <p:txBody>
          <a:bodyPr/>
          <a:lstStyle/>
          <a:p>
            <a:pPr>
              <a:defRPr/>
            </a:pPr>
            <a:r>
              <a:rPr lang="en-US"/>
              <a:t>IEEE 802 March 2019 Plenary</a:t>
            </a:r>
          </a:p>
        </p:txBody>
      </p:sp>
      <p:sp>
        <p:nvSpPr>
          <p:cNvPr id="6" name="Slide Number Placeholder 5"/>
          <p:cNvSpPr>
            <a:spLocks noGrp="1"/>
          </p:cNvSpPr>
          <p:nvPr>
            <p:ph type="sldNum" sz="quarter" idx="12"/>
          </p:nvPr>
        </p:nvSpPr>
        <p:spPr/>
        <p:txBody>
          <a:bodyPr/>
          <a:lstStyle/>
          <a:p>
            <a:pPr>
              <a:defRPr/>
            </a:pPr>
            <a:fld id="{C085DBE2-7BE2-4311-BFEF-2C4DE65685A4}" type="slidenum">
              <a:rPr lang="en-US" smtClean="0"/>
              <a:pPr>
                <a:defRPr/>
              </a:pPr>
              <a:t>25</a:t>
            </a:fld>
            <a:endParaRPr lang="en-US"/>
          </a:p>
        </p:txBody>
      </p:sp>
      <p:sp>
        <p:nvSpPr>
          <p:cNvPr id="7" name="Header Placeholder 6"/>
          <p:cNvSpPr>
            <a:spLocks noGrp="1"/>
          </p:cNvSpPr>
          <p:nvPr>
            <p:ph type="hdr" sz="quarter" idx="13"/>
          </p:nvPr>
        </p:nvSpPr>
        <p:spPr/>
        <p:txBody>
          <a:bodyPr/>
          <a:lstStyle/>
          <a:p>
            <a:pPr>
              <a:defRPr/>
            </a:pPr>
            <a:r>
              <a:rPr lang="en-US"/>
              <a:t>doc: 802 EC-19/0032r1</a:t>
            </a:r>
          </a:p>
        </p:txBody>
      </p:sp>
    </p:spTree>
    <p:extLst>
      <p:ext uri="{BB962C8B-B14F-4D97-AF65-F5344CB8AC3E}">
        <p14:creationId xmlns:p14="http://schemas.microsoft.com/office/powerpoint/2010/main" val="39947878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Comment from 802.3 Vice Chair: </a:t>
            </a:r>
            <a:r>
              <a:rPr lang="en-US" sz="1200" kern="1200" dirty="0">
                <a:solidFill>
                  <a:schemeClr val="tx1"/>
                </a:solidFill>
                <a:effectLst/>
                <a:latin typeface="Arial" charset="0"/>
                <a:ea typeface="+mn-ea"/>
                <a:cs typeface="+mn-cs"/>
              </a:rPr>
              <a:t>I voted “No”---the Fairmont seems to have fallen badly, perhaps since the Accor buyout. The hotel is looking worn in many areas. It seems that only a few of the 8 elevators were in service, resulting in long waits; meeting room temperatures too hot/too cold; overly-aggressive sound systems; banquet staff did not reset rooms when required. I’m sure you’ve spoken with Dawn on this. This makes me sad as I’ve been coming to the FHV since the 1970s.</a:t>
            </a:r>
            <a:endParaRPr lang="en-US" dirty="0"/>
          </a:p>
        </p:txBody>
      </p:sp>
      <p:sp>
        <p:nvSpPr>
          <p:cNvPr id="4" name="Header Placeholder 3"/>
          <p:cNvSpPr>
            <a:spLocks noGrp="1"/>
          </p:cNvSpPr>
          <p:nvPr>
            <p:ph type="hdr" sz="quarter"/>
          </p:nvPr>
        </p:nvSpPr>
        <p:spPr/>
        <p:txBody>
          <a:bodyPr/>
          <a:lstStyle/>
          <a:p>
            <a:pPr>
              <a:defRPr/>
            </a:pPr>
            <a:r>
              <a:rPr lang="en-US"/>
              <a:t>doc: 802 EC-19/0032r1</a:t>
            </a:r>
          </a:p>
        </p:txBody>
      </p:sp>
      <p:sp>
        <p:nvSpPr>
          <p:cNvPr id="5" name="Date Placeholder 4"/>
          <p:cNvSpPr>
            <a:spLocks noGrp="1"/>
          </p:cNvSpPr>
          <p:nvPr>
            <p:ph type="dt" idx="1"/>
          </p:nvPr>
        </p:nvSpPr>
        <p:spPr/>
        <p:txBody>
          <a:bodyPr/>
          <a:lstStyle/>
          <a:p>
            <a:pPr>
              <a:defRPr/>
            </a:pPr>
            <a:r>
              <a:rPr lang="en-US"/>
              <a:t>March 2019</a:t>
            </a:r>
          </a:p>
        </p:txBody>
      </p:sp>
      <p:sp>
        <p:nvSpPr>
          <p:cNvPr id="6" name="Footer Placeholder 5"/>
          <p:cNvSpPr>
            <a:spLocks noGrp="1"/>
          </p:cNvSpPr>
          <p:nvPr>
            <p:ph type="ftr" sz="quarter" idx="4"/>
          </p:nvPr>
        </p:nvSpPr>
        <p:spPr/>
        <p:txBody>
          <a:bodyPr/>
          <a:lstStyle/>
          <a:p>
            <a:pPr>
              <a:defRPr/>
            </a:pPr>
            <a:r>
              <a:rPr lang="en-US"/>
              <a:t>IEEE 802 March 2019 Plenary</a:t>
            </a:r>
          </a:p>
        </p:txBody>
      </p:sp>
      <p:sp>
        <p:nvSpPr>
          <p:cNvPr id="7" name="Slide Number Placeholder 6"/>
          <p:cNvSpPr>
            <a:spLocks noGrp="1"/>
          </p:cNvSpPr>
          <p:nvPr>
            <p:ph type="sldNum" sz="quarter" idx="5"/>
          </p:nvPr>
        </p:nvSpPr>
        <p:spPr/>
        <p:txBody>
          <a:bodyPr/>
          <a:lstStyle/>
          <a:p>
            <a:pPr>
              <a:defRPr/>
            </a:pPr>
            <a:fld id="{C085DBE2-7BE2-4311-BFEF-2C4DE65685A4}" type="slidenum">
              <a:rPr lang="en-US" smtClean="0"/>
              <a:pPr>
                <a:defRPr/>
              </a:pPr>
              <a:t>27</a:t>
            </a:fld>
            <a:endParaRPr lang="en-US"/>
          </a:p>
        </p:txBody>
      </p:sp>
    </p:spTree>
    <p:extLst>
      <p:ext uri="{BB962C8B-B14F-4D97-AF65-F5344CB8AC3E}">
        <p14:creationId xmlns:p14="http://schemas.microsoft.com/office/powerpoint/2010/main" val="22511701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802.1: </a:t>
            </a:r>
          </a:p>
          <a:p>
            <a:pPr lvl="1"/>
            <a:r>
              <a:rPr lang="en-US" dirty="0"/>
              <a:t>Mon Evening 6-7:30 -18 ppl - </a:t>
            </a:r>
            <a:r>
              <a:rPr lang="en-US" dirty="0" err="1"/>
              <a:t>Yangster</a:t>
            </a:r>
            <a:endParaRPr lang="en-US" dirty="0"/>
          </a:p>
          <a:p>
            <a:pPr lvl="1"/>
            <a:r>
              <a:rPr lang="en-US" dirty="0"/>
              <a:t>Mon Evening 7:30-9:30 - 60 ppl - </a:t>
            </a:r>
            <a:r>
              <a:rPr lang="en-US" dirty="0" err="1"/>
              <a:t>Nendica</a:t>
            </a:r>
            <a:endParaRPr lang="en-US" dirty="0"/>
          </a:p>
          <a:p>
            <a:pPr lvl="1"/>
            <a:r>
              <a:rPr lang="en-US" dirty="0"/>
              <a:t>Tues Evening 6-6:30 - 60 ppl - TSN/.24  (Maybe not)</a:t>
            </a:r>
          </a:p>
          <a:p>
            <a:pPr lvl="1"/>
            <a:r>
              <a:rPr lang="en-US" dirty="0"/>
              <a:t>Tues Evening 6:30-7:30 - 60 ppl -.1/.15  (maybe ok with 30)</a:t>
            </a:r>
          </a:p>
          <a:p>
            <a:pPr lvl="0"/>
            <a:r>
              <a:rPr lang="en-US" dirty="0"/>
              <a:t>802.3:</a:t>
            </a:r>
          </a:p>
          <a:p>
            <a:pPr lvl="1"/>
            <a:r>
              <a:rPr lang="en-US" dirty="0"/>
              <a:t>Mon or Tues night  150 ppl - 6:30-10pm (CFI)</a:t>
            </a:r>
          </a:p>
          <a:p>
            <a:pPr lvl="0"/>
            <a:r>
              <a:rPr lang="en-US" dirty="0"/>
              <a:t>802.11:</a:t>
            </a:r>
          </a:p>
          <a:p>
            <a:pPr lvl="1"/>
            <a:r>
              <a:rPr lang="en-US" dirty="0"/>
              <a:t>Possible request for evening Mon/Tues - </a:t>
            </a:r>
          </a:p>
          <a:p>
            <a:pPr lvl="1"/>
            <a:r>
              <a:rPr lang="en-US" dirty="0"/>
              <a:t>Thurs - CAC - 30ppl</a:t>
            </a:r>
          </a:p>
          <a:p>
            <a:pPr marL="457200" marR="0" lvl="1" indent="0" algn="l" defTabSz="914400" rtl="0" eaLnBrk="0" fontAlgn="base" latinLnBrk="0" hangingPunct="0">
              <a:lnSpc>
                <a:spcPct val="100000"/>
              </a:lnSpc>
              <a:spcBef>
                <a:spcPct val="30000"/>
              </a:spcBef>
              <a:spcAft>
                <a:spcPct val="0"/>
              </a:spcAft>
              <a:buClrTx/>
              <a:buSzTx/>
              <a:buFontTx/>
              <a:buNone/>
              <a:tabLst/>
              <a:defRPr/>
            </a:pPr>
            <a:r>
              <a:rPr lang="en-US" dirty="0"/>
              <a:t>Booked Wed 13:00-22:00  room 150 – (Workshop)</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802.19:</a:t>
            </a:r>
          </a:p>
          <a:p>
            <a:pPr marL="457200" marR="0" lvl="1" indent="0" algn="l" defTabSz="914400" rtl="0" eaLnBrk="0" fontAlgn="base" latinLnBrk="0" hangingPunct="0">
              <a:lnSpc>
                <a:spcPct val="100000"/>
              </a:lnSpc>
              <a:spcBef>
                <a:spcPct val="30000"/>
              </a:spcBef>
              <a:spcAft>
                <a:spcPct val="0"/>
              </a:spcAft>
              <a:buClrTx/>
              <a:buSzTx/>
              <a:buFontTx/>
              <a:buNone/>
              <a:tabLst/>
              <a:defRPr/>
            </a:pPr>
            <a:r>
              <a:rPr lang="en-US" dirty="0"/>
              <a:t>Request room for 20 - Tuesday evening - 19.3 TG</a:t>
            </a:r>
          </a:p>
          <a:p>
            <a:pPr lvl="1"/>
            <a:endParaRPr lang="en-US" dirty="0"/>
          </a:p>
          <a:p>
            <a:pPr lvl="1"/>
            <a:endParaRPr lang="en-US" dirty="0"/>
          </a:p>
        </p:txBody>
      </p:sp>
      <p:sp>
        <p:nvSpPr>
          <p:cNvPr id="4" name="Header Placeholder 3"/>
          <p:cNvSpPr>
            <a:spLocks noGrp="1"/>
          </p:cNvSpPr>
          <p:nvPr>
            <p:ph type="hdr" sz="quarter"/>
          </p:nvPr>
        </p:nvSpPr>
        <p:spPr/>
        <p:txBody>
          <a:bodyPr/>
          <a:lstStyle/>
          <a:p>
            <a:pPr>
              <a:defRPr/>
            </a:pPr>
            <a:r>
              <a:rPr lang="en-US"/>
              <a:t>doc: 802 EC-19/0032r1</a:t>
            </a:r>
          </a:p>
        </p:txBody>
      </p:sp>
      <p:sp>
        <p:nvSpPr>
          <p:cNvPr id="5" name="Date Placeholder 4"/>
          <p:cNvSpPr>
            <a:spLocks noGrp="1"/>
          </p:cNvSpPr>
          <p:nvPr>
            <p:ph type="dt" idx="1"/>
          </p:nvPr>
        </p:nvSpPr>
        <p:spPr/>
        <p:txBody>
          <a:bodyPr/>
          <a:lstStyle/>
          <a:p>
            <a:pPr>
              <a:defRPr/>
            </a:pPr>
            <a:r>
              <a:rPr lang="en-US"/>
              <a:t>March 2019</a:t>
            </a:r>
          </a:p>
        </p:txBody>
      </p:sp>
      <p:sp>
        <p:nvSpPr>
          <p:cNvPr id="6" name="Footer Placeholder 5"/>
          <p:cNvSpPr>
            <a:spLocks noGrp="1"/>
          </p:cNvSpPr>
          <p:nvPr>
            <p:ph type="ftr" sz="quarter" idx="4"/>
          </p:nvPr>
        </p:nvSpPr>
        <p:spPr/>
        <p:txBody>
          <a:bodyPr/>
          <a:lstStyle/>
          <a:p>
            <a:pPr>
              <a:defRPr/>
            </a:pPr>
            <a:r>
              <a:rPr lang="en-US"/>
              <a:t>IEEE 802 March 2019 Plenary</a:t>
            </a:r>
          </a:p>
        </p:txBody>
      </p:sp>
      <p:sp>
        <p:nvSpPr>
          <p:cNvPr id="7" name="Slide Number Placeholder 6"/>
          <p:cNvSpPr>
            <a:spLocks noGrp="1"/>
          </p:cNvSpPr>
          <p:nvPr>
            <p:ph type="sldNum" sz="quarter" idx="5"/>
          </p:nvPr>
        </p:nvSpPr>
        <p:spPr/>
        <p:txBody>
          <a:bodyPr/>
          <a:lstStyle/>
          <a:p>
            <a:pPr>
              <a:defRPr/>
            </a:pPr>
            <a:fld id="{C085DBE2-7BE2-4311-BFEF-2C4DE65685A4}" type="slidenum">
              <a:rPr lang="en-US" smtClean="0"/>
              <a:pPr>
                <a:defRPr/>
              </a:pPr>
              <a:t>33</a:t>
            </a:fld>
            <a:endParaRPr lang="en-US"/>
          </a:p>
        </p:txBody>
      </p:sp>
    </p:spTree>
    <p:extLst>
      <p:ext uri="{BB962C8B-B14F-4D97-AF65-F5344CB8AC3E}">
        <p14:creationId xmlns:p14="http://schemas.microsoft.com/office/powerpoint/2010/main" val="12311227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Other items to be emailed to Jon</a:t>
            </a:r>
          </a:p>
          <a:p>
            <a:endParaRPr lang="en-US" dirty="0"/>
          </a:p>
        </p:txBody>
      </p:sp>
      <p:sp>
        <p:nvSpPr>
          <p:cNvPr id="4" name="Header Placeholder 3"/>
          <p:cNvSpPr>
            <a:spLocks noGrp="1"/>
          </p:cNvSpPr>
          <p:nvPr>
            <p:ph type="hdr" sz="quarter" idx="10"/>
          </p:nvPr>
        </p:nvSpPr>
        <p:spPr/>
        <p:txBody>
          <a:bodyPr/>
          <a:lstStyle/>
          <a:p>
            <a:pPr>
              <a:defRPr/>
            </a:pPr>
            <a:r>
              <a:rPr lang="en-US"/>
              <a:t>doc: 802 EC-19/0032r1</a:t>
            </a:r>
          </a:p>
        </p:txBody>
      </p:sp>
      <p:sp>
        <p:nvSpPr>
          <p:cNvPr id="5" name="Date Placeholder 4"/>
          <p:cNvSpPr>
            <a:spLocks noGrp="1"/>
          </p:cNvSpPr>
          <p:nvPr>
            <p:ph type="dt" idx="11"/>
          </p:nvPr>
        </p:nvSpPr>
        <p:spPr/>
        <p:txBody>
          <a:bodyPr/>
          <a:lstStyle/>
          <a:p>
            <a:pPr>
              <a:defRPr/>
            </a:pPr>
            <a:r>
              <a:rPr lang="en-US"/>
              <a:t>March 2019</a:t>
            </a:r>
          </a:p>
        </p:txBody>
      </p:sp>
      <p:sp>
        <p:nvSpPr>
          <p:cNvPr id="6" name="Footer Placeholder 5"/>
          <p:cNvSpPr>
            <a:spLocks noGrp="1"/>
          </p:cNvSpPr>
          <p:nvPr>
            <p:ph type="ftr" sz="quarter" idx="12"/>
          </p:nvPr>
        </p:nvSpPr>
        <p:spPr/>
        <p:txBody>
          <a:bodyPr/>
          <a:lstStyle/>
          <a:p>
            <a:pPr>
              <a:defRPr/>
            </a:pPr>
            <a:r>
              <a:rPr lang="en-US"/>
              <a:t>IEEE 802 March 2019 Plenary</a:t>
            </a:r>
          </a:p>
        </p:txBody>
      </p:sp>
      <p:sp>
        <p:nvSpPr>
          <p:cNvPr id="7" name="Slide Number Placeholder 6"/>
          <p:cNvSpPr>
            <a:spLocks noGrp="1"/>
          </p:cNvSpPr>
          <p:nvPr>
            <p:ph type="sldNum" sz="quarter" idx="13"/>
          </p:nvPr>
        </p:nvSpPr>
        <p:spPr/>
        <p:txBody>
          <a:bodyPr/>
          <a:lstStyle/>
          <a:p>
            <a:pPr>
              <a:defRPr/>
            </a:pPr>
            <a:fld id="{C085DBE2-7BE2-4311-BFEF-2C4DE65685A4}" type="slidenum">
              <a:rPr lang="en-US" smtClean="0"/>
              <a:pPr>
                <a:defRPr/>
              </a:pPr>
              <a:t>35</a:t>
            </a:fld>
            <a:endParaRPr lang="en-US"/>
          </a:p>
        </p:txBody>
      </p:sp>
    </p:spTree>
    <p:extLst>
      <p:ext uri="{BB962C8B-B14F-4D97-AF65-F5344CB8AC3E}">
        <p14:creationId xmlns:p14="http://schemas.microsoft.com/office/powerpoint/2010/main" val="800297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14 days in advance of the Plenary Session.</a:t>
            </a:r>
          </a:p>
          <a:p>
            <a:endParaRPr lang="en-US" dirty="0"/>
          </a:p>
        </p:txBody>
      </p:sp>
      <p:sp>
        <p:nvSpPr>
          <p:cNvPr id="4" name="Header Placeholder 3"/>
          <p:cNvSpPr>
            <a:spLocks noGrp="1"/>
          </p:cNvSpPr>
          <p:nvPr>
            <p:ph type="hdr" idx="10"/>
          </p:nvPr>
        </p:nvSpPr>
        <p:spPr/>
        <p:txBody>
          <a:bodyPr/>
          <a:lstStyle/>
          <a:p>
            <a:pPr>
              <a:defRPr/>
            </a:pPr>
            <a:r>
              <a:rPr lang="en-US"/>
              <a:t>doc: 802 EC-19/0032r1</a:t>
            </a:r>
            <a:endParaRPr lang="en-US" dirty="0"/>
          </a:p>
        </p:txBody>
      </p:sp>
      <p:sp>
        <p:nvSpPr>
          <p:cNvPr id="5" name="Date Placeholder 4"/>
          <p:cNvSpPr>
            <a:spLocks noGrp="1"/>
          </p:cNvSpPr>
          <p:nvPr>
            <p:ph type="dt" idx="11"/>
          </p:nvPr>
        </p:nvSpPr>
        <p:spPr/>
        <p:txBody>
          <a:bodyPr/>
          <a:lstStyle/>
          <a:p>
            <a:pPr>
              <a:defRPr/>
            </a:pPr>
            <a:r>
              <a:rPr lang="en-US"/>
              <a:t>March 2019</a:t>
            </a:r>
            <a:endParaRPr lang="en-US" dirty="0"/>
          </a:p>
        </p:txBody>
      </p:sp>
      <p:sp>
        <p:nvSpPr>
          <p:cNvPr id="6" name="Footer Placeholder 5"/>
          <p:cNvSpPr>
            <a:spLocks noGrp="1"/>
          </p:cNvSpPr>
          <p:nvPr>
            <p:ph type="ftr" idx="12"/>
          </p:nvPr>
        </p:nvSpPr>
        <p:spPr/>
        <p:txBody>
          <a:bodyPr/>
          <a:lstStyle/>
          <a:p>
            <a:pPr>
              <a:defRPr/>
            </a:pPr>
            <a:r>
              <a:rPr lang="en-US"/>
              <a:t>IEEE 802 March 2019 Plenary</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36</a:t>
            </a:fld>
            <a:endParaRPr lang="en-US"/>
          </a:p>
        </p:txBody>
      </p:sp>
    </p:spTree>
    <p:extLst>
      <p:ext uri="{BB962C8B-B14F-4D97-AF65-F5344CB8AC3E}">
        <p14:creationId xmlns:p14="http://schemas.microsoft.com/office/powerpoint/2010/main" val="42558404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19051" y="6586539"/>
            <a:ext cx="12172949" cy="260350"/>
          </a:xfrm>
          <a:prstGeom prst="rect">
            <a:avLst/>
          </a:prstGeom>
          <a:solidFill>
            <a:srgbClr val="2FADDF"/>
          </a:solidFill>
          <a:ln w="9525">
            <a:solidFill>
              <a:srgbClr val="2FADDF"/>
            </a:solidFill>
            <a:miter lim="800000"/>
            <a:headEnd/>
            <a:tailEnd/>
          </a:ln>
          <a:effectLst/>
        </p:spPr>
        <p:txBody>
          <a:bodyPr wrap="none" anchor="ctr"/>
          <a:lstStyle/>
          <a:p>
            <a:pPr algn="ctr">
              <a:defRPr/>
            </a:pPr>
            <a:endParaRPr lang="en-US" sz="2400" dirty="0"/>
          </a:p>
        </p:txBody>
      </p:sp>
      <p:sp>
        <p:nvSpPr>
          <p:cNvPr id="5" name="Rectangle 3"/>
          <p:cNvSpPr>
            <a:spLocks noChangeArrowheads="1"/>
          </p:cNvSpPr>
          <p:nvPr/>
        </p:nvSpPr>
        <p:spPr bwMode="auto">
          <a:xfrm>
            <a:off x="4234" y="3174"/>
            <a:ext cx="12181417" cy="349510"/>
          </a:xfrm>
          <a:prstGeom prst="rect">
            <a:avLst/>
          </a:prstGeom>
          <a:solidFill>
            <a:srgbClr val="2FADDF"/>
          </a:solidFill>
          <a:ln w="9525">
            <a:solidFill>
              <a:srgbClr val="2FADDF"/>
            </a:solidFill>
            <a:miter lim="800000"/>
            <a:headEnd/>
            <a:tailEnd/>
          </a:ln>
          <a:effectLst/>
        </p:spPr>
        <p:txBody>
          <a:bodyPr wrap="none" anchor="ctr"/>
          <a:lstStyle/>
          <a:p>
            <a:pPr>
              <a:defRPr/>
            </a:pPr>
            <a:endParaRPr lang="en-US" sz="2400"/>
          </a:p>
        </p:txBody>
      </p:sp>
      <p:sp>
        <p:nvSpPr>
          <p:cNvPr id="6" name="Text Box 6"/>
          <p:cNvSpPr txBox="1">
            <a:spLocks noChangeArrowheads="1"/>
          </p:cNvSpPr>
          <p:nvPr/>
        </p:nvSpPr>
        <p:spPr bwMode="auto">
          <a:xfrm>
            <a:off x="10610851" y="6589714"/>
            <a:ext cx="1534583" cy="274637"/>
          </a:xfrm>
          <a:prstGeom prst="rect">
            <a:avLst/>
          </a:prstGeom>
          <a:noFill/>
          <a:ln w="9525">
            <a:noFill/>
            <a:miter lim="800000"/>
            <a:headEnd/>
            <a:tailEnd/>
          </a:ln>
          <a:effectLst/>
        </p:spPr>
        <p:txBody>
          <a:bodyPr>
            <a:spAutoFit/>
          </a:bodyPr>
          <a:lstStyle/>
          <a:p>
            <a:pPr algn="r" eaLnBrk="1" hangingPunct="1">
              <a:spcBef>
                <a:spcPct val="50000"/>
              </a:spcBef>
              <a:defRPr/>
            </a:pPr>
            <a:r>
              <a:rPr lang="en-US" sz="1200" dirty="0">
                <a:solidFill>
                  <a:schemeClr val="bg1"/>
                </a:solidFill>
              </a:rPr>
              <a:t>Page </a:t>
            </a:r>
            <a:fld id="{D270FFEB-A996-435C-AE88-AB0EB3CE66AF}" type="slidenum">
              <a:rPr lang="en-US" sz="1200">
                <a:solidFill>
                  <a:schemeClr val="bg1"/>
                </a:solidFill>
              </a:rPr>
              <a:pPr algn="r" eaLnBrk="1" hangingPunct="1">
                <a:spcBef>
                  <a:spcPct val="50000"/>
                </a:spcBef>
                <a:defRPr/>
              </a:pPr>
              <a:t>‹#›</a:t>
            </a:fld>
            <a:endParaRPr lang="en-US" sz="1200" dirty="0">
              <a:solidFill>
                <a:schemeClr val="bg1"/>
              </a:solidFill>
            </a:endParaRPr>
          </a:p>
        </p:txBody>
      </p:sp>
      <p:grpSp>
        <p:nvGrpSpPr>
          <p:cNvPr id="9" name="Group 9"/>
          <p:cNvGrpSpPr>
            <a:grpSpLocks/>
          </p:cNvGrpSpPr>
          <p:nvPr/>
        </p:nvGrpSpPr>
        <p:grpSpPr bwMode="auto">
          <a:xfrm>
            <a:off x="11089218" y="5876926"/>
            <a:ext cx="1058333" cy="709613"/>
            <a:chOff x="3288" y="3482"/>
            <a:chExt cx="500" cy="447"/>
          </a:xfrm>
        </p:grpSpPr>
        <p:sp>
          <p:nvSpPr>
            <p:cNvPr id="10" name="Rectangle 10"/>
            <p:cNvSpPr>
              <a:spLocks noChangeArrowheads="1"/>
            </p:cNvSpPr>
            <p:nvPr/>
          </p:nvSpPr>
          <p:spPr bwMode="auto">
            <a:xfrm>
              <a:off x="3288" y="3521"/>
              <a:ext cx="454" cy="363"/>
            </a:xfrm>
            <a:prstGeom prst="rect">
              <a:avLst/>
            </a:prstGeom>
            <a:solidFill>
              <a:srgbClr val="2FB1DF"/>
            </a:solidFill>
            <a:ln w="9525" algn="ctr">
              <a:noFill/>
              <a:miter lim="800000"/>
              <a:headEnd/>
              <a:tailEnd/>
            </a:ln>
            <a:effectLst/>
          </p:spPr>
          <p:txBody>
            <a:bodyPr wrap="none" anchor="ctr"/>
            <a:lstStyle/>
            <a:p>
              <a:pPr>
                <a:defRPr/>
              </a:pPr>
              <a:endParaRPr lang="en-US" sz="2400"/>
            </a:p>
          </p:txBody>
        </p:sp>
        <p:sp>
          <p:nvSpPr>
            <p:cNvPr id="11" name="Text Box 11"/>
            <p:cNvSpPr txBox="1">
              <a:spLocks noChangeArrowheads="1"/>
            </p:cNvSpPr>
            <p:nvPr/>
          </p:nvSpPr>
          <p:spPr bwMode="auto">
            <a:xfrm>
              <a:off x="3297" y="3482"/>
              <a:ext cx="367" cy="281"/>
            </a:xfrm>
            <a:prstGeom prst="rect">
              <a:avLst/>
            </a:prstGeom>
            <a:noFill/>
            <a:ln w="9525" algn="ctr">
              <a:noFill/>
              <a:miter lim="800000"/>
              <a:headEnd/>
              <a:tailEnd/>
            </a:ln>
            <a:effectLst/>
          </p:spPr>
          <p:txBody>
            <a:bodyPr wrap="none">
              <a:spAutoFit/>
            </a:bodyPr>
            <a:lstStyle/>
            <a:p>
              <a:pPr>
                <a:defRPr/>
              </a:pPr>
              <a:r>
                <a:rPr lang="en-US" sz="2300" b="1">
                  <a:solidFill>
                    <a:schemeClr val="bg1"/>
                  </a:solidFill>
                </a:rPr>
                <a:t>EEE</a:t>
              </a:r>
            </a:p>
          </p:txBody>
        </p:sp>
        <p:sp>
          <p:nvSpPr>
            <p:cNvPr id="12" name="Line 12"/>
            <p:cNvSpPr>
              <a:spLocks noChangeShapeType="1"/>
            </p:cNvSpPr>
            <p:nvPr/>
          </p:nvSpPr>
          <p:spPr bwMode="auto">
            <a:xfrm>
              <a:off x="3331" y="3542"/>
              <a:ext cx="0" cy="317"/>
            </a:xfrm>
            <a:prstGeom prst="line">
              <a:avLst/>
            </a:prstGeom>
            <a:noFill/>
            <a:ln w="38100">
              <a:solidFill>
                <a:schemeClr val="accent2"/>
              </a:solidFill>
              <a:round/>
              <a:headEnd/>
              <a:tailEnd/>
            </a:ln>
            <a:effectLst/>
          </p:spPr>
          <p:txBody>
            <a:bodyPr/>
            <a:lstStyle/>
            <a:p>
              <a:pPr>
                <a:defRPr/>
              </a:pPr>
              <a:endParaRPr lang="en-US" sz="2400"/>
            </a:p>
          </p:txBody>
        </p:sp>
        <p:sp>
          <p:nvSpPr>
            <p:cNvPr id="13" name="Text Box 13"/>
            <p:cNvSpPr txBox="1">
              <a:spLocks noChangeArrowheads="1"/>
            </p:cNvSpPr>
            <p:nvPr/>
          </p:nvSpPr>
          <p:spPr bwMode="auto">
            <a:xfrm>
              <a:off x="3303" y="3641"/>
              <a:ext cx="485" cy="288"/>
            </a:xfrm>
            <a:prstGeom prst="rect">
              <a:avLst/>
            </a:prstGeom>
            <a:noFill/>
            <a:ln w="9525" algn="ctr">
              <a:noFill/>
              <a:miter lim="800000"/>
              <a:headEnd/>
              <a:tailEnd/>
            </a:ln>
            <a:effectLst/>
          </p:spPr>
          <p:txBody>
            <a:bodyPr wrap="none"/>
            <a:lstStyle/>
            <a:p>
              <a:pPr>
                <a:defRPr/>
              </a:pPr>
              <a:r>
                <a:rPr lang="en-US" sz="2400" b="1">
                  <a:solidFill>
                    <a:schemeClr val="bg1"/>
                  </a:solidFill>
                </a:rPr>
                <a:t>802</a:t>
              </a:r>
            </a:p>
          </p:txBody>
        </p:sp>
      </p:grpSp>
      <p:sp>
        <p:nvSpPr>
          <p:cNvPr id="330756" name="Rectangle 4"/>
          <p:cNvSpPr>
            <a:spLocks noGrp="1" noChangeArrowheads="1"/>
          </p:cNvSpPr>
          <p:nvPr>
            <p:ph type="ctrTitle"/>
          </p:nvPr>
        </p:nvSpPr>
        <p:spPr>
          <a:xfrm>
            <a:off x="914400" y="2130426"/>
            <a:ext cx="10363200" cy="1470025"/>
          </a:xfrm>
        </p:spPr>
        <p:txBody>
          <a:bodyPr/>
          <a:lstStyle>
            <a:lvl1pPr>
              <a:defRPr/>
            </a:lvl1pPr>
          </a:lstStyle>
          <a:p>
            <a:r>
              <a:rPr lang="en-US"/>
              <a:t>Click to edit Master title style</a:t>
            </a:r>
          </a:p>
        </p:txBody>
      </p:sp>
      <p:sp>
        <p:nvSpPr>
          <p:cNvPr id="330757" name="Rectangle 5"/>
          <p:cNvSpPr>
            <a:spLocks noGrp="1" noChangeArrowheads="1"/>
          </p:cNvSpPr>
          <p:nvPr>
            <p:ph type="subTitle" idx="1"/>
          </p:nvPr>
        </p:nvSpPr>
        <p:spPr>
          <a:xfrm>
            <a:off x="1828800" y="3886200"/>
            <a:ext cx="8534400" cy="1752600"/>
          </a:xfrm>
        </p:spPr>
        <p:txBody>
          <a:bodyPr/>
          <a:lstStyle>
            <a:lvl1pPr marL="0" indent="0" algn="ctr">
              <a:buFontTx/>
              <a:buNone/>
              <a:defRPr/>
            </a:lvl1pPr>
          </a:lstStyle>
          <a:p>
            <a:r>
              <a:rPr lang="en-US"/>
              <a:t>Click to edit Master subtitle style</a:t>
            </a:r>
          </a:p>
        </p:txBody>
      </p:sp>
      <p:sp>
        <p:nvSpPr>
          <p:cNvPr id="16" name="Text Box 8"/>
          <p:cNvSpPr txBox="1">
            <a:spLocks noChangeArrowheads="1"/>
          </p:cNvSpPr>
          <p:nvPr userDrawn="1"/>
        </p:nvSpPr>
        <p:spPr bwMode="auto">
          <a:xfrm>
            <a:off x="0" y="6589714"/>
            <a:ext cx="644728" cy="276999"/>
          </a:xfrm>
          <a:prstGeom prst="rect">
            <a:avLst/>
          </a:prstGeom>
          <a:noFill/>
          <a:ln w="9525" algn="ctr">
            <a:noFill/>
            <a:miter lim="800000"/>
            <a:headEnd/>
            <a:tailEnd/>
          </a:ln>
          <a:effectLst/>
        </p:spPr>
        <p:txBody>
          <a:bodyPr wrap="none">
            <a:spAutoFit/>
          </a:bodyPr>
          <a:lstStyle/>
          <a:p>
            <a:pPr eaLnBrk="1" hangingPunct="1">
              <a:defRPr/>
            </a:pPr>
            <a:r>
              <a:rPr lang="en-US" sz="1200" dirty="0">
                <a:solidFill>
                  <a:schemeClr val="bg1"/>
                </a:solidFill>
              </a:rPr>
              <a:t>Report</a:t>
            </a:r>
          </a:p>
        </p:txBody>
      </p:sp>
      <p:sp>
        <p:nvSpPr>
          <p:cNvPr id="15" name="TextBox 14"/>
          <p:cNvSpPr txBox="1"/>
          <p:nvPr userDrawn="1"/>
        </p:nvSpPr>
        <p:spPr>
          <a:xfrm>
            <a:off x="228600" y="14130"/>
            <a:ext cx="1905000" cy="338554"/>
          </a:xfrm>
          <a:prstGeom prst="rect">
            <a:avLst/>
          </a:prstGeom>
          <a:noFill/>
        </p:spPr>
        <p:txBody>
          <a:bodyPr wrap="square" rtlCol="0">
            <a:spAutoFit/>
          </a:bodyPr>
          <a:lstStyle/>
          <a:p>
            <a:r>
              <a:rPr lang="en-US" sz="1600" dirty="0">
                <a:solidFill>
                  <a:schemeClr val="bg1"/>
                </a:solidFill>
              </a:rPr>
              <a:t>March 2019</a:t>
            </a:r>
          </a:p>
        </p:txBody>
      </p:sp>
      <p:sp>
        <p:nvSpPr>
          <p:cNvPr id="18" name="TextBox 17">
            <a:extLst>
              <a:ext uri="{FF2B5EF4-FFF2-40B4-BE49-F238E27FC236}">
                <a16:creationId xmlns:a16="http://schemas.microsoft.com/office/drawing/2014/main" id="{4E5422D4-5502-4CDC-B7BF-725A29F07A14}"/>
              </a:ext>
            </a:extLst>
          </p:cNvPr>
          <p:cNvSpPr txBox="1"/>
          <p:nvPr userDrawn="1"/>
        </p:nvSpPr>
        <p:spPr>
          <a:xfrm>
            <a:off x="9144000" y="17305"/>
            <a:ext cx="2787653" cy="338554"/>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600" b="1" dirty="0">
                <a:solidFill>
                  <a:schemeClr val="bg1"/>
                </a:solidFill>
              </a:rPr>
              <a:t>doc:802</a:t>
            </a:r>
            <a:r>
              <a:rPr lang="en-US" sz="1600" b="1" baseline="0" dirty="0">
                <a:solidFill>
                  <a:schemeClr val="bg1"/>
                </a:solidFill>
              </a:rPr>
              <a:t> EC-18/0032r3</a:t>
            </a:r>
            <a:endParaRPr lang="en-US" sz="1600" b="1" dirty="0">
              <a:solidFill>
                <a:schemeClr val="bg1"/>
              </a:solidFill>
            </a:endParaRPr>
          </a:p>
        </p:txBody>
      </p:sp>
    </p:spTree>
    <p:extLst>
      <p:ext uri="{BB962C8B-B14F-4D97-AF65-F5344CB8AC3E}">
        <p14:creationId xmlns:p14="http://schemas.microsoft.com/office/powerpoint/2010/main" val="475975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5393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71467" y="404814"/>
            <a:ext cx="2810933" cy="54625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34434" y="404814"/>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58705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41512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801238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34433" y="1341438"/>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922433" y="1341438"/>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74068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89051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800819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83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170324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827135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12185651" cy="260350"/>
          </a:xfrm>
          <a:prstGeom prst="rect">
            <a:avLst/>
          </a:prstGeom>
          <a:solidFill>
            <a:srgbClr val="2FB1DF"/>
          </a:solidFill>
          <a:ln w="9525">
            <a:solidFill>
              <a:srgbClr val="2FB1DF"/>
            </a:solidFill>
            <a:miter lim="800000"/>
            <a:headEnd/>
            <a:tailEnd/>
          </a:ln>
          <a:effectLst/>
        </p:spPr>
        <p:txBody>
          <a:bodyPr wrap="none" anchor="ctr"/>
          <a:lstStyle/>
          <a:p>
            <a:pPr>
              <a:defRPr/>
            </a:pPr>
            <a:endParaRPr lang="en-US" sz="2400"/>
          </a:p>
        </p:txBody>
      </p:sp>
      <p:sp>
        <p:nvSpPr>
          <p:cNvPr id="329731" name="Rectangle 3"/>
          <p:cNvSpPr>
            <a:spLocks noChangeArrowheads="1"/>
          </p:cNvSpPr>
          <p:nvPr/>
        </p:nvSpPr>
        <p:spPr bwMode="auto">
          <a:xfrm>
            <a:off x="4234" y="3175"/>
            <a:ext cx="12181417" cy="327026"/>
          </a:xfrm>
          <a:prstGeom prst="rect">
            <a:avLst/>
          </a:prstGeom>
          <a:solidFill>
            <a:srgbClr val="2FB1DF"/>
          </a:solidFill>
          <a:ln w="9525">
            <a:solidFill>
              <a:srgbClr val="2FADDF"/>
            </a:solidFill>
            <a:miter lim="800000"/>
            <a:headEnd/>
            <a:tailEnd/>
          </a:ln>
          <a:effectLst/>
        </p:spPr>
        <p:txBody>
          <a:bodyPr wrap="none" anchor="ctr"/>
          <a:lstStyle/>
          <a:p>
            <a:pPr algn="just">
              <a:defRPr/>
            </a:pPr>
            <a:endParaRPr lang="en-US" sz="2400" dirty="0"/>
          </a:p>
        </p:txBody>
      </p:sp>
      <p:sp>
        <p:nvSpPr>
          <p:cNvPr id="1028" name="Rectangle 4"/>
          <p:cNvSpPr>
            <a:spLocks noGrp="1" noChangeArrowheads="1"/>
          </p:cNvSpPr>
          <p:nvPr>
            <p:ph type="title"/>
          </p:nvPr>
        </p:nvSpPr>
        <p:spPr bwMode="auto">
          <a:xfrm>
            <a:off x="609600" y="404813"/>
            <a:ext cx="10972800"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9" name="Rectangle 5"/>
          <p:cNvSpPr>
            <a:spLocks noGrp="1" noChangeArrowheads="1"/>
          </p:cNvSpPr>
          <p:nvPr>
            <p:ph type="body" idx="1"/>
          </p:nvPr>
        </p:nvSpPr>
        <p:spPr bwMode="auto">
          <a:xfrm>
            <a:off x="334433" y="1341438"/>
            <a:ext cx="10972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p:cNvSpPr>
            <a:spLocks noChangeShapeType="1"/>
          </p:cNvSpPr>
          <p:nvPr/>
        </p:nvSpPr>
        <p:spPr bwMode="auto">
          <a:xfrm>
            <a:off x="527051" y="1268413"/>
            <a:ext cx="11137900" cy="0"/>
          </a:xfrm>
          <a:prstGeom prst="line">
            <a:avLst/>
          </a:prstGeom>
          <a:noFill/>
          <a:ln w="9525">
            <a:solidFill>
              <a:srgbClr val="2FADDF"/>
            </a:solidFill>
            <a:round/>
            <a:headEnd/>
            <a:tailEnd/>
          </a:ln>
          <a:effectLst/>
        </p:spPr>
        <p:txBody>
          <a:bodyPr/>
          <a:lstStyle/>
          <a:p>
            <a:pPr>
              <a:defRPr/>
            </a:pPr>
            <a:endParaRPr lang="en-US" sz="2400"/>
          </a:p>
        </p:txBody>
      </p:sp>
      <p:sp>
        <p:nvSpPr>
          <p:cNvPr id="329735" name="Text Box 7"/>
          <p:cNvSpPr txBox="1">
            <a:spLocks noChangeArrowheads="1"/>
          </p:cNvSpPr>
          <p:nvPr/>
        </p:nvSpPr>
        <p:spPr bwMode="auto">
          <a:xfrm>
            <a:off x="10610851" y="6589714"/>
            <a:ext cx="1534583" cy="338554"/>
          </a:xfrm>
          <a:prstGeom prst="rect">
            <a:avLst/>
          </a:prstGeom>
          <a:noFill/>
          <a:ln w="9525">
            <a:noFill/>
            <a:miter lim="800000"/>
            <a:headEnd/>
            <a:tailEnd/>
          </a:ln>
          <a:effectLst/>
        </p:spPr>
        <p:txBody>
          <a:bodyPr>
            <a:spAutoFit/>
          </a:bodyPr>
          <a:lstStyle/>
          <a:p>
            <a:pPr algn="r" eaLnBrk="1" hangingPunct="1">
              <a:spcBef>
                <a:spcPct val="50000"/>
              </a:spcBef>
              <a:defRPr/>
            </a:pPr>
            <a:r>
              <a:rPr lang="en-US" sz="1600" dirty="0">
                <a:solidFill>
                  <a:schemeClr val="bg1"/>
                </a:solidFill>
              </a:rPr>
              <a:t>Page</a:t>
            </a:r>
            <a:r>
              <a:rPr lang="en-US" sz="1200" dirty="0">
                <a:solidFill>
                  <a:schemeClr val="bg1"/>
                </a:solidFill>
              </a:rPr>
              <a:t> </a:t>
            </a:r>
            <a:fld id="{D3216283-4E45-4288-8E07-8B1A41FF8132}" type="slidenum">
              <a:rPr lang="en-US" sz="1200">
                <a:solidFill>
                  <a:schemeClr val="bg1"/>
                </a:solidFill>
              </a:rPr>
              <a:pPr algn="r" eaLnBrk="1" hangingPunct="1">
                <a:spcBef>
                  <a:spcPct val="50000"/>
                </a:spcBef>
                <a:defRPr/>
              </a:pPr>
              <a:t>‹#›</a:t>
            </a:fld>
            <a:endParaRPr lang="en-US" sz="1200" dirty="0">
              <a:solidFill>
                <a:schemeClr val="bg1"/>
              </a:solidFill>
            </a:endParaRPr>
          </a:p>
        </p:txBody>
      </p:sp>
      <p:sp>
        <p:nvSpPr>
          <p:cNvPr id="329736" name="Text Box 8"/>
          <p:cNvSpPr txBox="1">
            <a:spLocks noChangeArrowheads="1"/>
          </p:cNvSpPr>
          <p:nvPr/>
        </p:nvSpPr>
        <p:spPr bwMode="auto">
          <a:xfrm>
            <a:off x="0" y="6589714"/>
            <a:ext cx="800219" cy="338554"/>
          </a:xfrm>
          <a:prstGeom prst="rect">
            <a:avLst/>
          </a:prstGeom>
          <a:noFill/>
          <a:ln w="9525" algn="ctr">
            <a:noFill/>
            <a:miter lim="800000"/>
            <a:headEnd/>
            <a:tailEnd/>
          </a:ln>
          <a:effectLst/>
        </p:spPr>
        <p:txBody>
          <a:bodyPr wrap="none">
            <a:spAutoFit/>
          </a:bodyPr>
          <a:lstStyle/>
          <a:p>
            <a:pPr eaLnBrk="1" hangingPunct="1">
              <a:defRPr/>
            </a:pPr>
            <a:r>
              <a:rPr lang="en-US" sz="1600" dirty="0">
                <a:solidFill>
                  <a:schemeClr val="bg1"/>
                </a:solidFill>
              </a:rPr>
              <a:t>Report</a:t>
            </a:r>
            <a:endParaRPr lang="en-US" sz="1200" dirty="0">
              <a:solidFill>
                <a:schemeClr val="bg1"/>
              </a:solidFill>
            </a:endParaRPr>
          </a:p>
        </p:txBody>
      </p:sp>
      <p:sp>
        <p:nvSpPr>
          <p:cNvPr id="329737" name="Text Box 9"/>
          <p:cNvSpPr txBox="1">
            <a:spLocks noChangeArrowheads="1"/>
          </p:cNvSpPr>
          <p:nvPr/>
        </p:nvSpPr>
        <p:spPr bwMode="auto">
          <a:xfrm>
            <a:off x="4114799" y="6601637"/>
            <a:ext cx="4419601" cy="338554"/>
          </a:xfrm>
          <a:prstGeom prst="rect">
            <a:avLst/>
          </a:prstGeom>
          <a:noFill/>
          <a:ln w="9525">
            <a:noFill/>
            <a:miter lim="800000"/>
            <a:headEnd/>
            <a:tailEnd/>
          </a:ln>
          <a:effectLst/>
        </p:spPr>
        <p:txBody>
          <a:bodyPr wrap="square">
            <a:spAutoFit/>
          </a:bodyPr>
          <a:lstStyle/>
          <a:p>
            <a:pPr algn="ctr" eaLnBrk="1" hangingPunct="1">
              <a:defRPr/>
            </a:pPr>
            <a:r>
              <a:rPr lang="en-US" sz="1600" dirty="0">
                <a:solidFill>
                  <a:schemeClr val="bg1"/>
                </a:solidFill>
              </a:rPr>
              <a:t>IEEE 802 March 2019 Plenary</a:t>
            </a:r>
          </a:p>
        </p:txBody>
      </p:sp>
      <p:grpSp>
        <p:nvGrpSpPr>
          <p:cNvPr id="1034" name="Group 20"/>
          <p:cNvGrpSpPr>
            <a:grpSpLocks/>
          </p:cNvGrpSpPr>
          <p:nvPr/>
        </p:nvGrpSpPr>
        <p:grpSpPr bwMode="auto">
          <a:xfrm>
            <a:off x="11089218" y="5876926"/>
            <a:ext cx="1058333" cy="709613"/>
            <a:chOff x="3288" y="3482"/>
            <a:chExt cx="500" cy="447"/>
          </a:xfrm>
        </p:grpSpPr>
        <p:sp>
          <p:nvSpPr>
            <p:cNvPr id="329746" name="Rectangle 18"/>
            <p:cNvSpPr>
              <a:spLocks noChangeArrowheads="1"/>
            </p:cNvSpPr>
            <p:nvPr/>
          </p:nvSpPr>
          <p:spPr bwMode="auto">
            <a:xfrm>
              <a:off x="3288" y="3521"/>
              <a:ext cx="454" cy="363"/>
            </a:xfrm>
            <a:prstGeom prst="rect">
              <a:avLst/>
            </a:prstGeom>
            <a:solidFill>
              <a:srgbClr val="2FB1DF"/>
            </a:solidFill>
            <a:ln w="9525" algn="ctr">
              <a:noFill/>
              <a:miter lim="800000"/>
              <a:headEnd/>
              <a:tailEnd/>
            </a:ln>
            <a:effectLst/>
          </p:spPr>
          <p:txBody>
            <a:bodyPr wrap="none" anchor="ctr"/>
            <a:lstStyle/>
            <a:p>
              <a:pPr>
                <a:defRPr/>
              </a:pPr>
              <a:endParaRPr lang="en-US" sz="2400"/>
            </a:p>
          </p:txBody>
        </p:sp>
        <p:sp>
          <p:nvSpPr>
            <p:cNvPr id="329743" name="Text Box 15"/>
            <p:cNvSpPr txBox="1">
              <a:spLocks noChangeArrowheads="1"/>
            </p:cNvSpPr>
            <p:nvPr/>
          </p:nvSpPr>
          <p:spPr bwMode="auto">
            <a:xfrm>
              <a:off x="3297" y="3482"/>
              <a:ext cx="367" cy="281"/>
            </a:xfrm>
            <a:prstGeom prst="rect">
              <a:avLst/>
            </a:prstGeom>
            <a:noFill/>
            <a:ln w="9525" algn="ctr">
              <a:noFill/>
              <a:miter lim="800000"/>
              <a:headEnd/>
              <a:tailEnd/>
            </a:ln>
            <a:effectLst/>
          </p:spPr>
          <p:txBody>
            <a:bodyPr wrap="none">
              <a:spAutoFit/>
            </a:bodyPr>
            <a:lstStyle/>
            <a:p>
              <a:pPr>
                <a:defRPr/>
              </a:pPr>
              <a:r>
                <a:rPr lang="en-US" sz="2300" b="1">
                  <a:solidFill>
                    <a:schemeClr val="bg1"/>
                  </a:solidFill>
                </a:rPr>
                <a:t>EEE</a:t>
              </a:r>
            </a:p>
          </p:txBody>
        </p:sp>
        <p:sp>
          <p:nvSpPr>
            <p:cNvPr id="329745" name="Line 17"/>
            <p:cNvSpPr>
              <a:spLocks noChangeShapeType="1"/>
            </p:cNvSpPr>
            <p:nvPr/>
          </p:nvSpPr>
          <p:spPr bwMode="auto">
            <a:xfrm>
              <a:off x="3331" y="3542"/>
              <a:ext cx="0" cy="317"/>
            </a:xfrm>
            <a:prstGeom prst="line">
              <a:avLst/>
            </a:prstGeom>
            <a:noFill/>
            <a:ln w="38100">
              <a:solidFill>
                <a:schemeClr val="accent2"/>
              </a:solidFill>
              <a:round/>
              <a:headEnd/>
              <a:tailEnd/>
            </a:ln>
            <a:effectLst/>
          </p:spPr>
          <p:txBody>
            <a:bodyPr/>
            <a:lstStyle/>
            <a:p>
              <a:pPr>
                <a:defRPr/>
              </a:pPr>
              <a:endParaRPr lang="en-US" sz="2400"/>
            </a:p>
          </p:txBody>
        </p:sp>
        <p:sp>
          <p:nvSpPr>
            <p:cNvPr id="329747" name="Text Box 19"/>
            <p:cNvSpPr txBox="1">
              <a:spLocks noChangeArrowheads="1"/>
            </p:cNvSpPr>
            <p:nvPr/>
          </p:nvSpPr>
          <p:spPr bwMode="auto">
            <a:xfrm>
              <a:off x="3303" y="3641"/>
              <a:ext cx="485" cy="288"/>
            </a:xfrm>
            <a:prstGeom prst="rect">
              <a:avLst/>
            </a:prstGeom>
            <a:noFill/>
            <a:ln w="9525" algn="ctr">
              <a:noFill/>
              <a:miter lim="800000"/>
              <a:headEnd/>
              <a:tailEnd/>
            </a:ln>
            <a:effectLst/>
          </p:spPr>
          <p:txBody>
            <a:bodyPr wrap="none"/>
            <a:lstStyle/>
            <a:p>
              <a:pPr>
                <a:defRPr/>
              </a:pPr>
              <a:r>
                <a:rPr lang="en-US" sz="2400" b="1">
                  <a:solidFill>
                    <a:schemeClr val="bg1"/>
                  </a:solidFill>
                </a:rPr>
                <a:t>802</a:t>
              </a:r>
            </a:p>
          </p:txBody>
        </p:sp>
      </p:grpSp>
      <p:sp>
        <p:nvSpPr>
          <p:cNvPr id="2" name="TextBox 1"/>
          <p:cNvSpPr txBox="1"/>
          <p:nvPr userDrawn="1"/>
        </p:nvSpPr>
        <p:spPr>
          <a:xfrm>
            <a:off x="9144000" y="17305"/>
            <a:ext cx="2787653" cy="338554"/>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600" b="1" dirty="0">
                <a:solidFill>
                  <a:schemeClr val="bg1"/>
                </a:solidFill>
              </a:rPr>
              <a:t>doc:802</a:t>
            </a:r>
            <a:r>
              <a:rPr lang="en-US" sz="1600" b="1" baseline="0" dirty="0">
                <a:solidFill>
                  <a:schemeClr val="bg1"/>
                </a:solidFill>
              </a:rPr>
              <a:t> EC-19/0032r3</a:t>
            </a:r>
            <a:endParaRPr lang="en-US" sz="1600" b="1" dirty="0">
              <a:solidFill>
                <a:schemeClr val="bg1"/>
              </a:solidFill>
            </a:endParaRPr>
          </a:p>
        </p:txBody>
      </p:sp>
      <p:sp>
        <p:nvSpPr>
          <p:cNvPr id="3" name="TextBox 2"/>
          <p:cNvSpPr txBox="1"/>
          <p:nvPr userDrawn="1"/>
        </p:nvSpPr>
        <p:spPr>
          <a:xfrm>
            <a:off x="228600" y="14130"/>
            <a:ext cx="1905000" cy="338554"/>
          </a:xfrm>
          <a:prstGeom prst="rect">
            <a:avLst/>
          </a:prstGeom>
          <a:noFill/>
        </p:spPr>
        <p:txBody>
          <a:bodyPr wrap="square" rtlCol="0">
            <a:spAutoFit/>
          </a:bodyPr>
          <a:lstStyle/>
          <a:p>
            <a:r>
              <a:rPr lang="en-US" sz="1600" dirty="0">
                <a:solidFill>
                  <a:schemeClr val="bg1"/>
                </a:solidFill>
              </a:rPr>
              <a:t>March 2019</a:t>
            </a:r>
          </a:p>
        </p:txBody>
      </p:sp>
    </p:spTree>
  </p:cSld>
  <p:clrMap bg1="lt1" tx1="dk1" bg2="lt2" tx2="dk2" accent1="accent1" accent2="accent2" accent3="accent3" accent4="accent4" accent5="accent5" accent6="accent6" hlink="hlink" folHlink="folHlink"/>
  <p:sldLayoutIdLst>
    <p:sldLayoutId id="2147483703"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hf sldNum="0" hdr="0" ft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charset="0"/>
        </a:defRPr>
      </a:lvl2pPr>
      <a:lvl3pPr algn="ctr" rtl="0" eaLnBrk="1" fontAlgn="base" hangingPunct="1">
        <a:spcBef>
          <a:spcPct val="0"/>
        </a:spcBef>
        <a:spcAft>
          <a:spcPct val="0"/>
        </a:spcAft>
        <a:defRPr sz="3600">
          <a:solidFill>
            <a:schemeClr val="tx2"/>
          </a:solidFill>
          <a:latin typeface="Arial" charset="0"/>
        </a:defRPr>
      </a:lvl3pPr>
      <a:lvl4pPr algn="ctr" rtl="0" eaLnBrk="1" fontAlgn="base" hangingPunct="1">
        <a:spcBef>
          <a:spcPct val="0"/>
        </a:spcBef>
        <a:spcAft>
          <a:spcPct val="0"/>
        </a:spcAft>
        <a:defRPr sz="3600">
          <a:solidFill>
            <a:schemeClr val="tx2"/>
          </a:solidFill>
          <a:latin typeface="Arial" charset="0"/>
        </a:defRPr>
      </a:lvl4pPr>
      <a:lvl5pPr algn="ctr" rtl="0" eaLnBrk="1" fontAlgn="base" hangingPunct="1">
        <a:spcBef>
          <a:spcPct val="0"/>
        </a:spcBef>
        <a:spcAft>
          <a:spcPct val="0"/>
        </a:spcAft>
        <a:defRPr sz="3600">
          <a:solidFill>
            <a:schemeClr val="tx2"/>
          </a:solidFill>
          <a:latin typeface="Arial" charset="0"/>
        </a:defRPr>
      </a:lvl5pPr>
      <a:lvl6pPr marL="457200" algn="ctr" rtl="0" eaLnBrk="1" fontAlgn="base" hangingPunct="1">
        <a:spcBef>
          <a:spcPct val="0"/>
        </a:spcBef>
        <a:spcAft>
          <a:spcPct val="0"/>
        </a:spcAft>
        <a:defRPr sz="3600">
          <a:solidFill>
            <a:schemeClr val="tx2"/>
          </a:solidFill>
          <a:latin typeface="Arial" charset="0"/>
        </a:defRPr>
      </a:lvl6pPr>
      <a:lvl7pPr marL="914400" algn="ctr" rtl="0" eaLnBrk="1" fontAlgn="base" hangingPunct="1">
        <a:spcBef>
          <a:spcPct val="0"/>
        </a:spcBef>
        <a:spcAft>
          <a:spcPct val="0"/>
        </a:spcAft>
        <a:defRPr sz="3600">
          <a:solidFill>
            <a:schemeClr val="tx2"/>
          </a:solidFill>
          <a:latin typeface="Arial" charset="0"/>
        </a:defRPr>
      </a:lvl7pPr>
      <a:lvl8pPr marL="1371600" algn="ctr" rtl="0" eaLnBrk="1" fontAlgn="base" hangingPunct="1">
        <a:spcBef>
          <a:spcPct val="0"/>
        </a:spcBef>
        <a:spcAft>
          <a:spcPct val="0"/>
        </a:spcAft>
        <a:defRPr sz="3600">
          <a:solidFill>
            <a:schemeClr val="tx2"/>
          </a:solidFill>
          <a:latin typeface="Arial" charset="0"/>
        </a:defRPr>
      </a:lvl8pPr>
      <a:lvl9pPr marL="1828800" algn="ctr" rtl="0" eaLnBrk="1" fontAlgn="base" hangingPunct="1">
        <a:spcBef>
          <a:spcPct val="0"/>
        </a:spcBef>
        <a:spcAft>
          <a:spcPct val="0"/>
        </a:spcAft>
        <a:defRPr sz="36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hyperlink" Target="mailto:dawns@facetoface-events.co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Jeff.evans@gtri@gatech.edu" TargetMode="External"/><Relationship Id="rId2" Type="http://schemas.openxmlformats.org/officeDocument/2006/relationships/hyperlink" Target="mailto:apurva.mody@WhiteSpaceAlliance.org" TargetMode="External"/><Relationship Id="rId1" Type="http://schemas.openxmlformats.org/officeDocument/2006/relationships/slideLayout" Target="../slideLayouts/slideLayout4.xml"/><Relationship Id="rId6" Type="http://schemas.openxmlformats.org/officeDocument/2006/relationships/hyperlink" Target="mailto:jay.holcomb@itron.com" TargetMode="External"/><Relationship Id="rId5" Type="http://schemas.openxmlformats.org/officeDocument/2006/relationships/hyperlink" Target="mailto:oliver.holland@ieee.org" TargetMode="External"/><Relationship Id="rId4" Type="http://schemas.openxmlformats.org/officeDocument/2006/relationships/hyperlink" Target="mailto:sroy@uw.edu"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lisa@facetoface-events.com" TargetMode="External"/><Relationship Id="rId2" Type="http://schemas.openxmlformats.org/officeDocument/2006/relationships/hyperlink" Target="mailto:dawns@facetoface-events.com" TargetMode="External"/><Relationship Id="rId1" Type="http://schemas.openxmlformats.org/officeDocument/2006/relationships/slideLayout" Target="../slideLayouts/slideLayout5.xml"/><Relationship Id="rId4" Type="http://schemas.openxmlformats.org/officeDocument/2006/relationships/hyperlink" Target="mailto:802info@facetoface-events.com"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ec/dcn/19/ec-19-0041-00-00EC-2019-sasb-calendar-with-802-meetings-added.doc" TargetMode="External"/><Relationship Id="rId2" Type="http://schemas.openxmlformats.org/officeDocument/2006/relationships/hyperlink" Target="https://mentor.ieee.org/802-ec/dcn/16/ec-16-0066-07-00EC-802-plenary-future-venue-contract-status.xlsx"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42-00-00EC-2020-sasb-calendar-with-802-meetings-added.doc" TargetMode="External"/></Relationships>
</file>

<file path=ppt/slides/_rels/slide32.xml.rels><?xml version="1.0" encoding="UTF-8" standalone="yes"?>
<Relationships xmlns="http://schemas.openxmlformats.org/package/2006/relationships"><Relationship Id="rId2" Type="http://schemas.openxmlformats.org/officeDocument/2006/relationships/hyperlink" Target="https://www.acv.at/teilnehmen/rund-um-die-veranstaltung/hotels1.html"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www.ieee802.org/802_tutorials/802_Tutorial_Request_Form.doc"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802world.org/plenary/meeting-map/" TargetMode="External"/><Relationship Id="rId2" Type="http://schemas.openxmlformats.org/officeDocument/2006/relationships/hyperlink" Target="http://schedule.802world.com/schedule/schedule/show" TargetMode="External"/><Relationship Id="rId1" Type="http://schemas.openxmlformats.org/officeDocument/2006/relationships/slideLayout" Target="../slideLayouts/slideLayout2.xml"/><Relationship Id="rId5" Type="http://schemas.openxmlformats.org/officeDocument/2006/relationships/hyperlink" Target="http://802world.org/plenary/files/2015/03/HR_Vancouver_FP_March2019.pdf" TargetMode="External"/><Relationship Id="rId4" Type="http://schemas.openxmlformats.org/officeDocument/2006/relationships/hyperlink" Target="http://802world.org/plenary/files/2015/03/FH_Vancouver_FP_March2019.pdf"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hyperlink" Target="https://www.regonline.com/registration/Checkin.aspx?EventID=2549534"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p:txBody>
          <a:bodyPr/>
          <a:lstStyle/>
          <a:p>
            <a:r>
              <a:rPr lang="en-US" dirty="0"/>
              <a:t>Executive Secretary Agenda Items </a:t>
            </a:r>
            <a:br>
              <a:rPr lang="en-US" dirty="0"/>
            </a:br>
            <a:r>
              <a:rPr lang="en-US" dirty="0"/>
              <a:t>March 2019 Plenary</a:t>
            </a:r>
            <a:endParaRPr lang="en-US" altLang="en-US" dirty="0"/>
          </a:p>
        </p:txBody>
      </p:sp>
      <p:sp>
        <p:nvSpPr>
          <p:cNvPr id="4099" name="Rectangle 5"/>
          <p:cNvSpPr>
            <a:spLocks noGrp="1" noChangeArrowheads="1"/>
          </p:cNvSpPr>
          <p:nvPr>
            <p:ph type="subTitle" idx="1"/>
          </p:nvPr>
        </p:nvSpPr>
        <p:spPr/>
        <p:txBody>
          <a:bodyPr/>
          <a:lstStyle/>
          <a:p>
            <a:r>
              <a:rPr lang="en-US" altLang="en-US" dirty="0"/>
              <a:t>Jon Rosdahl</a:t>
            </a:r>
            <a:br>
              <a:rPr lang="en-US" altLang="en-US" dirty="0"/>
            </a:br>
            <a:r>
              <a:rPr lang="en-US" altLang="en-US" dirty="0"/>
              <a:t>IEEE 802 Executive Secretary</a:t>
            </a:r>
            <a:br>
              <a:rPr lang="en-US" altLang="en-US" dirty="0"/>
            </a:br>
            <a:r>
              <a:rPr lang="en-US" altLang="en-US" dirty="0"/>
              <a:t>jrosdahl@ieee.org</a:t>
            </a:r>
          </a:p>
        </p:txBody>
      </p:sp>
    </p:spTree>
    <p:extLst>
      <p:ext uri="{BB962C8B-B14F-4D97-AF65-F5344CB8AC3E}">
        <p14:creationId xmlns:p14="http://schemas.microsoft.com/office/powerpoint/2010/main" val="41542232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36008"/>
            <a:ext cx="10972800" cy="792162"/>
          </a:xfrm>
        </p:spPr>
        <p:txBody>
          <a:bodyPr/>
          <a:lstStyle/>
          <a:p>
            <a:pPr algn="ctr"/>
            <a:r>
              <a:rPr lang="en-US" b="1" dirty="0"/>
              <a:t>Getting Something to Eat and Drink</a:t>
            </a:r>
            <a:br>
              <a:rPr lang="en-US" b="1" dirty="0"/>
            </a:br>
            <a:r>
              <a:rPr lang="en-US" dirty="0"/>
              <a:t>Attendee Food and Beverage Breaks</a:t>
            </a:r>
          </a:p>
        </p:txBody>
      </p:sp>
      <p:sp>
        <p:nvSpPr>
          <p:cNvPr id="3" name="Content Placeholder 2"/>
          <p:cNvSpPr>
            <a:spLocks noGrp="1"/>
          </p:cNvSpPr>
          <p:nvPr>
            <p:ph sz="half" idx="1"/>
          </p:nvPr>
        </p:nvSpPr>
        <p:spPr>
          <a:xfrm>
            <a:off x="381000" y="1979926"/>
            <a:ext cx="5486399" cy="1037594"/>
          </a:xfrm>
        </p:spPr>
        <p:txBody>
          <a:bodyPr>
            <a:normAutofit fontScale="85000" lnSpcReduction="20000"/>
          </a:bodyPr>
          <a:lstStyle/>
          <a:p>
            <a:pPr marL="0" indent="0">
              <a:buNone/>
            </a:pPr>
            <a:r>
              <a:rPr lang="en-US" b="1" dirty="0"/>
              <a:t>Fairmont Hotel Vancouver</a:t>
            </a:r>
          </a:p>
          <a:p>
            <a:pPr marL="0" indent="0">
              <a:buNone/>
            </a:pPr>
            <a:r>
              <a:rPr lang="en-US" sz="2400" dirty="0"/>
              <a:t> British Columbia Foyer, Conference Level</a:t>
            </a:r>
          </a:p>
          <a:p>
            <a:pPr marL="0" indent="0"/>
            <a:r>
              <a:rPr lang="en-US" sz="2400" dirty="0"/>
              <a:t>Monday – Thursday – Breakfast/AM Break</a:t>
            </a:r>
            <a:endParaRPr lang="en-US" sz="2400" dirty="0">
              <a:solidFill>
                <a:srgbClr val="C00000"/>
              </a:solidFill>
            </a:endParaRPr>
          </a:p>
          <a:p>
            <a:pPr marL="0" indent="0">
              <a:buNone/>
            </a:pPr>
            <a:endParaRPr lang="en-US" sz="1200" dirty="0"/>
          </a:p>
        </p:txBody>
      </p:sp>
      <p:sp>
        <p:nvSpPr>
          <p:cNvPr id="4" name="Content Placeholder 3"/>
          <p:cNvSpPr>
            <a:spLocks noGrp="1"/>
          </p:cNvSpPr>
          <p:nvPr>
            <p:ph sz="half" idx="2"/>
          </p:nvPr>
        </p:nvSpPr>
        <p:spPr>
          <a:xfrm>
            <a:off x="6324602" y="1979926"/>
            <a:ext cx="5105398" cy="1037594"/>
          </a:xfrm>
        </p:spPr>
        <p:txBody>
          <a:bodyPr>
            <a:normAutofit fontScale="85000" lnSpcReduction="20000"/>
          </a:bodyPr>
          <a:lstStyle/>
          <a:p>
            <a:pPr marL="0" indent="0">
              <a:buNone/>
            </a:pPr>
            <a:r>
              <a:rPr lang="en-US" b="1" dirty="0"/>
              <a:t>Hyatt Regency Vancouver</a:t>
            </a:r>
          </a:p>
          <a:p>
            <a:pPr marL="0" indent="0">
              <a:buNone/>
            </a:pPr>
            <a:r>
              <a:rPr lang="en-US" sz="2000" dirty="0"/>
              <a:t> </a:t>
            </a:r>
            <a:r>
              <a:rPr lang="en-US" sz="2400" dirty="0"/>
              <a:t>Regency Ballroom Foyer, 3rd Floor</a:t>
            </a:r>
          </a:p>
          <a:p>
            <a:pPr marL="0" indent="0">
              <a:buNone/>
            </a:pPr>
            <a:r>
              <a:rPr lang="en-US" sz="2400" dirty="0"/>
              <a:t>Monday – Friday – Breakfast/AM Break</a:t>
            </a:r>
          </a:p>
        </p:txBody>
      </p:sp>
      <p:sp>
        <p:nvSpPr>
          <p:cNvPr id="5" name="TextBox 4">
            <a:extLst>
              <a:ext uri="{FF2B5EF4-FFF2-40B4-BE49-F238E27FC236}">
                <a16:creationId xmlns:a16="http://schemas.microsoft.com/office/drawing/2014/main" id="{FC72E475-F7CA-4A21-8F0E-C6F03ABC3A3A}"/>
              </a:ext>
            </a:extLst>
          </p:cNvPr>
          <p:cNvSpPr txBox="1"/>
          <p:nvPr/>
        </p:nvSpPr>
        <p:spPr>
          <a:xfrm>
            <a:off x="2171700" y="3017520"/>
            <a:ext cx="7848600" cy="3231654"/>
          </a:xfrm>
          <a:prstGeom prst="rect">
            <a:avLst/>
          </a:prstGeom>
          <a:noFill/>
        </p:spPr>
        <p:txBody>
          <a:bodyPr wrap="square" rtlCol="0">
            <a:spAutoFit/>
          </a:bodyPr>
          <a:lstStyle/>
          <a:p>
            <a:pPr marL="0" indent="0" algn="ctr">
              <a:buNone/>
            </a:pPr>
            <a:r>
              <a:rPr lang="en-US" dirty="0"/>
              <a:t>.</a:t>
            </a:r>
            <a:r>
              <a:rPr lang="en-US" sz="2800" b="1" dirty="0"/>
              <a:t> Continental Breakfast	</a:t>
            </a:r>
          </a:p>
          <a:p>
            <a:pPr algn="ctr"/>
            <a:r>
              <a:rPr lang="en-US" dirty="0"/>
              <a:t>7:30 AM – 8:30 AM</a:t>
            </a:r>
          </a:p>
          <a:p>
            <a:pPr algn="ctr"/>
            <a:endParaRPr lang="en-US" dirty="0"/>
          </a:p>
          <a:p>
            <a:pPr marL="0" indent="0" algn="ctr">
              <a:buNone/>
            </a:pPr>
            <a:r>
              <a:rPr lang="en-US" sz="2800" b="1" dirty="0"/>
              <a:t>AM Coffee/Tea Break</a:t>
            </a:r>
            <a:r>
              <a:rPr lang="en-US" sz="2800" dirty="0"/>
              <a:t>	</a:t>
            </a:r>
          </a:p>
          <a:p>
            <a:pPr algn="ctr"/>
            <a:r>
              <a:rPr lang="en-US" dirty="0"/>
              <a:t>10:00 AM – 11:00 AM</a:t>
            </a:r>
          </a:p>
          <a:p>
            <a:pPr algn="ctr"/>
            <a:endParaRPr lang="en-US" dirty="0"/>
          </a:p>
          <a:p>
            <a:pPr marL="0" indent="0" algn="ctr">
              <a:buNone/>
            </a:pPr>
            <a:r>
              <a:rPr lang="en-US" sz="2800" b="1" dirty="0"/>
              <a:t>PM Coffee/Tea Break w/ snacks</a:t>
            </a:r>
            <a:r>
              <a:rPr lang="en-US" dirty="0"/>
              <a:t>	</a:t>
            </a:r>
          </a:p>
          <a:p>
            <a:pPr algn="ctr"/>
            <a:r>
              <a:rPr lang="en-US" dirty="0"/>
              <a:t>Monday – Thursday 3:00 PM – 4:00 PM</a:t>
            </a:r>
          </a:p>
        </p:txBody>
      </p:sp>
    </p:spTree>
    <p:extLst>
      <p:ext uri="{BB962C8B-B14F-4D97-AF65-F5344CB8AC3E}">
        <p14:creationId xmlns:p14="http://schemas.microsoft.com/office/powerpoint/2010/main" val="17812097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Audio Visual</a:t>
            </a:r>
          </a:p>
        </p:txBody>
      </p:sp>
      <p:sp>
        <p:nvSpPr>
          <p:cNvPr id="3" name="Content Placeholder 2"/>
          <p:cNvSpPr>
            <a:spLocks noGrp="1"/>
          </p:cNvSpPr>
          <p:nvPr>
            <p:ph idx="1"/>
          </p:nvPr>
        </p:nvSpPr>
        <p:spPr/>
        <p:txBody>
          <a:bodyPr/>
          <a:lstStyle/>
          <a:p>
            <a:pPr marL="0" indent="0">
              <a:buNone/>
            </a:pPr>
            <a:r>
              <a:rPr lang="en-US" sz="2800" dirty="0"/>
              <a:t>If you have any difficulty with the projectors, screens, or microphones in your meeting room kindly contact:</a:t>
            </a:r>
          </a:p>
          <a:p>
            <a:pPr marL="0" indent="0">
              <a:buNone/>
            </a:pPr>
            <a:endParaRPr lang="en-US" sz="2800" dirty="0"/>
          </a:p>
          <a:p>
            <a:pPr marL="0" indent="0">
              <a:buNone/>
            </a:pPr>
            <a:r>
              <a:rPr lang="en-US" sz="2800" dirty="0"/>
              <a:t>Face to Face Events staff at the Registration &amp; Information Desks </a:t>
            </a:r>
          </a:p>
          <a:p>
            <a:pPr marL="0" indent="0">
              <a:buNone/>
            </a:pPr>
            <a:r>
              <a:rPr lang="en-US" sz="2800" dirty="0"/>
              <a:t>OR</a:t>
            </a:r>
          </a:p>
          <a:p>
            <a:pPr marL="0" indent="0">
              <a:buNone/>
            </a:pPr>
            <a:r>
              <a:rPr lang="en-US" sz="2800" dirty="0"/>
              <a:t>Email: </a:t>
            </a:r>
            <a:r>
              <a:rPr lang="en-US" sz="2800" dirty="0">
                <a:hlinkClick r:id="rId2"/>
              </a:rPr>
              <a:t>dawns@facetoface-events.com</a:t>
            </a:r>
            <a:endParaRPr lang="en-US" sz="2800" dirty="0"/>
          </a:p>
          <a:p>
            <a:pPr marL="0" indent="0">
              <a:buNone/>
            </a:pPr>
            <a:r>
              <a:rPr lang="en-US" sz="2800" dirty="0"/>
              <a:t>Skype: </a:t>
            </a:r>
            <a:r>
              <a:rPr lang="en-US" sz="2800" dirty="0" err="1"/>
              <a:t>dslykhouse</a:t>
            </a:r>
            <a:endParaRPr lang="en-US" sz="2800" dirty="0"/>
          </a:p>
        </p:txBody>
      </p:sp>
    </p:spTree>
    <p:extLst>
      <p:ext uri="{BB962C8B-B14F-4D97-AF65-F5344CB8AC3E}">
        <p14:creationId xmlns:p14="http://schemas.microsoft.com/office/powerpoint/2010/main" val="17638342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19455"/>
            <a:ext cx="8458200" cy="999746"/>
          </a:xfrm>
        </p:spPr>
        <p:txBody>
          <a:bodyPr>
            <a:noAutofit/>
          </a:bodyPr>
          <a:lstStyle/>
          <a:p>
            <a:pPr algn="ctr"/>
            <a:r>
              <a:rPr lang="en-US" sz="2400" b="1" dirty="0"/>
              <a:t>Tutorial</a:t>
            </a:r>
            <a:br>
              <a:rPr lang="en-US" sz="2400" dirty="0"/>
            </a:br>
            <a:r>
              <a:rPr lang="en-US" sz="2000" dirty="0"/>
              <a:t>Monday March 11</a:t>
            </a:r>
            <a:r>
              <a:rPr lang="en-US" sz="2000" baseline="30000" dirty="0"/>
              <a:t>th</a:t>
            </a:r>
            <a:r>
              <a:rPr lang="en-US" sz="2000" dirty="0"/>
              <a:t> 6:30 PM</a:t>
            </a:r>
            <a:br>
              <a:rPr lang="en-US" sz="2000" dirty="0"/>
            </a:br>
            <a:r>
              <a:rPr lang="en-US" sz="2000" dirty="0"/>
              <a:t>Hyatt Regency Vancouver, Regency CD 3</a:t>
            </a:r>
            <a:r>
              <a:rPr lang="en-US" sz="2000" baseline="30000" dirty="0"/>
              <a:t>rd</a:t>
            </a:r>
            <a:r>
              <a:rPr lang="en-US" sz="2000" dirty="0"/>
              <a:t> Floor</a:t>
            </a:r>
            <a:endParaRPr lang="en-US" sz="2400" dirty="0"/>
          </a:p>
        </p:txBody>
      </p:sp>
      <p:sp>
        <p:nvSpPr>
          <p:cNvPr id="3" name="Content Placeholder 2"/>
          <p:cNvSpPr>
            <a:spLocks noGrp="1"/>
          </p:cNvSpPr>
          <p:nvPr>
            <p:ph sz="half" idx="1"/>
          </p:nvPr>
        </p:nvSpPr>
        <p:spPr>
          <a:xfrm>
            <a:off x="136970" y="1524001"/>
            <a:ext cx="5120830" cy="5114544"/>
          </a:xfrm>
        </p:spPr>
        <p:txBody>
          <a:bodyPr>
            <a:noAutofit/>
          </a:bodyPr>
          <a:lstStyle/>
          <a:p>
            <a:r>
              <a:rPr lang="en-US" sz="1600" b="1" dirty="0"/>
              <a:t>Spectrum</a:t>
            </a:r>
            <a:r>
              <a:rPr lang="is-IS" sz="1600" b="1" dirty="0"/>
              <a:t>…Be Prepared for Sharing</a:t>
            </a:r>
            <a:endParaRPr lang="en-US" sz="1600" dirty="0"/>
          </a:p>
          <a:p>
            <a:pPr lvl="1"/>
            <a:r>
              <a:rPr lang="en-US" sz="1600" dirty="0"/>
              <a:t>APURVA N. MODY (</a:t>
            </a:r>
            <a:r>
              <a:rPr lang="en-US" sz="1600" dirty="0">
                <a:hlinkClick r:id="rId2"/>
              </a:rPr>
              <a:t>apurva.mody@WhiteSpaceAlliance.org</a:t>
            </a:r>
            <a:r>
              <a:rPr lang="en-US" sz="1600" dirty="0"/>
              <a:t>)</a:t>
            </a:r>
          </a:p>
          <a:p>
            <a:pPr lvl="2"/>
            <a:r>
              <a:rPr lang="en-US" sz="1600" dirty="0"/>
              <a:t>National Spectrum Consortium, </a:t>
            </a:r>
          </a:p>
          <a:p>
            <a:pPr marL="914400" lvl="2" indent="0">
              <a:buNone/>
            </a:pPr>
            <a:r>
              <a:rPr lang="en-US" sz="1600" dirty="0" err="1"/>
              <a:t>WhiteSpace</a:t>
            </a:r>
            <a:r>
              <a:rPr lang="en-US" sz="1600" dirty="0"/>
              <a:t> Alliance	</a:t>
            </a:r>
          </a:p>
          <a:p>
            <a:pPr lvl="1"/>
            <a:r>
              <a:rPr lang="en-US" sz="1600" dirty="0"/>
              <a:t>JULIE KNAPP</a:t>
            </a:r>
          </a:p>
          <a:p>
            <a:pPr lvl="2"/>
            <a:r>
              <a:rPr lang="en-US" sz="1600" dirty="0"/>
              <a:t>Federal Communications Commission</a:t>
            </a:r>
          </a:p>
          <a:p>
            <a:pPr lvl="1"/>
            <a:r>
              <a:rPr lang="en-US" sz="1600" dirty="0"/>
              <a:t>JEFF EVANS (</a:t>
            </a:r>
            <a:r>
              <a:rPr lang="en-US" sz="1600" dirty="0">
                <a:hlinkClick r:id="rId3"/>
              </a:rPr>
              <a:t>Jeff.evans@gtri@gatech.edu</a:t>
            </a:r>
            <a:r>
              <a:rPr lang="en-US" sz="1600" dirty="0"/>
              <a:t>)</a:t>
            </a:r>
          </a:p>
          <a:p>
            <a:pPr lvl="2"/>
            <a:r>
              <a:rPr lang="en-US" sz="1600" dirty="0"/>
              <a:t>Georgia Tech Research Institute</a:t>
            </a:r>
          </a:p>
          <a:p>
            <a:pPr lvl="1"/>
            <a:r>
              <a:rPr lang="en-US" sz="1600" dirty="0"/>
              <a:t>SUMIT ROY (</a:t>
            </a:r>
            <a:r>
              <a:rPr lang="en-US" sz="1600" dirty="0">
                <a:hlinkClick r:id="rId4"/>
              </a:rPr>
              <a:t>sroy@uw.edu</a:t>
            </a:r>
            <a:r>
              <a:rPr lang="en-US" sz="1600" dirty="0"/>
              <a:t>)	</a:t>
            </a:r>
          </a:p>
          <a:p>
            <a:pPr lvl="2"/>
            <a:r>
              <a:rPr lang="en-US" sz="1600" dirty="0"/>
              <a:t>University of Washington	</a:t>
            </a:r>
          </a:p>
          <a:p>
            <a:pPr lvl="1"/>
            <a:r>
              <a:rPr lang="en-US" sz="1600" dirty="0"/>
              <a:t>OLIVER HOLLAND (</a:t>
            </a:r>
            <a:r>
              <a:rPr lang="en-US" sz="1600" dirty="0">
                <a:hlinkClick r:id="rId5"/>
              </a:rPr>
              <a:t>oliver.holland@ieee.org</a:t>
            </a:r>
            <a:r>
              <a:rPr lang="en-US" sz="1600" dirty="0"/>
              <a:t>)</a:t>
            </a:r>
          </a:p>
          <a:p>
            <a:pPr lvl="2"/>
            <a:r>
              <a:rPr lang="en-US" sz="1600" dirty="0"/>
              <a:t>Kings College London</a:t>
            </a:r>
          </a:p>
          <a:p>
            <a:pPr lvl="1"/>
            <a:r>
              <a:rPr lang="en-US" sz="1600" dirty="0"/>
              <a:t>JAY HOLCOMB (</a:t>
            </a:r>
            <a:r>
              <a:rPr lang="en-US" sz="1600" dirty="0" err="1">
                <a:hlinkClick r:id="rId6"/>
              </a:rPr>
              <a:t>jay.holcomb@itron.com</a:t>
            </a:r>
            <a:r>
              <a:rPr lang="en-US" sz="1600" dirty="0"/>
              <a:t>)</a:t>
            </a:r>
          </a:p>
          <a:p>
            <a:pPr lvl="2"/>
            <a:r>
              <a:rPr lang="en-US" sz="1600" dirty="0"/>
              <a:t>IEEE 802.18 Task Group, </a:t>
            </a:r>
            <a:r>
              <a:rPr lang="en-US" sz="1600" dirty="0" err="1"/>
              <a:t>Itron</a:t>
            </a:r>
            <a:r>
              <a:rPr lang="en-US" sz="1600" dirty="0"/>
              <a:t> </a:t>
            </a:r>
            <a:r>
              <a:rPr lang="en-US" sz="2000" dirty="0"/>
              <a:t>	</a:t>
            </a:r>
          </a:p>
          <a:p>
            <a:pPr marL="1371600" lvl="3" indent="0">
              <a:buNone/>
            </a:pPr>
            <a:endParaRPr lang="en-US" sz="1800" dirty="0"/>
          </a:p>
          <a:p>
            <a:pPr marL="1371600" lvl="3" indent="0">
              <a:buNone/>
            </a:pPr>
            <a:endParaRPr lang="en-US" sz="1800" dirty="0"/>
          </a:p>
        </p:txBody>
      </p:sp>
      <p:sp>
        <p:nvSpPr>
          <p:cNvPr id="4" name="Content Placeholder 3"/>
          <p:cNvSpPr>
            <a:spLocks noGrp="1"/>
          </p:cNvSpPr>
          <p:nvPr>
            <p:ph sz="half" idx="2"/>
          </p:nvPr>
        </p:nvSpPr>
        <p:spPr>
          <a:xfrm>
            <a:off x="5486400" y="1524001"/>
            <a:ext cx="5867400" cy="4876799"/>
          </a:xfrm>
        </p:spPr>
        <p:txBody>
          <a:bodyPr>
            <a:noAutofit/>
          </a:bodyPr>
          <a:lstStyle/>
          <a:p>
            <a:pPr marL="0" indent="0">
              <a:buNone/>
            </a:pPr>
            <a:r>
              <a:rPr lang="en-US" sz="1800" b="1" dirty="0"/>
              <a:t>Abstract</a:t>
            </a:r>
          </a:p>
          <a:p>
            <a:pPr marL="0" indent="0">
              <a:buNone/>
            </a:pPr>
            <a:r>
              <a:rPr lang="en-US" sz="1800" dirty="0"/>
              <a:t>Various spectrum bands being considered by the FCC for commercial use – e. g. 3.4 GHz to 4.2 GHz, 6 GHz,  Ku/ </a:t>
            </a:r>
            <a:r>
              <a:rPr lang="en-US" sz="1800" dirty="0" err="1"/>
              <a:t>Ka</a:t>
            </a:r>
            <a:r>
              <a:rPr lang="en-US" sz="1800" dirty="0"/>
              <a:t>, Spectrum Frontiers, Spectrum Horizons etc. Majority of these bands will require sharing with federal users</a:t>
            </a:r>
          </a:p>
          <a:p>
            <a:pPr marL="0" indent="0">
              <a:buNone/>
            </a:pPr>
            <a:r>
              <a:rPr lang="en-US" sz="1800" dirty="0"/>
              <a:t>Provide insights on spectrum sharing and why it is important. </a:t>
            </a:r>
          </a:p>
          <a:p>
            <a:pPr marL="0" indent="0">
              <a:buNone/>
            </a:pPr>
            <a:r>
              <a:rPr lang="en-US" sz="1800" dirty="0"/>
              <a:t>Spectrum Sharing today – TV White Spaces, 3.5 GHz CBRS. </a:t>
            </a:r>
          </a:p>
          <a:p>
            <a:pPr marL="0" indent="0">
              <a:buNone/>
            </a:pPr>
            <a:r>
              <a:rPr lang="en-US" sz="1800" dirty="0"/>
              <a:t>Spectrum Sharing tomorrow. Federal and Commercial Dynamic and Cognitive Sharing</a:t>
            </a:r>
          </a:p>
          <a:p>
            <a:pPr marL="0" indent="0">
              <a:buNone/>
            </a:pPr>
            <a:r>
              <a:rPr lang="en-US" sz="1800" dirty="0"/>
              <a:t>Technologies needed to make spectrum sharing a reality</a:t>
            </a:r>
          </a:p>
          <a:p>
            <a:pPr marL="0" indent="0">
              <a:buNone/>
            </a:pPr>
            <a:r>
              <a:rPr lang="en-US" sz="1800" dirty="0"/>
              <a:t>Why IEEE 802 community needs to be involved</a:t>
            </a:r>
          </a:p>
          <a:p>
            <a:pPr marL="0" indent="0">
              <a:buNone/>
            </a:pPr>
            <a:r>
              <a:rPr lang="en-US" sz="1800" dirty="0"/>
              <a:t>Launch of a Technical Interest Group within IEEE 802 to look into standardizing various technologies</a:t>
            </a:r>
          </a:p>
          <a:p>
            <a:endParaRPr lang="en-US" sz="1800" b="1" dirty="0"/>
          </a:p>
        </p:txBody>
      </p:sp>
    </p:spTree>
    <p:extLst>
      <p:ext uri="{BB962C8B-B14F-4D97-AF65-F5344CB8AC3E}">
        <p14:creationId xmlns:p14="http://schemas.microsoft.com/office/powerpoint/2010/main" val="2136524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7666" y="381000"/>
            <a:ext cx="8596668" cy="1945033"/>
          </a:xfrm>
        </p:spPr>
        <p:txBody>
          <a:bodyPr>
            <a:normAutofit/>
          </a:bodyPr>
          <a:lstStyle/>
          <a:p>
            <a:pPr algn="ctr"/>
            <a:r>
              <a:rPr lang="en-US" b="1" dirty="0"/>
              <a:t>Networking Social Event</a:t>
            </a:r>
            <a:br>
              <a:rPr lang="en-US" b="1" dirty="0"/>
            </a:br>
            <a:r>
              <a:rPr lang="en-US" dirty="0"/>
              <a:t> </a:t>
            </a:r>
            <a:r>
              <a:rPr lang="en-US" sz="2500" dirty="0"/>
              <a:t>Wednesday March 13</a:t>
            </a:r>
            <a:r>
              <a:rPr lang="en-US" sz="2500" baseline="30000" dirty="0"/>
              <a:t>th</a:t>
            </a:r>
            <a:r>
              <a:rPr lang="en-US" sz="2500" dirty="0"/>
              <a:t> 6:30 PM – 8:30 PM</a:t>
            </a:r>
            <a:br>
              <a:rPr lang="en-US" sz="2500" dirty="0"/>
            </a:br>
            <a:r>
              <a:rPr lang="en-US" sz="2500" dirty="0"/>
              <a:t>Hyatt Regency Vancouver, 34th Floor</a:t>
            </a:r>
          </a:p>
        </p:txBody>
      </p:sp>
      <p:sp>
        <p:nvSpPr>
          <p:cNvPr id="3" name="Content Placeholder 2"/>
          <p:cNvSpPr>
            <a:spLocks noGrp="1"/>
          </p:cNvSpPr>
          <p:nvPr>
            <p:ph idx="1"/>
          </p:nvPr>
        </p:nvSpPr>
        <p:spPr>
          <a:xfrm>
            <a:off x="685800" y="2590800"/>
            <a:ext cx="10744200" cy="3351468"/>
          </a:xfrm>
        </p:spPr>
        <p:txBody>
          <a:bodyPr>
            <a:normAutofit fontScale="92500" lnSpcReduction="10000"/>
          </a:bodyPr>
          <a:lstStyle/>
          <a:p>
            <a:r>
              <a:rPr lang="en-US" dirty="0"/>
              <a:t>Casual Reception with light refreshments and cash bar service</a:t>
            </a:r>
            <a:endParaRPr lang="en-US" b="1" dirty="0"/>
          </a:p>
          <a:p>
            <a:pPr lvl="1"/>
            <a:r>
              <a:rPr lang="en-US" b="1" dirty="0"/>
              <a:t>All Attendees and their guests are welcome – tickets are </a:t>
            </a:r>
            <a:r>
              <a:rPr lang="en-US" b="1" u="sng" dirty="0"/>
              <a:t>not</a:t>
            </a:r>
            <a:r>
              <a:rPr lang="en-US" b="1" dirty="0"/>
              <a:t> required. – Please wear your Badge - </a:t>
            </a:r>
            <a:endParaRPr lang="en-US" dirty="0"/>
          </a:p>
          <a:p>
            <a:pPr lvl="2"/>
            <a:r>
              <a:rPr lang="en-US" dirty="0"/>
              <a:t>Guest Badges available at IEEE 802 registration and information desk (Fairmont/Hyatt)</a:t>
            </a:r>
          </a:p>
          <a:p>
            <a:pPr lvl="2"/>
            <a:r>
              <a:rPr lang="en-US" dirty="0"/>
              <a:t>Dedicated Express Elevator Service Departing from 3</a:t>
            </a:r>
            <a:r>
              <a:rPr lang="en-US" baseline="30000" dirty="0"/>
              <a:t>rd</a:t>
            </a:r>
            <a:r>
              <a:rPr lang="en-US" dirty="0"/>
              <a:t> Floor between 6:15 PM – 8:30 PM</a:t>
            </a:r>
          </a:p>
          <a:p>
            <a:pPr lvl="1"/>
            <a:endParaRPr lang="en-US" dirty="0"/>
          </a:p>
        </p:txBody>
      </p:sp>
    </p:spTree>
    <p:extLst>
      <p:ext uri="{BB962C8B-B14F-4D97-AF65-F5344CB8AC3E}">
        <p14:creationId xmlns:p14="http://schemas.microsoft.com/office/powerpoint/2010/main" val="9614387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3732"/>
            <a:ext cx="10972800" cy="1143000"/>
          </a:xfrm>
        </p:spPr>
        <p:txBody>
          <a:bodyPr/>
          <a:lstStyle/>
          <a:p>
            <a:pPr algn="ctr"/>
            <a:r>
              <a:rPr lang="en-US" b="1" dirty="0"/>
              <a:t>Meeting Planner Contact Information</a:t>
            </a:r>
            <a:br>
              <a:rPr lang="en-US" b="1" dirty="0"/>
            </a:br>
            <a:r>
              <a:rPr lang="en-US" dirty="0"/>
              <a:t>Face to Face Events</a:t>
            </a:r>
            <a:endParaRPr lang="en-US" b="1" dirty="0"/>
          </a:p>
        </p:txBody>
      </p:sp>
      <p:sp>
        <p:nvSpPr>
          <p:cNvPr id="3" name="Text Placeholder 2"/>
          <p:cNvSpPr>
            <a:spLocks noGrp="1"/>
          </p:cNvSpPr>
          <p:nvPr>
            <p:ph type="body" idx="1"/>
          </p:nvPr>
        </p:nvSpPr>
        <p:spPr/>
        <p:txBody>
          <a:bodyPr/>
          <a:lstStyle/>
          <a:p>
            <a:r>
              <a:rPr lang="en-US" dirty="0"/>
              <a:t>Event Office(s)</a:t>
            </a:r>
          </a:p>
        </p:txBody>
      </p:sp>
      <p:sp>
        <p:nvSpPr>
          <p:cNvPr id="4" name="Content Placeholder 3"/>
          <p:cNvSpPr>
            <a:spLocks noGrp="1"/>
          </p:cNvSpPr>
          <p:nvPr>
            <p:ph sz="half" idx="2"/>
          </p:nvPr>
        </p:nvSpPr>
        <p:spPr/>
        <p:txBody>
          <a:bodyPr/>
          <a:lstStyle/>
          <a:p>
            <a:r>
              <a:rPr lang="en-US" b="1" dirty="0"/>
              <a:t>Fairmont Hotel Vancouver</a:t>
            </a:r>
          </a:p>
          <a:p>
            <a:pPr lvl="1"/>
            <a:r>
              <a:rPr lang="en-US" dirty="0"/>
              <a:t>Burrard Room, Conference Level</a:t>
            </a:r>
          </a:p>
          <a:p>
            <a:pPr lvl="1"/>
            <a:endParaRPr lang="en-US" dirty="0"/>
          </a:p>
          <a:p>
            <a:r>
              <a:rPr lang="en-US" b="1" dirty="0"/>
              <a:t>Hyatt Regency Vancouver</a:t>
            </a:r>
          </a:p>
          <a:p>
            <a:pPr lvl="1"/>
            <a:r>
              <a:rPr lang="en-US" dirty="0"/>
              <a:t>Registration Inquires</a:t>
            </a:r>
          </a:p>
          <a:p>
            <a:pPr lvl="2"/>
            <a:r>
              <a:rPr lang="en-US" dirty="0"/>
              <a:t>Queen Charlotte Room, 3</a:t>
            </a:r>
            <a:r>
              <a:rPr lang="en-US" baseline="30000" dirty="0"/>
              <a:t>rd</a:t>
            </a:r>
            <a:r>
              <a:rPr lang="en-US" dirty="0"/>
              <a:t> Floor</a:t>
            </a:r>
          </a:p>
          <a:p>
            <a:pPr lvl="1"/>
            <a:r>
              <a:rPr lang="en-US" dirty="0"/>
              <a:t>Event Administration</a:t>
            </a:r>
          </a:p>
          <a:p>
            <a:pPr lvl="2"/>
            <a:r>
              <a:rPr lang="en-US" dirty="0"/>
              <a:t>Prince of Wales Room, 3</a:t>
            </a:r>
            <a:r>
              <a:rPr lang="en-US" baseline="30000" dirty="0"/>
              <a:t>rd</a:t>
            </a:r>
            <a:r>
              <a:rPr lang="en-US" dirty="0"/>
              <a:t> Floor</a:t>
            </a:r>
          </a:p>
        </p:txBody>
      </p:sp>
      <p:sp>
        <p:nvSpPr>
          <p:cNvPr id="5" name="Text Placeholder 4"/>
          <p:cNvSpPr>
            <a:spLocks noGrp="1"/>
          </p:cNvSpPr>
          <p:nvPr>
            <p:ph type="body" sz="quarter" idx="3"/>
          </p:nvPr>
        </p:nvSpPr>
        <p:spPr/>
        <p:txBody>
          <a:bodyPr/>
          <a:lstStyle/>
          <a:p>
            <a:r>
              <a:rPr lang="en-US" dirty="0"/>
              <a:t>Meeting Planner Direct</a:t>
            </a:r>
          </a:p>
        </p:txBody>
      </p:sp>
      <p:sp>
        <p:nvSpPr>
          <p:cNvPr id="6" name="Content Placeholder 5"/>
          <p:cNvSpPr>
            <a:spLocks noGrp="1"/>
          </p:cNvSpPr>
          <p:nvPr>
            <p:ph sz="quarter" idx="4"/>
          </p:nvPr>
        </p:nvSpPr>
        <p:spPr>
          <a:xfrm>
            <a:off x="6196416" y="2174875"/>
            <a:ext cx="5582836" cy="3951288"/>
          </a:xfrm>
        </p:spPr>
        <p:txBody>
          <a:bodyPr>
            <a:normAutofit fontScale="92500" lnSpcReduction="20000"/>
          </a:bodyPr>
          <a:lstStyle/>
          <a:p>
            <a:pPr marL="0" indent="0">
              <a:buNone/>
            </a:pPr>
            <a:r>
              <a:rPr lang="en-US" dirty="0"/>
              <a:t>Dawn </a:t>
            </a:r>
            <a:r>
              <a:rPr lang="en-US" dirty="0" err="1"/>
              <a:t>Slykhouse</a:t>
            </a:r>
            <a:endParaRPr lang="en-US" dirty="0"/>
          </a:p>
          <a:p>
            <a:r>
              <a:rPr lang="en-US" dirty="0"/>
              <a:t>Mobile # 1 (408) 594-1342</a:t>
            </a:r>
          </a:p>
          <a:p>
            <a:r>
              <a:rPr lang="en-US" dirty="0"/>
              <a:t>Email: </a:t>
            </a:r>
            <a:r>
              <a:rPr lang="en-US" dirty="0">
                <a:hlinkClick r:id="rId2"/>
              </a:rPr>
              <a:t>dawns@facetoface-events.com</a:t>
            </a:r>
            <a:r>
              <a:rPr lang="en-US" dirty="0"/>
              <a:t> </a:t>
            </a:r>
          </a:p>
          <a:p>
            <a:r>
              <a:rPr lang="en-US" dirty="0"/>
              <a:t>Skype: </a:t>
            </a:r>
            <a:r>
              <a:rPr lang="en-US" dirty="0" err="1"/>
              <a:t>dslykhouse</a:t>
            </a:r>
            <a:endParaRPr lang="en-US" dirty="0"/>
          </a:p>
          <a:p>
            <a:pPr marL="0" indent="0">
              <a:buNone/>
            </a:pPr>
            <a:r>
              <a:rPr lang="en-US" dirty="0"/>
              <a:t>Lisa </a:t>
            </a:r>
            <a:r>
              <a:rPr lang="en-US" dirty="0" err="1"/>
              <a:t>Ronmark</a:t>
            </a:r>
            <a:endParaRPr lang="en-US" dirty="0"/>
          </a:p>
          <a:p>
            <a:r>
              <a:rPr lang="en-US" dirty="0"/>
              <a:t>Mobile # 1 (604) 316-4947</a:t>
            </a:r>
          </a:p>
          <a:p>
            <a:r>
              <a:rPr lang="en-US" dirty="0"/>
              <a:t>Email: </a:t>
            </a:r>
            <a:r>
              <a:rPr lang="en-US" dirty="0">
                <a:hlinkClick r:id="rId3"/>
              </a:rPr>
              <a:t>lisa@facetoface-events.com</a:t>
            </a:r>
            <a:r>
              <a:rPr lang="en-US" dirty="0"/>
              <a:t> </a:t>
            </a:r>
          </a:p>
          <a:p>
            <a:r>
              <a:rPr lang="en-US" dirty="0"/>
              <a:t>Skype: </a:t>
            </a:r>
            <a:r>
              <a:rPr lang="en-US" dirty="0" err="1"/>
              <a:t>lisa.ronmark</a:t>
            </a:r>
            <a:endParaRPr lang="en-US" dirty="0"/>
          </a:p>
          <a:p>
            <a:endParaRPr lang="en-US" dirty="0"/>
          </a:p>
          <a:p>
            <a:r>
              <a:rPr lang="en-US" dirty="0"/>
              <a:t>Requests/Inquiries/Schedule Updates</a:t>
            </a:r>
          </a:p>
          <a:p>
            <a:pPr lvl="1"/>
            <a:r>
              <a:rPr lang="en-US" dirty="0">
                <a:hlinkClick r:id="rId4"/>
              </a:rPr>
              <a:t>802info@facetoface-events.com</a:t>
            </a:r>
            <a:endParaRPr lang="en-US" dirty="0"/>
          </a:p>
        </p:txBody>
      </p:sp>
    </p:spTree>
    <p:extLst>
      <p:ext uri="{BB962C8B-B14F-4D97-AF65-F5344CB8AC3E}">
        <p14:creationId xmlns:p14="http://schemas.microsoft.com/office/powerpoint/2010/main" val="3641226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2019 Future Venues</a:t>
            </a:r>
          </a:p>
        </p:txBody>
      </p:sp>
      <p:sp>
        <p:nvSpPr>
          <p:cNvPr id="3" name="Content Placeholder 2"/>
          <p:cNvSpPr>
            <a:spLocks noGrp="1"/>
          </p:cNvSpPr>
          <p:nvPr>
            <p:ph idx="1"/>
          </p:nvPr>
        </p:nvSpPr>
        <p:spPr/>
        <p:txBody>
          <a:bodyPr/>
          <a:lstStyle/>
          <a:p>
            <a:r>
              <a:rPr lang="en-GB" dirty="0"/>
              <a:t>July 14-19, </a:t>
            </a:r>
            <a:r>
              <a:rPr lang="en-US" b="1" dirty="0"/>
              <a:t>Austria Center Vienna</a:t>
            </a:r>
            <a:r>
              <a:rPr lang="en-GB" dirty="0"/>
              <a:t>, Vienna, Austria</a:t>
            </a:r>
          </a:p>
          <a:p>
            <a:pPr marL="457200" lvl="1" indent="0">
              <a:buNone/>
            </a:pPr>
            <a:endParaRPr lang="en-GB" dirty="0"/>
          </a:p>
          <a:p>
            <a:r>
              <a:rPr lang="en-GB" dirty="0"/>
              <a:t>November 10-15, Hilton Waikoloa Village, Kona, HI, USA</a:t>
            </a:r>
            <a:endParaRPr lang="en-US" dirty="0"/>
          </a:p>
        </p:txBody>
      </p:sp>
    </p:spTree>
    <p:extLst>
      <p:ext uri="{BB962C8B-B14F-4D97-AF65-F5344CB8AC3E}">
        <p14:creationId xmlns:p14="http://schemas.microsoft.com/office/powerpoint/2010/main" val="22490111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972800" cy="838200"/>
          </a:xfrm>
        </p:spPr>
        <p:txBody>
          <a:bodyPr/>
          <a:lstStyle/>
          <a:p>
            <a:r>
              <a:rPr lang="en-US" dirty="0"/>
              <a:t>2020 Future Venues</a:t>
            </a:r>
          </a:p>
        </p:txBody>
      </p:sp>
      <p:sp>
        <p:nvSpPr>
          <p:cNvPr id="4" name="Text Placeholder 3"/>
          <p:cNvSpPr>
            <a:spLocks noGrp="1"/>
          </p:cNvSpPr>
          <p:nvPr>
            <p:ph type="body" idx="1"/>
          </p:nvPr>
        </p:nvSpPr>
        <p:spPr>
          <a:xfrm>
            <a:off x="609601" y="1535113"/>
            <a:ext cx="3352800" cy="639762"/>
          </a:xfrm>
        </p:spPr>
        <p:txBody>
          <a:bodyPr/>
          <a:lstStyle/>
          <a:p>
            <a:r>
              <a:rPr lang="en-US" sz="2000" dirty="0"/>
              <a:t>15-20 March 2020</a:t>
            </a:r>
          </a:p>
        </p:txBody>
      </p:sp>
      <p:sp>
        <p:nvSpPr>
          <p:cNvPr id="5" name="Content Placeholder 4"/>
          <p:cNvSpPr>
            <a:spLocks noGrp="1"/>
          </p:cNvSpPr>
          <p:nvPr>
            <p:ph sz="half" idx="2"/>
          </p:nvPr>
        </p:nvSpPr>
        <p:spPr>
          <a:xfrm>
            <a:off x="173183" y="2174875"/>
            <a:ext cx="3789217" cy="949325"/>
          </a:xfrm>
        </p:spPr>
        <p:txBody>
          <a:bodyPr/>
          <a:lstStyle/>
          <a:p>
            <a:pPr fontAlgn="b"/>
            <a:r>
              <a:rPr lang="en-US" dirty="0">
                <a:solidFill>
                  <a:srgbClr val="00B050"/>
                </a:solidFill>
              </a:rPr>
              <a:t>Hilton Atlanta, Atlanta, GA, USA</a:t>
            </a:r>
          </a:p>
        </p:txBody>
      </p:sp>
      <p:sp>
        <p:nvSpPr>
          <p:cNvPr id="6" name="Text Placeholder 5"/>
          <p:cNvSpPr>
            <a:spLocks noGrp="1"/>
          </p:cNvSpPr>
          <p:nvPr>
            <p:ph type="body" sz="quarter" idx="3"/>
          </p:nvPr>
        </p:nvSpPr>
        <p:spPr>
          <a:xfrm>
            <a:off x="4648200" y="1535113"/>
            <a:ext cx="2493432" cy="639762"/>
          </a:xfrm>
        </p:spPr>
        <p:txBody>
          <a:bodyPr/>
          <a:lstStyle/>
          <a:p>
            <a:r>
              <a:rPr lang="en-US" sz="2000" dirty="0"/>
              <a:t>12-17 July 2020</a:t>
            </a:r>
          </a:p>
        </p:txBody>
      </p:sp>
      <p:sp>
        <p:nvSpPr>
          <p:cNvPr id="7" name="Content Placeholder 6"/>
          <p:cNvSpPr>
            <a:spLocks noGrp="1"/>
          </p:cNvSpPr>
          <p:nvPr>
            <p:ph sz="quarter" idx="4"/>
          </p:nvPr>
        </p:nvSpPr>
        <p:spPr>
          <a:xfrm>
            <a:off x="4017624" y="2198686"/>
            <a:ext cx="3799415" cy="925514"/>
          </a:xfrm>
        </p:spPr>
        <p:txBody>
          <a:bodyPr/>
          <a:lstStyle/>
          <a:p>
            <a:r>
              <a:rPr lang="en-US" dirty="0">
                <a:solidFill>
                  <a:srgbClr val="00B050"/>
                </a:solidFill>
              </a:rPr>
              <a:t>Sheraton Centre Montreal, Montreal, Canada</a:t>
            </a:r>
          </a:p>
        </p:txBody>
      </p:sp>
      <p:sp>
        <p:nvSpPr>
          <p:cNvPr id="8" name="Text Placeholder 5"/>
          <p:cNvSpPr txBox="1">
            <a:spLocks/>
          </p:cNvSpPr>
          <p:nvPr/>
        </p:nvSpPr>
        <p:spPr bwMode="auto">
          <a:xfrm>
            <a:off x="8360248" y="1558924"/>
            <a:ext cx="2993552"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l" rtl="0" eaLnBrk="1" fontAlgn="base" hangingPunct="1">
              <a:spcBef>
                <a:spcPct val="20000"/>
              </a:spcBef>
              <a:spcAft>
                <a:spcPct val="0"/>
              </a:spcAft>
              <a:buNone/>
              <a:defRPr sz="2400" b="1">
                <a:solidFill>
                  <a:schemeClr val="tx1"/>
                </a:solidFill>
                <a:latin typeface="+mn-lt"/>
                <a:ea typeface="+mn-ea"/>
                <a:cs typeface="+mn-cs"/>
              </a:defRPr>
            </a:lvl1pPr>
            <a:lvl2pPr marL="457200" indent="0" algn="l" rtl="0" eaLnBrk="1" fontAlgn="base" hangingPunct="1">
              <a:spcBef>
                <a:spcPct val="20000"/>
              </a:spcBef>
              <a:spcAft>
                <a:spcPct val="0"/>
              </a:spcAft>
              <a:buNone/>
              <a:defRPr sz="2000" b="1">
                <a:solidFill>
                  <a:schemeClr val="tx1"/>
                </a:solidFill>
                <a:latin typeface="+mn-lt"/>
              </a:defRPr>
            </a:lvl2pPr>
            <a:lvl3pPr marL="914400" indent="0" algn="l" rtl="0" eaLnBrk="1" fontAlgn="base" hangingPunct="1">
              <a:spcBef>
                <a:spcPct val="20000"/>
              </a:spcBef>
              <a:spcAft>
                <a:spcPct val="0"/>
              </a:spcAft>
              <a:buNone/>
              <a:defRPr sz="1800" b="1">
                <a:solidFill>
                  <a:schemeClr val="tx1"/>
                </a:solidFill>
                <a:latin typeface="+mn-lt"/>
              </a:defRPr>
            </a:lvl3pPr>
            <a:lvl4pPr marL="1371600" indent="0" algn="l" rtl="0" eaLnBrk="1" fontAlgn="base" hangingPunct="1">
              <a:spcBef>
                <a:spcPct val="20000"/>
              </a:spcBef>
              <a:spcAft>
                <a:spcPct val="0"/>
              </a:spcAft>
              <a:buNone/>
              <a:defRPr sz="1600" b="1">
                <a:solidFill>
                  <a:schemeClr val="tx1"/>
                </a:solidFill>
                <a:latin typeface="+mn-lt"/>
              </a:defRPr>
            </a:lvl4pPr>
            <a:lvl5pPr marL="1828800" indent="0" algn="l" rtl="0" eaLnBrk="1" fontAlgn="base" hangingPunct="1">
              <a:spcBef>
                <a:spcPct val="20000"/>
              </a:spcBef>
              <a:spcAft>
                <a:spcPct val="0"/>
              </a:spcAft>
              <a:buNone/>
              <a:defRPr sz="1600" b="1">
                <a:solidFill>
                  <a:schemeClr val="tx1"/>
                </a:solidFill>
                <a:latin typeface="+mn-lt"/>
              </a:defRPr>
            </a:lvl5pPr>
            <a:lvl6pPr marL="2286000" indent="0" algn="l" rtl="0" eaLnBrk="1" fontAlgn="base" hangingPunct="1">
              <a:spcBef>
                <a:spcPct val="20000"/>
              </a:spcBef>
              <a:spcAft>
                <a:spcPct val="0"/>
              </a:spcAft>
              <a:buNone/>
              <a:defRPr sz="1600" b="1">
                <a:solidFill>
                  <a:schemeClr val="tx1"/>
                </a:solidFill>
                <a:latin typeface="+mn-lt"/>
              </a:defRPr>
            </a:lvl6pPr>
            <a:lvl7pPr marL="2743200" indent="0" algn="l" rtl="0" eaLnBrk="1" fontAlgn="base" hangingPunct="1">
              <a:spcBef>
                <a:spcPct val="20000"/>
              </a:spcBef>
              <a:spcAft>
                <a:spcPct val="0"/>
              </a:spcAft>
              <a:buNone/>
              <a:defRPr sz="1600" b="1">
                <a:solidFill>
                  <a:schemeClr val="tx1"/>
                </a:solidFill>
                <a:latin typeface="+mn-lt"/>
              </a:defRPr>
            </a:lvl7pPr>
            <a:lvl8pPr marL="3200400" indent="0" algn="l" rtl="0" eaLnBrk="1" fontAlgn="base" hangingPunct="1">
              <a:spcBef>
                <a:spcPct val="20000"/>
              </a:spcBef>
              <a:spcAft>
                <a:spcPct val="0"/>
              </a:spcAft>
              <a:buNone/>
              <a:defRPr sz="1600" b="1">
                <a:solidFill>
                  <a:schemeClr val="tx1"/>
                </a:solidFill>
                <a:latin typeface="+mn-lt"/>
              </a:defRPr>
            </a:lvl8pPr>
            <a:lvl9pPr marL="3657600" indent="0" algn="l" rtl="0" eaLnBrk="1" fontAlgn="base" hangingPunct="1">
              <a:spcBef>
                <a:spcPct val="20000"/>
              </a:spcBef>
              <a:spcAft>
                <a:spcPct val="0"/>
              </a:spcAft>
              <a:buNone/>
              <a:defRPr sz="1600" b="1">
                <a:solidFill>
                  <a:schemeClr val="tx1"/>
                </a:solidFill>
                <a:latin typeface="+mn-lt"/>
              </a:defRPr>
            </a:lvl9pPr>
          </a:lstStyle>
          <a:p>
            <a:r>
              <a:rPr lang="en-US" sz="2000" kern="0" dirty="0"/>
              <a:t>8-13 November 2020</a:t>
            </a:r>
          </a:p>
        </p:txBody>
      </p:sp>
      <p:sp>
        <p:nvSpPr>
          <p:cNvPr id="9" name="Content Placeholder 6"/>
          <p:cNvSpPr txBox="1">
            <a:spLocks/>
          </p:cNvSpPr>
          <p:nvPr/>
        </p:nvSpPr>
        <p:spPr bwMode="auto">
          <a:xfrm>
            <a:off x="7872263" y="2198687"/>
            <a:ext cx="4191000" cy="925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sz="18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r>
              <a:rPr lang="en-US" dirty="0">
                <a:solidFill>
                  <a:srgbClr val="00B050"/>
                </a:solidFill>
              </a:rPr>
              <a:t>Marriott Marquis Queen’s Park, Bangkok, Thailand</a:t>
            </a:r>
          </a:p>
          <a:p>
            <a:pPr marL="0" indent="0">
              <a:buNone/>
            </a:pPr>
            <a:endParaRPr lang="en-US" sz="2000" kern="0" dirty="0">
              <a:solidFill>
                <a:srgbClr val="FF0000"/>
              </a:solidFill>
            </a:endParaRPr>
          </a:p>
          <a:p>
            <a:endParaRPr lang="en-US" sz="2000" kern="0" dirty="0"/>
          </a:p>
        </p:txBody>
      </p:sp>
      <p:sp>
        <p:nvSpPr>
          <p:cNvPr id="10" name="TextBox 9"/>
          <p:cNvSpPr txBox="1"/>
          <p:nvPr/>
        </p:nvSpPr>
        <p:spPr>
          <a:xfrm>
            <a:off x="381000" y="3479708"/>
            <a:ext cx="3200400" cy="461665"/>
          </a:xfrm>
          <a:prstGeom prst="rect">
            <a:avLst/>
          </a:prstGeom>
          <a:noFill/>
        </p:spPr>
        <p:txBody>
          <a:bodyPr wrap="square" rtlCol="0">
            <a:spAutoFit/>
          </a:bodyPr>
          <a:lstStyle/>
          <a:p>
            <a:r>
              <a:rPr lang="en-US" dirty="0"/>
              <a:t>Contract Executed</a:t>
            </a:r>
          </a:p>
        </p:txBody>
      </p:sp>
      <p:sp>
        <p:nvSpPr>
          <p:cNvPr id="11" name="TextBox 10">
            <a:extLst>
              <a:ext uri="{FF2B5EF4-FFF2-40B4-BE49-F238E27FC236}">
                <a16:creationId xmlns:a16="http://schemas.microsoft.com/office/drawing/2014/main" id="{7FFDCE1E-FE20-43A0-882D-7C8DFB4125DA}"/>
              </a:ext>
            </a:extLst>
          </p:cNvPr>
          <p:cNvSpPr txBox="1"/>
          <p:nvPr/>
        </p:nvSpPr>
        <p:spPr>
          <a:xfrm>
            <a:off x="8534400" y="3479709"/>
            <a:ext cx="3276600" cy="461665"/>
          </a:xfrm>
          <a:prstGeom prst="rect">
            <a:avLst/>
          </a:prstGeom>
          <a:noFill/>
        </p:spPr>
        <p:txBody>
          <a:bodyPr wrap="square" rtlCol="0">
            <a:spAutoFit/>
          </a:bodyPr>
          <a:lstStyle/>
          <a:p>
            <a:r>
              <a:rPr lang="en-US" dirty="0"/>
              <a:t>Contract executed</a:t>
            </a:r>
          </a:p>
        </p:txBody>
      </p:sp>
      <p:sp>
        <p:nvSpPr>
          <p:cNvPr id="13" name="TextBox 12">
            <a:extLst>
              <a:ext uri="{FF2B5EF4-FFF2-40B4-BE49-F238E27FC236}">
                <a16:creationId xmlns:a16="http://schemas.microsoft.com/office/drawing/2014/main" id="{B3B9A491-7AC3-4CE9-BD4B-360306515272}"/>
              </a:ext>
            </a:extLst>
          </p:cNvPr>
          <p:cNvSpPr txBox="1"/>
          <p:nvPr/>
        </p:nvSpPr>
        <p:spPr>
          <a:xfrm>
            <a:off x="4191000" y="3479710"/>
            <a:ext cx="3886200" cy="461665"/>
          </a:xfrm>
          <a:prstGeom prst="rect">
            <a:avLst/>
          </a:prstGeom>
          <a:noFill/>
        </p:spPr>
        <p:txBody>
          <a:bodyPr wrap="square" rtlCol="0">
            <a:spAutoFit/>
          </a:bodyPr>
          <a:lstStyle/>
          <a:p>
            <a:r>
              <a:rPr lang="en-US" dirty="0"/>
              <a:t>Contract Executed</a:t>
            </a:r>
          </a:p>
        </p:txBody>
      </p:sp>
    </p:spTree>
    <p:extLst>
      <p:ext uri="{BB962C8B-B14F-4D97-AF65-F5344CB8AC3E}">
        <p14:creationId xmlns:p14="http://schemas.microsoft.com/office/powerpoint/2010/main" val="11979965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79C60-80DE-41A8-8403-6BFAFE3A7A25}"/>
              </a:ext>
            </a:extLst>
          </p:cNvPr>
          <p:cNvSpPr>
            <a:spLocks noGrp="1"/>
          </p:cNvSpPr>
          <p:nvPr>
            <p:ph type="title"/>
          </p:nvPr>
        </p:nvSpPr>
        <p:spPr/>
        <p:txBody>
          <a:bodyPr/>
          <a:lstStyle/>
          <a:p>
            <a:r>
              <a:rPr lang="en-US" dirty="0"/>
              <a:t>Request for WG Straw Poll concerning this Venue</a:t>
            </a:r>
          </a:p>
        </p:txBody>
      </p:sp>
      <p:sp>
        <p:nvSpPr>
          <p:cNvPr id="3" name="Content Placeholder 2">
            <a:extLst>
              <a:ext uri="{FF2B5EF4-FFF2-40B4-BE49-F238E27FC236}">
                <a16:creationId xmlns:a16="http://schemas.microsoft.com/office/drawing/2014/main" id="{D826A831-C523-41E8-83BF-857E9DDDD211}"/>
              </a:ext>
            </a:extLst>
          </p:cNvPr>
          <p:cNvSpPr>
            <a:spLocks noGrp="1"/>
          </p:cNvSpPr>
          <p:nvPr>
            <p:ph idx="1"/>
          </p:nvPr>
        </p:nvSpPr>
        <p:spPr>
          <a:xfrm>
            <a:off x="334433" y="1341437"/>
            <a:ext cx="10972800" cy="5111749"/>
          </a:xfrm>
        </p:spPr>
        <p:txBody>
          <a:bodyPr/>
          <a:lstStyle/>
          <a:p>
            <a:r>
              <a:rPr lang="en-US" sz="2800" dirty="0"/>
              <a:t>How many people would like to come back to this venue (did you like the venue) (Y/N)?</a:t>
            </a:r>
          </a:p>
          <a:p>
            <a:endParaRPr lang="en-US" sz="2800" dirty="0"/>
          </a:p>
          <a:p>
            <a:r>
              <a:rPr lang="en-US" sz="2800" dirty="0"/>
              <a:t>Did you like the social (Y/N)?</a:t>
            </a:r>
          </a:p>
          <a:p>
            <a:endParaRPr lang="en-US" sz="2800" dirty="0"/>
          </a:p>
          <a:p>
            <a:r>
              <a:rPr lang="en-US" sz="2800" dirty="0"/>
              <a:t>Did you go to the social (Y/N)?</a:t>
            </a:r>
          </a:p>
          <a:p>
            <a:endParaRPr lang="en-US" sz="2800" dirty="0"/>
          </a:p>
          <a:p>
            <a:r>
              <a:rPr lang="en-US" sz="2800" dirty="0"/>
              <a:t>(Please report Yes and No results from your closing plenary meetings)</a:t>
            </a:r>
          </a:p>
        </p:txBody>
      </p:sp>
    </p:spTree>
    <p:extLst>
      <p:ext uri="{BB962C8B-B14F-4D97-AF65-F5344CB8AC3E}">
        <p14:creationId xmlns:p14="http://schemas.microsoft.com/office/powerpoint/2010/main" val="8886298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Future Venue </a:t>
            </a:r>
            <a:r>
              <a:rPr lang="en-US" dirty="0" err="1"/>
              <a:t>AdHocS</a:t>
            </a:r>
            <a:r>
              <a:rPr lang="en-US" dirty="0"/>
              <a:t>  --</a:t>
            </a: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470164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10972800" cy="838200"/>
          </a:xfrm>
        </p:spPr>
        <p:txBody>
          <a:bodyPr/>
          <a:lstStyle/>
          <a:p>
            <a:r>
              <a:rPr lang="en-US" dirty="0"/>
              <a:t>Next Venue Meeting planning – Thurs 7:30 am</a:t>
            </a:r>
          </a:p>
        </p:txBody>
      </p:sp>
      <p:sp>
        <p:nvSpPr>
          <p:cNvPr id="3" name="Content Placeholder 2"/>
          <p:cNvSpPr>
            <a:spLocks noGrp="1"/>
          </p:cNvSpPr>
          <p:nvPr>
            <p:ph idx="1"/>
          </p:nvPr>
        </p:nvSpPr>
        <p:spPr>
          <a:xfrm>
            <a:off x="334433" y="1828800"/>
            <a:ext cx="10972800" cy="4038600"/>
          </a:xfrm>
        </p:spPr>
        <p:txBody>
          <a:bodyPr/>
          <a:lstStyle/>
          <a:p>
            <a:r>
              <a:rPr lang="en-US" dirty="0"/>
              <a:t>Proposed Agenda:</a:t>
            </a:r>
          </a:p>
          <a:p>
            <a:pPr lvl="1"/>
            <a:r>
              <a:rPr lang="en-US" dirty="0"/>
              <a:t>Start time 7:30 am</a:t>
            </a:r>
          </a:p>
          <a:p>
            <a:pPr lvl="1"/>
            <a:r>
              <a:rPr lang="en-US" dirty="0"/>
              <a:t>Review meeting space plan for </a:t>
            </a:r>
            <a:r>
              <a:rPr lang="en-GB" dirty="0"/>
              <a:t>2019 July Plenary</a:t>
            </a:r>
          </a:p>
          <a:p>
            <a:pPr lvl="2"/>
            <a:r>
              <a:rPr lang="en-GB" dirty="0"/>
              <a:t>Austria </a:t>
            </a:r>
            <a:r>
              <a:rPr lang="en-GB" dirty="0" err="1"/>
              <a:t>Center</a:t>
            </a:r>
            <a:r>
              <a:rPr lang="en-GB" dirty="0"/>
              <a:t> Vienna, Vienna, Austria</a:t>
            </a:r>
          </a:p>
          <a:p>
            <a:pPr lvl="1"/>
            <a:r>
              <a:rPr lang="en-GB" dirty="0"/>
              <a:t>Adjourn 8:00am</a:t>
            </a:r>
          </a:p>
        </p:txBody>
      </p:sp>
    </p:spTree>
    <p:extLst>
      <p:ext uri="{BB962C8B-B14F-4D97-AF65-F5344CB8AC3E}">
        <p14:creationId xmlns:p14="http://schemas.microsoft.com/office/powerpoint/2010/main" val="2180411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Tree>
    <p:extLst>
      <p:ext uri="{BB962C8B-B14F-4D97-AF65-F5344CB8AC3E}">
        <p14:creationId xmlns:p14="http://schemas.microsoft.com/office/powerpoint/2010/main" val="31017341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838200"/>
          </a:xfrm>
        </p:spPr>
        <p:txBody>
          <a:bodyPr/>
          <a:lstStyle/>
          <a:p>
            <a:r>
              <a:rPr lang="en-US" dirty="0"/>
              <a:t>Future Venues </a:t>
            </a:r>
            <a:r>
              <a:rPr lang="en-US" dirty="0" err="1"/>
              <a:t>AdHoc</a:t>
            </a:r>
            <a:r>
              <a:rPr lang="en-US" dirty="0"/>
              <a:t> – Thurs 8 am</a:t>
            </a:r>
          </a:p>
        </p:txBody>
      </p:sp>
      <p:sp>
        <p:nvSpPr>
          <p:cNvPr id="3" name="Content Placeholder 2"/>
          <p:cNvSpPr>
            <a:spLocks noGrp="1"/>
          </p:cNvSpPr>
          <p:nvPr>
            <p:ph idx="1"/>
          </p:nvPr>
        </p:nvSpPr>
        <p:spPr/>
        <p:txBody>
          <a:bodyPr/>
          <a:lstStyle/>
          <a:p>
            <a:r>
              <a:rPr lang="en-US" dirty="0"/>
              <a:t>Proposed Agenda:</a:t>
            </a:r>
          </a:p>
          <a:p>
            <a:pPr lvl="1"/>
            <a:r>
              <a:rPr lang="en-US" dirty="0"/>
              <a:t>Start time – 8:00 am</a:t>
            </a:r>
          </a:p>
          <a:p>
            <a:pPr lvl="1"/>
            <a:r>
              <a:rPr lang="en-US" dirty="0"/>
              <a:t>July 2019 – Vienna - status</a:t>
            </a:r>
          </a:p>
          <a:p>
            <a:pPr lvl="1"/>
            <a:r>
              <a:rPr lang="en-US" dirty="0"/>
              <a:t>Open RFP for 2021 dates – </a:t>
            </a:r>
          </a:p>
          <a:p>
            <a:pPr lvl="2"/>
            <a:r>
              <a:rPr lang="en-US" dirty="0"/>
              <a:t>July – Europe – Spain/Germany/Prague</a:t>
            </a:r>
          </a:p>
          <a:p>
            <a:pPr lvl="2"/>
            <a:r>
              <a:rPr lang="en-US" dirty="0"/>
              <a:t>Nov – TBA – Orlando, Dallas, Seattle, New Orleans</a:t>
            </a:r>
          </a:p>
          <a:p>
            <a:pPr lvl="1"/>
            <a:r>
              <a:rPr lang="en-US" dirty="0"/>
              <a:t>Open RFP for 2022 dates – </a:t>
            </a:r>
          </a:p>
          <a:p>
            <a:pPr lvl="2"/>
            <a:r>
              <a:rPr lang="en-US" dirty="0"/>
              <a:t>March and November (Asia/US Domestic)</a:t>
            </a:r>
          </a:p>
          <a:p>
            <a:pPr lvl="1"/>
            <a:r>
              <a:rPr lang="en-US" dirty="0"/>
              <a:t>End time – 9:00am</a:t>
            </a:r>
          </a:p>
          <a:p>
            <a:pPr lvl="1"/>
            <a:endParaRPr lang="en-US" dirty="0"/>
          </a:p>
          <a:p>
            <a:pPr lvl="1"/>
            <a:endParaRPr lang="en-US" dirty="0"/>
          </a:p>
        </p:txBody>
      </p:sp>
    </p:spTree>
    <p:extLst>
      <p:ext uri="{BB962C8B-B14F-4D97-AF65-F5344CB8AC3E}">
        <p14:creationId xmlns:p14="http://schemas.microsoft.com/office/powerpoint/2010/main" val="13039615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AA9EF-37C5-4276-8E24-63A15E0CF398}"/>
              </a:ext>
            </a:extLst>
          </p:cNvPr>
          <p:cNvSpPr>
            <a:spLocks noGrp="1"/>
          </p:cNvSpPr>
          <p:nvPr>
            <p:ph type="title"/>
          </p:nvPr>
        </p:nvSpPr>
        <p:spPr/>
        <p:txBody>
          <a:bodyPr/>
          <a:lstStyle/>
          <a:p>
            <a:r>
              <a:rPr lang="en-US" dirty="0"/>
              <a:t>Engagement of Younger Engineers	</a:t>
            </a:r>
          </a:p>
        </p:txBody>
      </p:sp>
      <p:sp>
        <p:nvSpPr>
          <p:cNvPr id="3" name="Content Placeholder 2">
            <a:extLst>
              <a:ext uri="{FF2B5EF4-FFF2-40B4-BE49-F238E27FC236}">
                <a16:creationId xmlns:a16="http://schemas.microsoft.com/office/drawing/2014/main" id="{6919C35F-9E43-48B5-BF59-78466EB5786A}"/>
              </a:ext>
            </a:extLst>
          </p:cNvPr>
          <p:cNvSpPr>
            <a:spLocks noGrp="1"/>
          </p:cNvSpPr>
          <p:nvPr>
            <p:ph idx="1"/>
          </p:nvPr>
        </p:nvSpPr>
        <p:spPr>
          <a:xfrm>
            <a:off x="334433" y="1341437"/>
            <a:ext cx="10972800" cy="5111749"/>
          </a:xfrm>
        </p:spPr>
        <p:txBody>
          <a:bodyPr/>
          <a:lstStyle/>
          <a:p>
            <a:r>
              <a:rPr lang="en-US" sz="2400" dirty="0"/>
              <a:t>How to engage younger engineers?</a:t>
            </a:r>
          </a:p>
          <a:p>
            <a:r>
              <a:rPr lang="en-US" sz="2400" dirty="0"/>
              <a:t>Social Event on Sunday? Focus events to increase interaction of younger engineers.</a:t>
            </a:r>
          </a:p>
          <a:p>
            <a:r>
              <a:rPr lang="en-US" sz="2400" dirty="0"/>
              <a:t>Connect with IEEE Young Professionals (GOLD)</a:t>
            </a:r>
          </a:p>
          <a:p>
            <a:r>
              <a:rPr lang="en-US" sz="2400" dirty="0"/>
              <a:t>Look to change the Social format for interaction.</a:t>
            </a:r>
          </a:p>
          <a:p>
            <a:r>
              <a:rPr lang="en-US" sz="2400" dirty="0"/>
              <a:t>Possible options:</a:t>
            </a:r>
          </a:p>
          <a:p>
            <a:pPr lvl="1"/>
            <a:r>
              <a:rPr lang="en-US" sz="2000" dirty="0"/>
              <a:t>First Timers Welcome Social on Sunday night</a:t>
            </a:r>
          </a:p>
          <a:p>
            <a:pPr lvl="1"/>
            <a:r>
              <a:rPr lang="en-US" sz="2000" dirty="0"/>
              <a:t>Try it at an Interim?</a:t>
            </a:r>
          </a:p>
          <a:p>
            <a:pPr lvl="1"/>
            <a:r>
              <a:rPr lang="en-US" sz="2000" dirty="0"/>
              <a:t>Young Professionals reception in conjunction with Student Outreach.</a:t>
            </a:r>
          </a:p>
          <a:p>
            <a:r>
              <a:rPr lang="en-US" sz="2400" dirty="0"/>
              <a:t>Look for feedback from WG on activities for the </a:t>
            </a:r>
            <a:r>
              <a:rPr lang="en-US" sz="2400"/>
              <a:t>younger group</a:t>
            </a:r>
            <a:endParaRPr lang="en-US" sz="2400" dirty="0"/>
          </a:p>
          <a:p>
            <a:pPr lvl="1"/>
            <a:endParaRPr lang="en-US" sz="2000" dirty="0"/>
          </a:p>
        </p:txBody>
      </p:sp>
    </p:spTree>
    <p:extLst>
      <p:ext uri="{BB962C8B-B14F-4D97-AF65-F5344CB8AC3E}">
        <p14:creationId xmlns:p14="http://schemas.microsoft.com/office/powerpoint/2010/main" val="9644815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FE5BE-7FB8-43D7-8365-FCC178C66B49}"/>
              </a:ext>
            </a:extLst>
          </p:cNvPr>
          <p:cNvSpPr>
            <a:spLocks noGrp="1"/>
          </p:cNvSpPr>
          <p:nvPr>
            <p:ph type="title"/>
          </p:nvPr>
        </p:nvSpPr>
        <p:spPr/>
        <p:txBody>
          <a:bodyPr/>
          <a:lstStyle/>
          <a:p>
            <a:r>
              <a:rPr lang="en-US" dirty="0"/>
              <a:t>Possible Hawaiian Village Option</a:t>
            </a:r>
          </a:p>
        </p:txBody>
      </p:sp>
      <p:sp>
        <p:nvSpPr>
          <p:cNvPr id="3" name="Content Placeholder 2">
            <a:extLst>
              <a:ext uri="{FF2B5EF4-FFF2-40B4-BE49-F238E27FC236}">
                <a16:creationId xmlns:a16="http://schemas.microsoft.com/office/drawing/2014/main" id="{31EF8CCC-5223-4EC9-8B68-2D5518540845}"/>
              </a:ext>
            </a:extLst>
          </p:cNvPr>
          <p:cNvSpPr>
            <a:spLocks noGrp="1"/>
          </p:cNvSpPr>
          <p:nvPr>
            <p:ph idx="1"/>
          </p:nvPr>
        </p:nvSpPr>
        <p:spPr>
          <a:xfrm>
            <a:off x="334433" y="1341437"/>
            <a:ext cx="10972800" cy="5111749"/>
          </a:xfrm>
        </p:spPr>
        <p:txBody>
          <a:bodyPr/>
          <a:lstStyle/>
          <a:p>
            <a:r>
              <a:rPr lang="en-US" dirty="0"/>
              <a:t>Nov 2023 – Nov 2027</a:t>
            </a:r>
          </a:p>
          <a:p>
            <a:r>
              <a:rPr lang="en-US" dirty="0"/>
              <a:t>Hilton Hawaiian Village – Oahu</a:t>
            </a:r>
          </a:p>
          <a:p>
            <a:r>
              <a:rPr lang="en-US" dirty="0"/>
              <a:t>Offering Early bird $239 – 40% block $259 reg – 2023</a:t>
            </a:r>
          </a:p>
          <a:p>
            <a:r>
              <a:rPr lang="en-US" dirty="0"/>
              <a:t>Offering Early bird $245  -- 40% block $265 reg – 2027</a:t>
            </a:r>
          </a:p>
          <a:p>
            <a:endParaRPr lang="en-US" dirty="0"/>
          </a:p>
          <a:p>
            <a:r>
              <a:rPr lang="en-US" dirty="0"/>
              <a:t>Motion: Move to select Hawaiian Village as the location for the Nov 2023 and Nov 2027. </a:t>
            </a:r>
          </a:p>
          <a:p>
            <a:r>
              <a:rPr lang="en-US" dirty="0"/>
              <a:t>Moved: Jon   2</a:t>
            </a:r>
            <a:r>
              <a:rPr lang="en-US" baseline="30000" dirty="0"/>
              <a:t>nd</a:t>
            </a:r>
            <a:r>
              <a:rPr lang="en-US" dirty="0"/>
              <a:t>: Bob</a:t>
            </a:r>
          </a:p>
          <a:p>
            <a:endParaRPr lang="en-US" dirty="0"/>
          </a:p>
          <a:p>
            <a:endParaRPr lang="en-US" dirty="0"/>
          </a:p>
        </p:txBody>
      </p:sp>
    </p:spTree>
    <p:extLst>
      <p:ext uri="{BB962C8B-B14F-4D97-AF65-F5344CB8AC3E}">
        <p14:creationId xmlns:p14="http://schemas.microsoft.com/office/powerpoint/2010/main" val="21903348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69B526-E13E-41AB-B2F0-24FF5B30872A}"/>
              </a:ext>
            </a:extLst>
          </p:cNvPr>
          <p:cNvSpPr>
            <a:spLocks noGrp="1"/>
          </p:cNvSpPr>
          <p:nvPr>
            <p:ph type="title"/>
          </p:nvPr>
        </p:nvSpPr>
        <p:spPr/>
        <p:txBody>
          <a:bodyPr/>
          <a:lstStyle/>
          <a:p>
            <a:r>
              <a:rPr lang="en-US" dirty="0"/>
              <a:t>Hyatt Regency Seattle</a:t>
            </a:r>
          </a:p>
        </p:txBody>
      </p:sp>
      <p:sp>
        <p:nvSpPr>
          <p:cNvPr id="3" name="Content Placeholder 2">
            <a:extLst>
              <a:ext uri="{FF2B5EF4-FFF2-40B4-BE49-F238E27FC236}">
                <a16:creationId xmlns:a16="http://schemas.microsoft.com/office/drawing/2014/main" id="{673D0C33-0752-4F4B-A460-FA5D9B9E7F4F}"/>
              </a:ext>
            </a:extLst>
          </p:cNvPr>
          <p:cNvSpPr>
            <a:spLocks noGrp="1"/>
          </p:cNvSpPr>
          <p:nvPr>
            <p:ph idx="1"/>
          </p:nvPr>
        </p:nvSpPr>
        <p:spPr/>
        <p:txBody>
          <a:bodyPr/>
          <a:lstStyle/>
          <a:p>
            <a:r>
              <a:rPr lang="en-US" dirty="0"/>
              <a:t>Visit by Paul and Bob</a:t>
            </a:r>
          </a:p>
          <a:p>
            <a:r>
              <a:rPr lang="en-US" dirty="0"/>
              <a:t>Good space option</a:t>
            </a:r>
          </a:p>
          <a:p>
            <a:r>
              <a:rPr lang="en-US" dirty="0"/>
              <a:t>New Hotel</a:t>
            </a:r>
          </a:p>
          <a:p>
            <a:r>
              <a:rPr lang="en-US" dirty="0"/>
              <a:t>Need to look at the Room Rates</a:t>
            </a:r>
          </a:p>
          <a:p>
            <a:r>
              <a:rPr lang="en-US" dirty="0"/>
              <a:t>Lite rail system for about $5 </a:t>
            </a:r>
            <a:r>
              <a:rPr lang="en-US"/>
              <a:t>gets within 1 block.</a:t>
            </a:r>
            <a:endParaRPr lang="en-US" dirty="0"/>
          </a:p>
          <a:p>
            <a:r>
              <a:rPr lang="en-US" dirty="0"/>
              <a:t>Also Sept 2020 as potential location for 802W Interim.</a:t>
            </a:r>
          </a:p>
        </p:txBody>
      </p:sp>
    </p:spTree>
    <p:extLst>
      <p:ext uri="{BB962C8B-B14F-4D97-AF65-F5344CB8AC3E}">
        <p14:creationId xmlns:p14="http://schemas.microsoft.com/office/powerpoint/2010/main" val="17963752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F0389-E316-4055-8498-D3CF9042BA25}"/>
              </a:ext>
            </a:extLst>
          </p:cNvPr>
          <p:cNvSpPr>
            <a:spLocks noGrp="1"/>
          </p:cNvSpPr>
          <p:nvPr>
            <p:ph type="title"/>
          </p:nvPr>
        </p:nvSpPr>
        <p:spPr/>
        <p:txBody>
          <a:bodyPr/>
          <a:lstStyle/>
          <a:p>
            <a:r>
              <a:rPr lang="en-US" dirty="0"/>
              <a:t>Hyatt Regency Vancouver</a:t>
            </a:r>
          </a:p>
        </p:txBody>
      </p:sp>
      <p:sp>
        <p:nvSpPr>
          <p:cNvPr id="3" name="Content Placeholder 2">
            <a:extLst>
              <a:ext uri="{FF2B5EF4-FFF2-40B4-BE49-F238E27FC236}">
                <a16:creationId xmlns:a16="http://schemas.microsoft.com/office/drawing/2014/main" id="{65549FA5-74DD-4AD2-9F68-B88C19A05A82}"/>
              </a:ext>
            </a:extLst>
          </p:cNvPr>
          <p:cNvSpPr>
            <a:spLocks noGrp="1"/>
          </p:cNvSpPr>
          <p:nvPr>
            <p:ph idx="1"/>
          </p:nvPr>
        </p:nvSpPr>
        <p:spPr/>
        <p:txBody>
          <a:bodyPr/>
          <a:lstStyle/>
          <a:p>
            <a:r>
              <a:rPr lang="en-US" dirty="0"/>
              <a:t>Potential Return November 2021</a:t>
            </a:r>
          </a:p>
          <a:p>
            <a:r>
              <a:rPr lang="en-US" dirty="0"/>
              <a:t>Use only the Hyatt Regency Vancouver as meeting location.</a:t>
            </a:r>
          </a:p>
          <a:p>
            <a:r>
              <a:rPr lang="en-US" dirty="0"/>
              <a:t>Use Fairmont as overflow only</a:t>
            </a:r>
          </a:p>
          <a:p>
            <a:r>
              <a:rPr lang="en-US" dirty="0"/>
              <a:t>500 peak night Block possible.</a:t>
            </a:r>
          </a:p>
          <a:p>
            <a:endParaRPr lang="en-US" dirty="0"/>
          </a:p>
        </p:txBody>
      </p:sp>
    </p:spTree>
    <p:extLst>
      <p:ext uri="{BB962C8B-B14F-4D97-AF65-F5344CB8AC3E}">
        <p14:creationId xmlns:p14="http://schemas.microsoft.com/office/powerpoint/2010/main" val="33016642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113757" y="457199"/>
            <a:ext cx="8000999" cy="762001"/>
          </a:xfrm>
        </p:spPr>
        <p:txBody>
          <a:bodyPr/>
          <a:lstStyle/>
          <a:p>
            <a:r>
              <a:rPr lang="en-US" sz="3600" dirty="0"/>
              <a:t>Friday Closing EC Plenary</a:t>
            </a:r>
          </a:p>
        </p:txBody>
      </p:sp>
      <p:sp>
        <p:nvSpPr>
          <p:cNvPr id="5" name="Text Placeholder 4"/>
          <p:cNvSpPr>
            <a:spLocks noGrp="1"/>
          </p:cNvSpPr>
          <p:nvPr>
            <p:ph type="body" idx="1"/>
          </p:nvPr>
        </p:nvSpPr>
        <p:spPr>
          <a:xfrm>
            <a:off x="932656" y="1676400"/>
            <a:ext cx="10040144" cy="4114800"/>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4.01: II Future Venues </a:t>
            </a:r>
            <a:r>
              <a:rPr lang="en-US" sz="2800" dirty="0" err="1">
                <a:latin typeface="Arial" panose="020B0604020202020204" pitchFamily="34" charset="0"/>
                <a:ea typeface="Arial Unicode MS" pitchFamily="34" charset="-128"/>
                <a:cs typeface="Arial" panose="020B0604020202020204" pitchFamily="34" charset="0"/>
              </a:rPr>
              <a:t>AdHoc</a:t>
            </a:r>
            <a:r>
              <a:rPr lang="en-US" sz="2800" dirty="0">
                <a:latin typeface="Arial" panose="020B0604020202020204" pitchFamily="34" charset="0"/>
                <a:ea typeface="Arial Unicode MS" pitchFamily="34" charset="-128"/>
                <a:cs typeface="Arial" panose="020B0604020202020204" pitchFamily="34" charset="0"/>
              </a:rPr>
              <a:t> Report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8.044 II Executive Secretary Report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8.06 II </a:t>
            </a:r>
            <a:r>
              <a:rPr lang="en-US" sz="2800" dirty="0"/>
              <a:t>Announcement of 802 EC Interim Telecon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	(</a:t>
            </a:r>
            <a:r>
              <a:rPr lang="en-US" sz="2800" b="1" dirty="0"/>
              <a:t>Tuesday 4 June 2019, 1-3pm ET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8.07  II NO Tutorials for March 2019 Plenary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	</a:t>
            </a:r>
          </a:p>
        </p:txBody>
      </p:sp>
    </p:spTree>
    <p:extLst>
      <p:ext uri="{BB962C8B-B14F-4D97-AF65-F5344CB8AC3E}">
        <p14:creationId xmlns:p14="http://schemas.microsoft.com/office/powerpoint/2010/main" val="39202329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2AC9F-A9B1-4F38-9BF1-0B570E3EFE17}"/>
              </a:ext>
            </a:extLst>
          </p:cNvPr>
          <p:cNvSpPr>
            <a:spLocks noGrp="1"/>
          </p:cNvSpPr>
          <p:nvPr>
            <p:ph type="title"/>
          </p:nvPr>
        </p:nvSpPr>
        <p:spPr/>
        <p:txBody>
          <a:bodyPr/>
          <a:lstStyle/>
          <a:p>
            <a:endParaRPr lang="en-US" dirty="0"/>
          </a:p>
        </p:txBody>
      </p:sp>
      <p:sp>
        <p:nvSpPr>
          <p:cNvPr id="3" name="Text Placeholder 2">
            <a:extLst>
              <a:ext uri="{FF2B5EF4-FFF2-40B4-BE49-F238E27FC236}">
                <a16:creationId xmlns:a16="http://schemas.microsoft.com/office/drawing/2014/main" id="{A0C4B8DD-B556-4216-80B8-085DEEE537B7}"/>
              </a:ext>
            </a:extLst>
          </p:cNvPr>
          <p:cNvSpPr>
            <a:spLocks noGrp="1"/>
          </p:cNvSpPr>
          <p:nvPr>
            <p:ph type="body" idx="1"/>
          </p:nvPr>
        </p:nvSpPr>
        <p:spPr/>
        <p:txBody>
          <a:bodyPr/>
          <a:lstStyle/>
          <a:p>
            <a:r>
              <a:rPr lang="en-US" sz="3600" dirty="0">
                <a:latin typeface="Arial" panose="020B0604020202020204" pitchFamily="34" charset="0"/>
                <a:ea typeface="Arial Unicode MS" pitchFamily="34" charset="-128"/>
                <a:cs typeface="Arial" panose="020B0604020202020204" pitchFamily="34" charset="0"/>
              </a:rPr>
              <a:t>F4.01 Future Venue </a:t>
            </a:r>
            <a:r>
              <a:rPr lang="en-US" sz="3600" dirty="0" err="1">
                <a:latin typeface="Arial" panose="020B0604020202020204" pitchFamily="34" charset="0"/>
                <a:ea typeface="Arial Unicode MS" pitchFamily="34" charset="-128"/>
                <a:cs typeface="Arial" panose="020B0604020202020204" pitchFamily="34" charset="0"/>
              </a:rPr>
              <a:t>AdHoc</a:t>
            </a:r>
            <a:r>
              <a:rPr lang="en-US" sz="3600" dirty="0">
                <a:latin typeface="Arial" panose="020B0604020202020204" pitchFamily="34" charset="0"/>
                <a:ea typeface="Arial Unicode MS" pitchFamily="34" charset="-128"/>
                <a:cs typeface="Arial" panose="020B0604020202020204" pitchFamily="34" charset="0"/>
              </a:rPr>
              <a:t> Report</a:t>
            </a:r>
          </a:p>
          <a:p>
            <a:endParaRPr lang="en-US" dirty="0"/>
          </a:p>
        </p:txBody>
      </p:sp>
    </p:spTree>
    <p:extLst>
      <p:ext uri="{BB962C8B-B14F-4D97-AF65-F5344CB8AC3E}">
        <p14:creationId xmlns:p14="http://schemas.microsoft.com/office/powerpoint/2010/main" val="33019589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79C60-80DE-41A8-8403-6BFAFE3A7A25}"/>
              </a:ext>
            </a:extLst>
          </p:cNvPr>
          <p:cNvSpPr>
            <a:spLocks noGrp="1"/>
          </p:cNvSpPr>
          <p:nvPr>
            <p:ph type="title"/>
          </p:nvPr>
        </p:nvSpPr>
        <p:spPr/>
        <p:txBody>
          <a:bodyPr/>
          <a:lstStyle/>
          <a:p>
            <a:r>
              <a:rPr lang="en-US" dirty="0"/>
              <a:t>Straw Poll Results for Returning to This Venue</a:t>
            </a:r>
          </a:p>
        </p:txBody>
      </p:sp>
      <p:sp>
        <p:nvSpPr>
          <p:cNvPr id="3" name="Content Placeholder 2">
            <a:extLst>
              <a:ext uri="{FF2B5EF4-FFF2-40B4-BE49-F238E27FC236}">
                <a16:creationId xmlns:a16="http://schemas.microsoft.com/office/drawing/2014/main" id="{D826A831-C523-41E8-83BF-857E9DDDD211}"/>
              </a:ext>
            </a:extLst>
          </p:cNvPr>
          <p:cNvSpPr>
            <a:spLocks noGrp="1"/>
          </p:cNvSpPr>
          <p:nvPr>
            <p:ph sz="half" idx="1"/>
          </p:nvPr>
        </p:nvSpPr>
        <p:spPr>
          <a:xfrm>
            <a:off x="609600" y="1341438"/>
            <a:ext cx="3581400" cy="3763962"/>
          </a:xfrm>
        </p:spPr>
        <p:txBody>
          <a:bodyPr/>
          <a:lstStyle/>
          <a:p>
            <a:r>
              <a:rPr lang="en-US" sz="2000" dirty="0"/>
              <a:t>Would you like to return to this venue?</a:t>
            </a:r>
          </a:p>
          <a:p>
            <a:pPr lvl="1"/>
            <a:r>
              <a:rPr lang="en-US" sz="2000" dirty="0">
                <a:latin typeface="+mj-lt"/>
              </a:rPr>
              <a:t>802.1  --   Y: 56	N: 2</a:t>
            </a:r>
          </a:p>
          <a:p>
            <a:pPr lvl="1"/>
            <a:r>
              <a:rPr lang="en-US" sz="2000" dirty="0">
                <a:latin typeface="+mj-lt"/>
              </a:rPr>
              <a:t>802.3  --   Y:113	N: 6</a:t>
            </a:r>
          </a:p>
          <a:p>
            <a:pPr lvl="1"/>
            <a:r>
              <a:rPr lang="en-US" sz="2000" dirty="0">
                <a:latin typeface="+mj-lt"/>
              </a:rPr>
              <a:t>802.11 –   Y: 84	N: 0</a:t>
            </a:r>
          </a:p>
          <a:p>
            <a:pPr lvl="1"/>
            <a:r>
              <a:rPr lang="en-US" sz="2000" dirty="0">
                <a:latin typeface="+mj-lt"/>
              </a:rPr>
              <a:t>802.15 –   Y: 25   N: 0</a:t>
            </a:r>
          </a:p>
          <a:p>
            <a:pPr lvl="1"/>
            <a:r>
              <a:rPr lang="en-US" sz="2000" dirty="0">
                <a:latin typeface="+mj-lt"/>
              </a:rPr>
              <a:t>802.18 -    Y: 27	N: 0 </a:t>
            </a:r>
          </a:p>
          <a:p>
            <a:pPr lvl="1"/>
            <a:r>
              <a:rPr lang="en-US" sz="2000" dirty="0">
                <a:latin typeface="+mj-lt"/>
              </a:rPr>
              <a:t>802.21 –   Y:   7	N: 0</a:t>
            </a:r>
          </a:p>
          <a:p>
            <a:pPr lvl="1"/>
            <a:r>
              <a:rPr lang="en-US" sz="2000" dirty="0">
                <a:latin typeface="+mj-lt"/>
              </a:rPr>
              <a:t>802.22  -   Y:  4	N: 0</a:t>
            </a:r>
          </a:p>
          <a:p>
            <a:pPr lvl="1"/>
            <a:r>
              <a:rPr lang="en-US" sz="2000" dirty="0">
                <a:latin typeface="+mj-lt"/>
              </a:rPr>
              <a:t>802 EC –  Y: 10   N: 1</a:t>
            </a:r>
          </a:p>
        </p:txBody>
      </p:sp>
      <p:sp>
        <p:nvSpPr>
          <p:cNvPr id="4" name="Content Placeholder 3">
            <a:extLst>
              <a:ext uri="{FF2B5EF4-FFF2-40B4-BE49-F238E27FC236}">
                <a16:creationId xmlns:a16="http://schemas.microsoft.com/office/drawing/2014/main" id="{ADF222DC-186A-404C-BF32-7977AB04CAEC}"/>
              </a:ext>
            </a:extLst>
          </p:cNvPr>
          <p:cNvSpPr>
            <a:spLocks noGrp="1"/>
          </p:cNvSpPr>
          <p:nvPr>
            <p:ph sz="half" idx="2"/>
          </p:nvPr>
        </p:nvSpPr>
        <p:spPr>
          <a:xfrm>
            <a:off x="4191000" y="1453166"/>
            <a:ext cx="3581396" cy="3657600"/>
          </a:xfrm>
        </p:spPr>
        <p:txBody>
          <a:bodyPr/>
          <a:lstStyle/>
          <a:p>
            <a:r>
              <a:rPr lang="en-US" sz="2000" dirty="0"/>
              <a:t>Did you enjoy the social?</a:t>
            </a:r>
          </a:p>
          <a:p>
            <a:pPr lvl="1"/>
            <a:r>
              <a:rPr lang="en-US" sz="2000" dirty="0">
                <a:latin typeface="+mj-lt"/>
              </a:rPr>
              <a:t>802.1 – Y: 54    N: 0  </a:t>
            </a:r>
          </a:p>
          <a:p>
            <a:pPr lvl="1"/>
            <a:r>
              <a:rPr lang="en-US" sz="2000" dirty="0">
                <a:latin typeface="+mj-lt"/>
              </a:rPr>
              <a:t>802.3 – Y: 87    N: 1</a:t>
            </a:r>
          </a:p>
          <a:p>
            <a:pPr lvl="1"/>
            <a:r>
              <a:rPr lang="en-US" sz="2000" dirty="0">
                <a:latin typeface="+mj-lt"/>
              </a:rPr>
              <a:t>802.11 – Y: 45  N: 2 </a:t>
            </a:r>
          </a:p>
          <a:p>
            <a:pPr lvl="1"/>
            <a:r>
              <a:rPr lang="en-US" sz="2000" dirty="0">
                <a:latin typeface="+mj-lt"/>
              </a:rPr>
              <a:t>802.15 – Y:       N:   </a:t>
            </a:r>
          </a:p>
          <a:p>
            <a:pPr lvl="1"/>
            <a:r>
              <a:rPr lang="en-US" sz="2000" dirty="0">
                <a:latin typeface="+mj-lt"/>
              </a:rPr>
              <a:t>802.18 – Y: 21  N: 0 </a:t>
            </a:r>
          </a:p>
          <a:p>
            <a:pPr lvl="1"/>
            <a:r>
              <a:rPr lang="en-US" sz="2000" dirty="0">
                <a:latin typeface="+mj-lt"/>
              </a:rPr>
              <a:t>802.21 – Y: 5    N: 0</a:t>
            </a:r>
          </a:p>
          <a:p>
            <a:pPr lvl="1"/>
            <a:r>
              <a:rPr lang="en-US" sz="2000" dirty="0">
                <a:latin typeface="+mj-lt"/>
              </a:rPr>
              <a:t>802.22 – Y:4     N: 0  </a:t>
            </a:r>
          </a:p>
          <a:p>
            <a:pPr lvl="1"/>
            <a:r>
              <a:rPr lang="en-US" sz="2000" dirty="0">
                <a:latin typeface="+mj-lt"/>
              </a:rPr>
              <a:t>802 EC – Y:14  N: 0  </a:t>
            </a:r>
            <a:br>
              <a:rPr lang="en-US" sz="2000" dirty="0"/>
            </a:br>
            <a:endParaRPr lang="en-US" sz="2000" dirty="0"/>
          </a:p>
          <a:p>
            <a:endParaRPr lang="en-US" sz="2000" dirty="0"/>
          </a:p>
        </p:txBody>
      </p:sp>
      <p:sp>
        <p:nvSpPr>
          <p:cNvPr id="5" name="TextBox 4">
            <a:extLst>
              <a:ext uri="{FF2B5EF4-FFF2-40B4-BE49-F238E27FC236}">
                <a16:creationId xmlns:a16="http://schemas.microsoft.com/office/drawing/2014/main" id="{F7F74491-2119-4F81-A5CC-EDBC7B3615E2}"/>
              </a:ext>
            </a:extLst>
          </p:cNvPr>
          <p:cNvSpPr txBox="1"/>
          <p:nvPr/>
        </p:nvSpPr>
        <p:spPr>
          <a:xfrm>
            <a:off x="8001002" y="1447800"/>
            <a:ext cx="3581396" cy="3170099"/>
          </a:xfrm>
          <a:prstGeom prst="rect">
            <a:avLst/>
          </a:prstGeom>
          <a:noFill/>
        </p:spPr>
        <p:txBody>
          <a:bodyPr wrap="square" rtlCol="0">
            <a:spAutoFit/>
          </a:bodyPr>
          <a:lstStyle/>
          <a:p>
            <a:r>
              <a:rPr lang="en-US" sz="2000" dirty="0">
                <a:latin typeface="+mn-lt"/>
              </a:rPr>
              <a:t>Attend the Social?</a:t>
            </a:r>
          </a:p>
          <a:p>
            <a:r>
              <a:rPr lang="en-US" sz="2000" dirty="0"/>
              <a:t>- 802.1  --  Y: 56		N: 2</a:t>
            </a:r>
          </a:p>
          <a:p>
            <a:r>
              <a:rPr lang="en-US" sz="2000" dirty="0"/>
              <a:t>- 802.3  --  Y: 88		N: 28</a:t>
            </a:r>
          </a:p>
          <a:p>
            <a:r>
              <a:rPr lang="en-US" sz="2000" dirty="0"/>
              <a:t>- 802.11 –  Y: 57	N: 20</a:t>
            </a:r>
          </a:p>
          <a:p>
            <a:r>
              <a:rPr lang="en-US" sz="2000" dirty="0"/>
              <a:t>- 802.15 –  Y:        	N: </a:t>
            </a:r>
          </a:p>
          <a:p>
            <a:r>
              <a:rPr lang="en-US" sz="2000" dirty="0"/>
              <a:t>- 802.18 --  Y: 21	N: 4</a:t>
            </a:r>
          </a:p>
          <a:p>
            <a:r>
              <a:rPr lang="en-US" sz="2000" dirty="0"/>
              <a:t>- 802.21 –  Y:  5		N: 2</a:t>
            </a:r>
          </a:p>
          <a:p>
            <a:r>
              <a:rPr lang="en-US" sz="2000" dirty="0"/>
              <a:t>- 802.22 --  Y: 4		N: 0</a:t>
            </a:r>
          </a:p>
          <a:p>
            <a:r>
              <a:rPr lang="en-US" sz="2000" dirty="0"/>
              <a:t>- 802 EC –  Y: 11     	N: 0</a:t>
            </a:r>
          </a:p>
          <a:p>
            <a:endParaRPr lang="en-US" sz="2000" dirty="0"/>
          </a:p>
        </p:txBody>
      </p:sp>
    </p:spTree>
    <p:extLst>
      <p:ext uri="{BB962C8B-B14F-4D97-AF65-F5344CB8AC3E}">
        <p14:creationId xmlns:p14="http://schemas.microsoft.com/office/powerpoint/2010/main" val="40090081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F0389-E316-4055-8498-D3CF9042BA25}"/>
              </a:ext>
            </a:extLst>
          </p:cNvPr>
          <p:cNvSpPr>
            <a:spLocks noGrp="1"/>
          </p:cNvSpPr>
          <p:nvPr>
            <p:ph type="title"/>
          </p:nvPr>
        </p:nvSpPr>
        <p:spPr/>
        <p:txBody>
          <a:bodyPr/>
          <a:lstStyle/>
          <a:p>
            <a:r>
              <a:rPr lang="en-US" dirty="0"/>
              <a:t>Hyatt Regency Vancouver</a:t>
            </a:r>
          </a:p>
        </p:txBody>
      </p:sp>
      <p:sp>
        <p:nvSpPr>
          <p:cNvPr id="3" name="Content Placeholder 2">
            <a:extLst>
              <a:ext uri="{FF2B5EF4-FFF2-40B4-BE49-F238E27FC236}">
                <a16:creationId xmlns:a16="http://schemas.microsoft.com/office/drawing/2014/main" id="{65549FA5-74DD-4AD2-9F68-B88C19A05A82}"/>
              </a:ext>
            </a:extLst>
          </p:cNvPr>
          <p:cNvSpPr>
            <a:spLocks noGrp="1"/>
          </p:cNvSpPr>
          <p:nvPr>
            <p:ph idx="1"/>
          </p:nvPr>
        </p:nvSpPr>
        <p:spPr>
          <a:xfrm>
            <a:off x="334433" y="1341438"/>
            <a:ext cx="10714567" cy="5287962"/>
          </a:xfrm>
        </p:spPr>
        <p:txBody>
          <a:bodyPr/>
          <a:lstStyle/>
          <a:p>
            <a:r>
              <a:rPr lang="en-US" sz="2400" dirty="0"/>
              <a:t>Potential Return November 2021</a:t>
            </a:r>
          </a:p>
          <a:p>
            <a:pPr lvl="1"/>
            <a:r>
              <a:rPr lang="en-US" sz="2400" dirty="0"/>
              <a:t>Use only the Hyatt Regency Vancouver as meeting location.</a:t>
            </a:r>
          </a:p>
          <a:p>
            <a:pPr lvl="1"/>
            <a:r>
              <a:rPr lang="en-US" sz="2400" dirty="0"/>
              <a:t>Use Fairmont as overflow only</a:t>
            </a:r>
          </a:p>
          <a:p>
            <a:pPr lvl="1"/>
            <a:r>
              <a:rPr lang="en-US" sz="2400" dirty="0"/>
              <a:t>500 peak night Block possible.</a:t>
            </a:r>
          </a:p>
          <a:p>
            <a:r>
              <a:rPr lang="en-US" sz="2400" dirty="0"/>
              <a:t>Straw polls:</a:t>
            </a:r>
          </a:p>
          <a:p>
            <a:pPr lvl="1"/>
            <a:r>
              <a:rPr lang="en-US" sz="2400" dirty="0"/>
              <a:t>Would you like to return to this venue?</a:t>
            </a:r>
          </a:p>
          <a:p>
            <a:pPr lvl="1"/>
            <a:r>
              <a:rPr lang="en-US" sz="2400" dirty="0"/>
              <a:t>Did you enjoy the social?</a:t>
            </a:r>
          </a:p>
          <a:p>
            <a:pPr lvl="1"/>
            <a:r>
              <a:rPr lang="en-US" sz="2400" dirty="0"/>
              <a:t>Attend the Social?</a:t>
            </a:r>
          </a:p>
          <a:p>
            <a:r>
              <a:rPr lang="en-US" sz="2400" dirty="0"/>
              <a:t>Motion: Move to select the Hyatt Regency Vancouver as the location for the 802 Plenary in November 2021.</a:t>
            </a:r>
          </a:p>
          <a:p>
            <a:pPr lvl="1"/>
            <a:r>
              <a:rPr lang="en-US" sz="2400" dirty="0"/>
              <a:t>Moved: Rosdahl    2</a:t>
            </a:r>
            <a:r>
              <a:rPr lang="en-US" sz="2400" baseline="30000" dirty="0"/>
              <a:t>nd</a:t>
            </a:r>
            <a:r>
              <a:rPr lang="en-US" sz="2400" dirty="0"/>
              <a:t>: Stanley</a:t>
            </a:r>
          </a:p>
          <a:p>
            <a:pPr lvl="1"/>
            <a:r>
              <a:rPr lang="en-US" sz="2400" dirty="0"/>
              <a:t>Results: Unanimous – Motion Passes</a:t>
            </a:r>
          </a:p>
          <a:p>
            <a:endParaRPr lang="en-US" dirty="0"/>
          </a:p>
        </p:txBody>
      </p:sp>
    </p:spTree>
    <p:extLst>
      <p:ext uri="{BB962C8B-B14F-4D97-AF65-F5344CB8AC3E}">
        <p14:creationId xmlns:p14="http://schemas.microsoft.com/office/powerpoint/2010/main" val="37192097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FE5BE-7FB8-43D7-8365-FCC178C66B49}"/>
              </a:ext>
            </a:extLst>
          </p:cNvPr>
          <p:cNvSpPr>
            <a:spLocks noGrp="1"/>
          </p:cNvSpPr>
          <p:nvPr>
            <p:ph type="title"/>
          </p:nvPr>
        </p:nvSpPr>
        <p:spPr/>
        <p:txBody>
          <a:bodyPr/>
          <a:lstStyle/>
          <a:p>
            <a:r>
              <a:rPr lang="en-US" dirty="0"/>
              <a:t>Possible Hawaiian Village Option</a:t>
            </a:r>
          </a:p>
        </p:txBody>
      </p:sp>
      <p:sp>
        <p:nvSpPr>
          <p:cNvPr id="3" name="Content Placeholder 2">
            <a:extLst>
              <a:ext uri="{FF2B5EF4-FFF2-40B4-BE49-F238E27FC236}">
                <a16:creationId xmlns:a16="http://schemas.microsoft.com/office/drawing/2014/main" id="{31EF8CCC-5223-4EC9-8B68-2D5518540845}"/>
              </a:ext>
            </a:extLst>
          </p:cNvPr>
          <p:cNvSpPr>
            <a:spLocks noGrp="1"/>
          </p:cNvSpPr>
          <p:nvPr>
            <p:ph idx="1"/>
          </p:nvPr>
        </p:nvSpPr>
        <p:spPr>
          <a:xfrm>
            <a:off x="334433" y="1341437"/>
            <a:ext cx="10972800" cy="5111749"/>
          </a:xfrm>
        </p:spPr>
        <p:txBody>
          <a:bodyPr/>
          <a:lstStyle/>
          <a:p>
            <a:r>
              <a:rPr lang="en-US" dirty="0"/>
              <a:t>Nov 2023 – Nov 2027</a:t>
            </a:r>
          </a:p>
          <a:p>
            <a:pPr lvl="1"/>
            <a:r>
              <a:rPr lang="en-US" dirty="0"/>
              <a:t>Hilton Hawaiian Village – Oahu</a:t>
            </a:r>
          </a:p>
          <a:p>
            <a:pPr lvl="2"/>
            <a:r>
              <a:rPr lang="en-US" dirty="0"/>
              <a:t>Offering Early bird $239 – 40% block $259 reg – 2023</a:t>
            </a:r>
          </a:p>
          <a:p>
            <a:pPr lvl="2"/>
            <a:r>
              <a:rPr lang="en-US" dirty="0"/>
              <a:t>Offering Early bird $245  -- 40% block $265 reg – 2027</a:t>
            </a:r>
          </a:p>
          <a:p>
            <a:endParaRPr lang="en-US" dirty="0"/>
          </a:p>
          <a:p>
            <a:r>
              <a:rPr lang="en-US" dirty="0"/>
              <a:t>Motion: Move to select Hawaiian Village as the location for the 802 Plenary in Nov 2023 and Nov 2027. </a:t>
            </a:r>
          </a:p>
          <a:p>
            <a:pPr lvl="1"/>
            <a:r>
              <a:rPr lang="en-US" dirty="0"/>
              <a:t>Moved: Rosdahl     2</a:t>
            </a:r>
            <a:r>
              <a:rPr lang="en-US" baseline="30000" dirty="0"/>
              <a:t>nd</a:t>
            </a:r>
            <a:r>
              <a:rPr lang="en-US" dirty="0"/>
              <a:t>:Heile</a:t>
            </a:r>
          </a:p>
          <a:p>
            <a:pPr lvl="1"/>
            <a:r>
              <a:rPr lang="en-US" dirty="0"/>
              <a:t>Results: 9-2-1 Motion Passes</a:t>
            </a:r>
          </a:p>
          <a:p>
            <a:endParaRPr lang="en-US" dirty="0"/>
          </a:p>
        </p:txBody>
      </p:sp>
    </p:spTree>
    <p:extLst>
      <p:ext uri="{BB962C8B-B14F-4D97-AF65-F5344CB8AC3E}">
        <p14:creationId xmlns:p14="http://schemas.microsoft.com/office/powerpoint/2010/main" val="31359838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341437"/>
            <a:ext cx="11247967" cy="5111749"/>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toeventconduct@ieee.org.</a:t>
            </a:r>
          </a:p>
        </p:txBody>
      </p:sp>
    </p:spTree>
    <p:extLst>
      <p:ext uri="{BB962C8B-B14F-4D97-AF65-F5344CB8AC3E}">
        <p14:creationId xmlns:p14="http://schemas.microsoft.com/office/powerpoint/2010/main" val="39035879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080AD-BD3D-4E50-BEC8-C18AE557A3DA}"/>
              </a:ext>
            </a:extLst>
          </p:cNvPr>
          <p:cNvSpPr>
            <a:spLocks noGrp="1"/>
          </p:cNvSpPr>
          <p:nvPr>
            <p:ph type="title"/>
          </p:nvPr>
        </p:nvSpPr>
        <p:spPr/>
        <p:txBody>
          <a:bodyPr/>
          <a:lstStyle/>
          <a:p>
            <a:r>
              <a:rPr lang="en-US" dirty="0"/>
              <a:t>Extra Venue Straw Polls</a:t>
            </a:r>
          </a:p>
        </p:txBody>
      </p:sp>
      <p:sp>
        <p:nvSpPr>
          <p:cNvPr id="3" name="Content Placeholder 2">
            <a:extLst>
              <a:ext uri="{FF2B5EF4-FFF2-40B4-BE49-F238E27FC236}">
                <a16:creationId xmlns:a16="http://schemas.microsoft.com/office/drawing/2014/main" id="{844FC98F-EFC9-4153-9FEC-77022AFEE94A}"/>
              </a:ext>
            </a:extLst>
          </p:cNvPr>
          <p:cNvSpPr>
            <a:spLocks noGrp="1"/>
          </p:cNvSpPr>
          <p:nvPr>
            <p:ph idx="1"/>
          </p:nvPr>
        </p:nvSpPr>
        <p:spPr>
          <a:xfrm>
            <a:off x="334433" y="1341438"/>
            <a:ext cx="10972800" cy="4754562"/>
          </a:xfrm>
        </p:spPr>
        <p:txBody>
          <a:bodyPr/>
          <a:lstStyle/>
          <a:p>
            <a:r>
              <a:rPr lang="en-US" dirty="0"/>
              <a:t>Is it worth exploring Australia for a meeting in the future?  (meeting costs and all.)</a:t>
            </a:r>
          </a:p>
          <a:p>
            <a:pPr lvl="1"/>
            <a:r>
              <a:rPr lang="en-US" dirty="0"/>
              <a:t>.18 – Y-22   N-1</a:t>
            </a:r>
          </a:p>
          <a:p>
            <a:pPr lvl="2"/>
            <a:r>
              <a:rPr lang="en-US" dirty="0"/>
              <a:t>Melbourne  Y-23  N-0</a:t>
            </a:r>
          </a:p>
          <a:p>
            <a:pPr lvl="2"/>
            <a:r>
              <a:rPr lang="en-US" dirty="0" err="1"/>
              <a:t>Cairnes</a:t>
            </a:r>
            <a:r>
              <a:rPr lang="en-US" dirty="0"/>
              <a:t>       Y-6    N- 8</a:t>
            </a:r>
          </a:p>
          <a:p>
            <a:pPr lvl="1"/>
            <a:r>
              <a:rPr lang="en-US" dirty="0"/>
              <a:t>.15</a:t>
            </a:r>
          </a:p>
          <a:p>
            <a:pPr lvl="2"/>
            <a:r>
              <a:rPr lang="en-US" dirty="0"/>
              <a:t>Straw Poll: </a:t>
            </a:r>
            <a:r>
              <a:rPr lang="en-US" i="1" dirty="0"/>
              <a:t>how many would want to have a session in Australia?</a:t>
            </a:r>
            <a:r>
              <a:rPr lang="en-US" dirty="0"/>
              <a:t>  29/2/0</a:t>
            </a:r>
          </a:p>
          <a:p>
            <a:pPr lvl="2"/>
            <a:r>
              <a:rPr lang="en-US" dirty="0"/>
              <a:t>Straw Poll: </a:t>
            </a:r>
            <a:r>
              <a:rPr lang="en-US" i="1" dirty="0"/>
              <a:t>how many would want to have a session in Cairns, Australia?</a:t>
            </a:r>
            <a:r>
              <a:rPr lang="en-US" dirty="0"/>
              <a:t>  16/3/0 </a:t>
            </a:r>
          </a:p>
        </p:txBody>
      </p:sp>
    </p:spTree>
    <p:extLst>
      <p:ext uri="{BB962C8B-B14F-4D97-AF65-F5344CB8AC3E}">
        <p14:creationId xmlns:p14="http://schemas.microsoft.com/office/powerpoint/2010/main" val="18045126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04814"/>
            <a:ext cx="8229600" cy="738187"/>
          </a:xfrm>
        </p:spPr>
        <p:txBody>
          <a:bodyPr/>
          <a:lstStyle/>
          <a:p>
            <a:r>
              <a:rPr lang="en-US" b="1" dirty="0"/>
              <a:t>Future Venue Insight</a:t>
            </a:r>
          </a:p>
        </p:txBody>
      </p:sp>
      <p:sp>
        <p:nvSpPr>
          <p:cNvPr id="3" name="Content Placeholder 2"/>
          <p:cNvSpPr>
            <a:spLocks noGrp="1"/>
          </p:cNvSpPr>
          <p:nvPr>
            <p:ph idx="1"/>
          </p:nvPr>
        </p:nvSpPr>
        <p:spPr>
          <a:xfrm>
            <a:off x="533400" y="1295400"/>
            <a:ext cx="11125200" cy="5334000"/>
          </a:xfrm>
        </p:spPr>
        <p:txBody>
          <a:bodyPr/>
          <a:lstStyle/>
          <a:p>
            <a:r>
              <a:rPr lang="en-US" sz="2000" b="1" dirty="0">
                <a:cs typeface="Times New Roman" panose="02020603050405020304" pitchFamily="18" charset="0"/>
              </a:rPr>
              <a:t>Future 802 Plenary Sessions in 2019:</a:t>
            </a:r>
          </a:p>
          <a:p>
            <a:pPr lvl="1"/>
            <a:r>
              <a:rPr lang="en-GB" sz="1800" dirty="0"/>
              <a:t>July 14-19, </a:t>
            </a:r>
            <a:r>
              <a:rPr lang="en-US" sz="1800" b="1" dirty="0"/>
              <a:t>Austria Center Vienna</a:t>
            </a:r>
            <a:r>
              <a:rPr lang="en-GB" sz="1800" dirty="0"/>
              <a:t>, Vienna, Austria</a:t>
            </a:r>
          </a:p>
          <a:p>
            <a:pPr lvl="1"/>
            <a:r>
              <a:rPr lang="en-GB" sz="1800" dirty="0"/>
              <a:t>November 10-15, Hilton Waikoloa Village, Kona, HI, USA</a:t>
            </a:r>
            <a:endParaRPr lang="en-US" sz="1800" dirty="0"/>
          </a:p>
          <a:p>
            <a:pPr marL="457200" lvl="1" indent="0">
              <a:buNone/>
            </a:pPr>
            <a:endParaRPr lang="en-US" sz="1100" dirty="0"/>
          </a:p>
          <a:p>
            <a:r>
              <a:rPr lang="en-US" sz="1800" b="1" dirty="0"/>
              <a:t>Contract Status doc 802 EC-16/66r7:</a:t>
            </a:r>
          </a:p>
          <a:p>
            <a:pPr marL="400050" lvl="1" indent="0">
              <a:buNone/>
            </a:pPr>
            <a:r>
              <a:rPr lang="en-US" sz="1600" dirty="0">
                <a:hlinkClick r:id="rId2"/>
              </a:rPr>
              <a:t>https://mentor.ieee.org/802-ec/dcn/16/ec-16-0066-07-00EC-802-plenary-future-venue-contract-status.xlsx</a:t>
            </a:r>
            <a:endParaRPr lang="en-US" sz="1600" dirty="0"/>
          </a:p>
          <a:p>
            <a:pPr marL="400050" lvl="1" indent="0">
              <a:buNone/>
            </a:pPr>
            <a:endParaRPr lang="en-US" sz="1200" dirty="0"/>
          </a:p>
          <a:p>
            <a:r>
              <a:rPr lang="en-US" sz="2000" dirty="0"/>
              <a:t>Future Calendar</a:t>
            </a:r>
          </a:p>
          <a:p>
            <a:pPr marL="400050" lvl="1" indent="0">
              <a:buNone/>
            </a:pPr>
            <a:r>
              <a:rPr lang="en-US" sz="2000" dirty="0"/>
              <a:t> </a:t>
            </a:r>
            <a:r>
              <a:rPr lang="en-US" sz="1800" dirty="0"/>
              <a:t>I have been asked to post the IEEE-SA Calendar to Mentor for your reference.</a:t>
            </a:r>
          </a:p>
          <a:p>
            <a:pPr marL="400050" lvl="1" indent="0">
              <a:buNone/>
            </a:pPr>
            <a:r>
              <a:rPr lang="en-US" sz="1800" dirty="0"/>
              <a:t> I have added the 802 (and 802W) meetings as well to show the combined calendar.</a:t>
            </a:r>
          </a:p>
          <a:p>
            <a:pPr marL="400050" lvl="1" indent="0">
              <a:buNone/>
            </a:pPr>
            <a:r>
              <a:rPr lang="en-US" sz="2000" dirty="0"/>
              <a:t>2019 Calendar:</a:t>
            </a:r>
          </a:p>
          <a:p>
            <a:pPr marL="400050" lvl="1" indent="0">
              <a:buNone/>
            </a:pPr>
            <a:r>
              <a:rPr lang="en-US" sz="2000" dirty="0">
                <a:hlinkClick r:id="rId3"/>
              </a:rPr>
              <a:t>https://mentor.ieee.org/802-ec/dcn/19/ec-19-0041-00-00EC-2019-sasb-calendar-with-802-meetings-added.doc</a:t>
            </a:r>
            <a:r>
              <a:rPr lang="en-US" sz="2000" dirty="0"/>
              <a:t> </a:t>
            </a:r>
          </a:p>
          <a:p>
            <a:pPr marL="400050" lvl="1" indent="0">
              <a:buNone/>
            </a:pPr>
            <a:r>
              <a:rPr lang="en-US" sz="2000" dirty="0"/>
              <a:t>2020 Calendar:</a:t>
            </a:r>
          </a:p>
          <a:p>
            <a:pPr marL="400050" lvl="1" indent="0">
              <a:buNone/>
            </a:pPr>
            <a:r>
              <a:rPr lang="en-US" sz="2000" dirty="0">
                <a:hlinkClick r:id="rId4"/>
              </a:rPr>
              <a:t>https://mentor.ieee.org/802-ec/dcn/19/ec-19-0042-00-00EC-2020-sasb-calendar-with-802-meetings-added.doc</a:t>
            </a:r>
            <a:r>
              <a:rPr lang="en-US" sz="2000" dirty="0"/>
              <a:t> </a:t>
            </a:r>
          </a:p>
        </p:txBody>
      </p:sp>
    </p:spTree>
    <p:extLst>
      <p:ext uri="{BB962C8B-B14F-4D97-AF65-F5344CB8AC3E}">
        <p14:creationId xmlns:p14="http://schemas.microsoft.com/office/powerpoint/2010/main" val="5477167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802 Plenary July 2019</a:t>
            </a:r>
          </a:p>
        </p:txBody>
      </p:sp>
      <p:sp>
        <p:nvSpPr>
          <p:cNvPr id="3" name="Content Placeholder 2"/>
          <p:cNvSpPr>
            <a:spLocks noGrp="1"/>
          </p:cNvSpPr>
          <p:nvPr>
            <p:ph idx="1"/>
          </p:nvPr>
        </p:nvSpPr>
        <p:spPr>
          <a:xfrm>
            <a:off x="1066800" y="1341437"/>
            <a:ext cx="9982200" cy="5287963"/>
          </a:xfrm>
        </p:spPr>
        <p:txBody>
          <a:bodyPr>
            <a:noAutofit/>
          </a:bodyPr>
          <a:lstStyle/>
          <a:p>
            <a:pPr marL="768359" indent="-457200">
              <a:buFont typeface="Wingdings" panose="05000000000000000000" pitchFamily="2" charset="2"/>
              <a:buChar char="§"/>
            </a:pPr>
            <a:r>
              <a:rPr lang="en-US" sz="2000" b="1" dirty="0"/>
              <a:t>Save the Date: July 14-19 </a:t>
            </a:r>
          </a:p>
          <a:p>
            <a:pPr lvl="2"/>
            <a:r>
              <a:rPr lang="en-GB" sz="2000" dirty="0"/>
              <a:t>Austria </a:t>
            </a:r>
            <a:r>
              <a:rPr lang="en-GB" sz="2000" dirty="0" err="1"/>
              <a:t>Center</a:t>
            </a:r>
            <a:r>
              <a:rPr lang="en-GB" sz="2000" dirty="0"/>
              <a:t> Vienna, Vienna, Austria</a:t>
            </a:r>
          </a:p>
          <a:p>
            <a:pPr lvl="2"/>
            <a:r>
              <a:rPr lang="en-US" sz="2000" dirty="0"/>
              <a:t>Registration target to open: First part of April</a:t>
            </a:r>
          </a:p>
          <a:p>
            <a:r>
              <a:rPr lang="en-US" sz="2800" b="1" dirty="0"/>
              <a:t>Hotel Information: </a:t>
            </a:r>
          </a:p>
          <a:p>
            <a:pPr lvl="1"/>
            <a:r>
              <a:rPr lang="en-US" sz="2000" b="1" dirty="0"/>
              <a:t>Four hotels in walking distance with 923 rooms</a:t>
            </a:r>
            <a:r>
              <a:rPr lang="en-GB" sz="2000" dirty="0">
                <a:ea typeface="+mn-ea"/>
                <a:cs typeface="+mn-cs"/>
              </a:rPr>
              <a:t> </a:t>
            </a:r>
          </a:p>
          <a:p>
            <a:pPr lvl="1"/>
            <a:r>
              <a:rPr lang="en-GB" sz="2000" dirty="0">
                <a:ea typeface="+mn-ea"/>
                <a:cs typeface="+mn-cs"/>
              </a:rPr>
              <a:t>See url: </a:t>
            </a:r>
            <a:r>
              <a:rPr lang="en-GB" sz="2000" dirty="0">
                <a:ea typeface="+mn-ea"/>
                <a:cs typeface="+mn-cs"/>
                <a:hlinkClick r:id="rId2"/>
              </a:rPr>
              <a:t>https://www.acv.at/teilnehmen/rund-um-die-veranstaltung/hotels1.html</a:t>
            </a:r>
            <a:endParaRPr lang="en-GB" sz="2000" dirty="0">
              <a:ea typeface="+mn-ea"/>
              <a:cs typeface="+mn-cs"/>
            </a:endParaRPr>
          </a:p>
          <a:p>
            <a:pPr lvl="2"/>
            <a:r>
              <a:rPr lang="en-US" sz="2000" b="1" dirty="0" err="1"/>
              <a:t>Meliá</a:t>
            </a:r>
            <a:r>
              <a:rPr lang="en-US" sz="2000" b="1" dirty="0"/>
              <a:t> Vienna</a:t>
            </a:r>
          </a:p>
          <a:p>
            <a:pPr lvl="3"/>
            <a:r>
              <a:rPr lang="en-US" b="1" dirty="0">
                <a:solidFill>
                  <a:srgbClr val="FF0000"/>
                </a:solidFill>
              </a:rPr>
              <a:t>Room Block 150 </a:t>
            </a:r>
          </a:p>
          <a:p>
            <a:pPr lvl="3"/>
            <a:r>
              <a:rPr lang="en-US" b="1" dirty="0">
                <a:solidFill>
                  <a:srgbClr val="FF0000"/>
                </a:solidFill>
              </a:rPr>
              <a:t>Location of Meetings on Sunday and Friday </a:t>
            </a:r>
          </a:p>
          <a:p>
            <a:pPr lvl="4"/>
            <a:r>
              <a:rPr lang="en-US" b="1" dirty="0">
                <a:solidFill>
                  <a:srgbClr val="FF0000"/>
                </a:solidFill>
              </a:rPr>
              <a:t>possibly on Monday and Tuesday evening.</a:t>
            </a:r>
          </a:p>
          <a:p>
            <a:pPr lvl="3"/>
            <a:r>
              <a:rPr lang="en-US" b="1" dirty="0">
                <a:solidFill>
                  <a:srgbClr val="FF0000"/>
                </a:solidFill>
              </a:rPr>
              <a:t>Location of 802.11/3GPP </a:t>
            </a:r>
            <a:r>
              <a:rPr lang="en-US" b="1" dirty="0" err="1">
                <a:solidFill>
                  <a:srgbClr val="FF0000"/>
                </a:solidFill>
              </a:rPr>
              <a:t>Coexistance</a:t>
            </a:r>
            <a:r>
              <a:rPr lang="en-US" b="1" dirty="0">
                <a:solidFill>
                  <a:srgbClr val="FF0000"/>
                </a:solidFill>
              </a:rPr>
              <a:t> Workshop – 17 July 2019</a:t>
            </a:r>
            <a:endParaRPr lang="en-CA" dirty="0">
              <a:solidFill>
                <a:srgbClr val="FF0000"/>
              </a:solidFill>
            </a:endParaRPr>
          </a:p>
          <a:p>
            <a:pPr lvl="2"/>
            <a:r>
              <a:rPr lang="en-US" sz="2000" b="1" dirty="0" err="1"/>
              <a:t>Arcotel</a:t>
            </a:r>
            <a:r>
              <a:rPr lang="en-US" sz="2000" b="1" dirty="0"/>
              <a:t> </a:t>
            </a:r>
            <a:r>
              <a:rPr lang="en-US" sz="2000" b="1" dirty="0" err="1"/>
              <a:t>Kaiserwasser</a:t>
            </a:r>
            <a:endParaRPr lang="en-US" sz="2000" b="1" dirty="0"/>
          </a:p>
          <a:p>
            <a:pPr lvl="2"/>
            <a:r>
              <a:rPr lang="en-US" sz="2000" b="1" dirty="0"/>
              <a:t>NH Danube City</a:t>
            </a:r>
          </a:p>
          <a:p>
            <a:pPr lvl="2"/>
            <a:r>
              <a:rPr lang="en-US" sz="2000" b="1" dirty="0"/>
              <a:t>Park Inn by Radisson Uno City Vienna</a:t>
            </a:r>
            <a:endParaRPr lang="en-CA" sz="2000" dirty="0">
              <a:solidFill>
                <a:srgbClr val="FF0000"/>
              </a:solidFill>
            </a:endParaRPr>
          </a:p>
        </p:txBody>
      </p:sp>
    </p:spTree>
    <p:extLst>
      <p:ext uri="{BB962C8B-B14F-4D97-AF65-F5344CB8AC3E}">
        <p14:creationId xmlns:p14="http://schemas.microsoft.com/office/powerpoint/2010/main" val="483496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90BA3-0146-447C-925C-4C7B174BD2B6}"/>
              </a:ext>
            </a:extLst>
          </p:cNvPr>
          <p:cNvSpPr>
            <a:spLocks noGrp="1"/>
          </p:cNvSpPr>
          <p:nvPr>
            <p:ph type="title"/>
          </p:nvPr>
        </p:nvSpPr>
        <p:spPr/>
        <p:txBody>
          <a:bodyPr/>
          <a:lstStyle/>
          <a:p>
            <a:r>
              <a:rPr lang="en-US" dirty="0"/>
              <a:t>Vienna Constraints</a:t>
            </a:r>
          </a:p>
        </p:txBody>
      </p:sp>
      <p:sp>
        <p:nvSpPr>
          <p:cNvPr id="3" name="Content Placeholder 2">
            <a:extLst>
              <a:ext uri="{FF2B5EF4-FFF2-40B4-BE49-F238E27FC236}">
                <a16:creationId xmlns:a16="http://schemas.microsoft.com/office/drawing/2014/main" id="{67CE5495-BF56-4B95-A1CD-21587CCD2350}"/>
              </a:ext>
            </a:extLst>
          </p:cNvPr>
          <p:cNvSpPr>
            <a:spLocks noGrp="1"/>
          </p:cNvSpPr>
          <p:nvPr>
            <p:ph idx="1"/>
          </p:nvPr>
        </p:nvSpPr>
        <p:spPr>
          <a:xfrm>
            <a:off x="334433" y="1341437"/>
            <a:ext cx="10714567" cy="5111749"/>
          </a:xfrm>
        </p:spPr>
        <p:txBody>
          <a:bodyPr/>
          <a:lstStyle/>
          <a:p>
            <a:r>
              <a:rPr lang="en-US" sz="2400" dirty="0"/>
              <a:t>Convention Center Hours 08:00 – 20:00</a:t>
            </a:r>
          </a:p>
          <a:p>
            <a:pPr lvl="1"/>
            <a:r>
              <a:rPr lang="en-US" sz="2400" dirty="0"/>
              <a:t>We have 10 hours of operational time.</a:t>
            </a:r>
          </a:p>
          <a:p>
            <a:pPr lvl="2"/>
            <a:r>
              <a:rPr lang="en-US" sz="1600" dirty="0"/>
              <a:t>Space does not seem problem for main hours</a:t>
            </a:r>
          </a:p>
          <a:p>
            <a:pPr lvl="1"/>
            <a:r>
              <a:rPr lang="en-US" sz="2400" dirty="0"/>
              <a:t>During our Visit to Vienna</a:t>
            </a:r>
          </a:p>
          <a:p>
            <a:pPr lvl="2"/>
            <a:r>
              <a:rPr lang="en-US" dirty="0"/>
              <a:t>Try to add space from Melia Vienna hotel</a:t>
            </a:r>
          </a:p>
          <a:p>
            <a:pPr lvl="3"/>
            <a:r>
              <a:rPr lang="en-US" dirty="0"/>
              <a:t>802.1 – Requests Tues 18:30-21:30                   (Joint mtg with 802.15)</a:t>
            </a:r>
          </a:p>
          <a:p>
            <a:pPr lvl="3"/>
            <a:r>
              <a:rPr lang="en-US" dirty="0"/>
              <a:t>802.3 – Requests Mon 18:30-21:30 room 150   (CFI)</a:t>
            </a:r>
          </a:p>
          <a:p>
            <a:pPr lvl="3"/>
            <a:r>
              <a:rPr lang="en-US" dirty="0"/>
              <a:t>802.11 – Requests Thurs 19:30-21:30 room 30 (CAC)</a:t>
            </a:r>
          </a:p>
          <a:p>
            <a:pPr lvl="3"/>
            <a:r>
              <a:rPr lang="en-US" dirty="0"/>
              <a:t>802.15 – Requests Thurs 18:30-20:30 room 70 (Closing Plenary)</a:t>
            </a:r>
          </a:p>
          <a:p>
            <a:pPr lvl="2"/>
            <a:r>
              <a:rPr lang="en-US" dirty="0"/>
              <a:t>Will check costs for best option</a:t>
            </a:r>
          </a:p>
          <a:p>
            <a:pPr lvl="3"/>
            <a:r>
              <a:rPr lang="en-US" dirty="0"/>
              <a:t>Overtime cost vs hotel room costs</a:t>
            </a:r>
          </a:p>
          <a:p>
            <a:pPr lvl="3"/>
            <a:r>
              <a:rPr lang="en-US" dirty="0"/>
              <a:t>Additional block size to reduce costs</a:t>
            </a:r>
          </a:p>
          <a:p>
            <a:pPr lvl="2"/>
            <a:endParaRPr lang="en-US" dirty="0"/>
          </a:p>
        </p:txBody>
      </p:sp>
    </p:spTree>
    <p:extLst>
      <p:ext uri="{BB962C8B-B14F-4D97-AF65-F5344CB8AC3E}">
        <p14:creationId xmlns:p14="http://schemas.microsoft.com/office/powerpoint/2010/main" val="67789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defTabSz="449263">
              <a:buClr>
                <a:srgbClr val="000000"/>
              </a:buClr>
              <a:buSzPct val="100000"/>
              <a:defRPr/>
            </a:pPr>
            <a:r>
              <a:rPr lang="en-US" sz="2800" b="1" dirty="0"/>
              <a:t> *F8.045</a:t>
            </a:r>
            <a:r>
              <a:rPr lang="en-US" sz="2800" b="1" dirty="0">
                <a:solidFill>
                  <a:srgbClr val="000000"/>
                </a:solidFill>
              </a:rPr>
              <a:t> Executive Secretary report</a:t>
            </a:r>
          </a:p>
          <a:p>
            <a:r>
              <a:rPr lang="en-US" sz="2800" b="1" dirty="0"/>
              <a:t>LMSC 802 – P&amp;P list of major duties</a:t>
            </a:r>
            <a:r>
              <a:rPr lang="en-US" sz="2800" dirty="0"/>
              <a:t>:</a:t>
            </a:r>
          </a:p>
        </p:txBody>
      </p:sp>
      <p:sp>
        <p:nvSpPr>
          <p:cNvPr id="3" name="Content Placeholder 2"/>
          <p:cNvSpPr>
            <a:spLocks noGrp="1"/>
          </p:cNvSpPr>
          <p:nvPr>
            <p:ph idx="1"/>
          </p:nvPr>
        </p:nvSpPr>
        <p:spPr>
          <a:xfrm>
            <a:off x="1066800" y="1371601"/>
            <a:ext cx="9982200" cy="5103813"/>
          </a:xfrm>
        </p:spPr>
        <p:txBody>
          <a:bodyPr/>
          <a:lstStyle/>
          <a:p>
            <a:pPr marL="857250" lvl="1" indent="-457200">
              <a:buAutoNum type="arabicPeriod"/>
            </a:pPr>
            <a:r>
              <a:rPr lang="en-US" dirty="0"/>
              <a:t>Oversee Venue selection –</a:t>
            </a:r>
          </a:p>
          <a:p>
            <a:pPr marL="857250" lvl="1" indent="-457200">
              <a:buFont typeface="Times New Roman" pitchFamily="16" charset="0"/>
              <a:buAutoNum type="arabicPeriod"/>
            </a:pPr>
            <a:r>
              <a:rPr lang="en-US" dirty="0"/>
              <a:t>Present summaries of venue options.</a:t>
            </a:r>
          </a:p>
          <a:p>
            <a:pPr marL="857250" lvl="1" indent="-457200">
              <a:buAutoNum type="arabicPeriod"/>
            </a:pPr>
            <a:r>
              <a:rPr lang="en-US" dirty="0"/>
              <a:t>Oversee activities related to facilities and services</a:t>
            </a:r>
          </a:p>
          <a:p>
            <a:pPr marL="857250" lvl="1" indent="-457200">
              <a:buAutoNum type="arabicPeriod"/>
            </a:pPr>
            <a:r>
              <a:rPr lang="en-US" dirty="0"/>
              <a:t>Carry out Duties of Treasurer if Treasurer unavailable</a:t>
            </a:r>
          </a:p>
          <a:p>
            <a:pPr marL="400050" lvl="1" indent="0">
              <a:buNone/>
            </a:pPr>
            <a:endParaRPr lang="en-US" sz="1400" dirty="0"/>
          </a:p>
          <a:p>
            <a:pPr marL="457200" indent="-457200"/>
            <a:r>
              <a:rPr lang="en-US" dirty="0"/>
              <a:t>Chairs Guideline list of major duties:</a:t>
            </a:r>
          </a:p>
          <a:p>
            <a:pPr lvl="1"/>
            <a:r>
              <a:rPr lang="en-US" dirty="0"/>
              <a:t>1) 802 Meetings: Efficiency Improvement</a:t>
            </a:r>
          </a:p>
          <a:p>
            <a:pPr lvl="1"/>
            <a:r>
              <a:rPr lang="en-US" dirty="0"/>
              <a:t>2) 802 Plenary Sessions: Facilities and Services</a:t>
            </a:r>
          </a:p>
          <a:p>
            <a:pPr lvl="1"/>
            <a:r>
              <a:rPr lang="en-US" dirty="0"/>
              <a:t>3) IEEE 802 Registration Database</a:t>
            </a:r>
          </a:p>
          <a:p>
            <a:pPr lvl="1"/>
            <a:r>
              <a:rPr lang="en-US" dirty="0"/>
              <a:t>4) Assist IEEE 802 Treasurer</a:t>
            </a:r>
          </a:p>
        </p:txBody>
      </p:sp>
    </p:spTree>
    <p:extLst>
      <p:ext uri="{BB962C8B-B14F-4D97-AF65-F5344CB8AC3E}">
        <p14:creationId xmlns:p14="http://schemas.microsoft.com/office/powerpoint/2010/main" val="15443036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8698" y="343693"/>
            <a:ext cx="7772400" cy="914400"/>
          </a:xfrm>
        </p:spPr>
        <p:txBody>
          <a:bodyPr/>
          <a:lstStyle/>
          <a:p>
            <a:r>
              <a:rPr lang="en-US" sz="2800" b="1" dirty="0"/>
              <a:t>F8.06 – Announcement of 802 EC Interim Telecon (Tuesday 4 June 2019, 1-3pm ET)</a:t>
            </a:r>
          </a:p>
        </p:txBody>
      </p:sp>
      <p:sp>
        <p:nvSpPr>
          <p:cNvPr id="3" name="Content Placeholder 2"/>
          <p:cNvSpPr>
            <a:spLocks noGrp="1"/>
          </p:cNvSpPr>
          <p:nvPr>
            <p:ph idx="1"/>
          </p:nvPr>
        </p:nvSpPr>
        <p:spPr>
          <a:xfrm>
            <a:off x="685800" y="1371600"/>
            <a:ext cx="11277600" cy="5181600"/>
          </a:xfrm>
        </p:spPr>
        <p:txBody>
          <a:bodyPr/>
          <a:lstStyle/>
          <a:p>
            <a:r>
              <a:rPr lang="en-US" sz="1800" dirty="0"/>
              <a:t>Agenda for Interim EC meeting                       			– </a:t>
            </a:r>
            <a:r>
              <a:rPr lang="en-US" sz="1800" b="1" dirty="0">
                <a:solidFill>
                  <a:schemeClr val="accent6">
                    <a:lumMod val="50000"/>
                  </a:schemeClr>
                </a:solidFill>
              </a:rPr>
              <a:t>Tuesday 4 June 2019 1-3PM ET</a:t>
            </a:r>
          </a:p>
          <a:p>
            <a:r>
              <a:rPr lang="en-US" sz="1800" dirty="0"/>
              <a:t>Initial Proposed Draft Agenda</a:t>
            </a:r>
          </a:p>
          <a:p>
            <a:pPr marL="800100" lvl="1" indent="-342900">
              <a:buAutoNum type="arabicPeriod"/>
            </a:pPr>
            <a:r>
              <a:rPr lang="en-US" sz="1800" dirty="0"/>
              <a:t>Welcome/Intro/Approve Agenda 	        				- Nikolich       	5 min </a:t>
            </a:r>
          </a:p>
          <a:p>
            <a:pPr marL="800100" lvl="1" indent="-342900">
              <a:buAutoNum type="arabicPeriod"/>
            </a:pPr>
            <a:r>
              <a:rPr lang="en-US" sz="1800" dirty="0"/>
              <a:t>Report: EC Action Item Summary					- </a:t>
            </a:r>
            <a:r>
              <a:rPr lang="en-US" sz="1800" dirty="0" err="1"/>
              <a:t>D’Ambrosia</a:t>
            </a:r>
            <a:r>
              <a:rPr lang="en-US" sz="1800" dirty="0"/>
              <a:t>	10 min</a:t>
            </a:r>
          </a:p>
          <a:p>
            <a:pPr marL="800100" lvl="1" indent="-342900">
              <a:buAutoNum type="arabicPeriod"/>
            </a:pPr>
            <a:r>
              <a:rPr lang="en-US" sz="1800" dirty="0"/>
              <a:t>Venue Issues:</a:t>
            </a:r>
          </a:p>
          <a:p>
            <a:pPr marL="1200150" lvl="2" indent="-342900">
              <a:buAutoNum type="arabicPeriod"/>
            </a:pPr>
            <a:r>
              <a:rPr lang="en-US" sz="1800" dirty="0"/>
              <a:t>Report: July 2018 Plenary Status					- Rosdahl   	3 min</a:t>
            </a:r>
          </a:p>
          <a:p>
            <a:pPr marL="1200150" lvl="2" indent="-342900">
              <a:buAutoNum type="arabicPeriod"/>
            </a:pPr>
            <a:r>
              <a:rPr lang="en-US" sz="1800" dirty="0"/>
              <a:t>Report on 2021/2022 Future Venue Contract status			- Rosdahl	8 min</a:t>
            </a:r>
          </a:p>
          <a:p>
            <a:pPr marL="800100" lvl="1" indent="-342900">
              <a:buAutoNum type="arabicPeriod"/>
            </a:pPr>
            <a:r>
              <a:rPr lang="en-US" sz="1800" dirty="0"/>
              <a:t>Formal Actions – Motions from WG Chairs</a:t>
            </a:r>
          </a:p>
          <a:p>
            <a:pPr marL="1200150" lvl="2" indent="-342900">
              <a:buAutoNum type="arabicPeriod"/>
            </a:pPr>
            <a:r>
              <a:rPr lang="en-US" sz="1800" dirty="0"/>
              <a:t>802.22 Extension – ARVR SG					-Das	    	5 Min</a:t>
            </a:r>
          </a:p>
          <a:p>
            <a:pPr marL="800100" lvl="1" indent="-342900">
              <a:buAutoNum type="arabicPeriod"/>
            </a:pPr>
            <a:r>
              <a:rPr lang="en-US" sz="1800" dirty="0"/>
              <a:t>Other Reports from WG Chairs</a:t>
            </a:r>
          </a:p>
          <a:p>
            <a:pPr marL="800100" lvl="1" indent="-342900">
              <a:buAutoNum type="arabicPeriod"/>
            </a:pPr>
            <a:r>
              <a:rPr lang="en-US" sz="1800" dirty="0"/>
              <a:t>Rules and P&amp;P Issues</a:t>
            </a:r>
          </a:p>
          <a:p>
            <a:pPr marL="1200150" lvl="2" indent="-342900">
              <a:buAutoNum type="arabicPeriod"/>
            </a:pPr>
            <a:r>
              <a:rPr lang="en-US" sz="1800" dirty="0"/>
              <a:t>Review </a:t>
            </a:r>
            <a:r>
              <a:rPr lang="en-US" sz="1800" dirty="0" err="1"/>
              <a:t>AudCom</a:t>
            </a:r>
            <a:r>
              <a:rPr lang="en-US" sz="1800" dirty="0"/>
              <a:t> responses					-</a:t>
            </a:r>
            <a:r>
              <a:rPr lang="en-US" sz="1800" dirty="0" err="1"/>
              <a:t>Gilb</a:t>
            </a:r>
            <a:r>
              <a:rPr lang="en-US" sz="1800" dirty="0"/>
              <a:t>		15 Min</a:t>
            </a:r>
          </a:p>
          <a:p>
            <a:pPr marL="1200150" lvl="2" indent="-342900">
              <a:buAutoNum type="arabicPeriod"/>
            </a:pPr>
            <a:r>
              <a:rPr lang="en-US" sz="1800" dirty="0" err="1"/>
              <a:t>Rechartering</a:t>
            </a:r>
            <a:r>
              <a:rPr lang="en-US" sz="1800" dirty="0"/>
              <a:t> SGs versus extensions, 			-Law/</a:t>
            </a:r>
            <a:r>
              <a:rPr lang="en-US" sz="1800" dirty="0" err="1"/>
              <a:t>Gilb</a:t>
            </a:r>
            <a:r>
              <a:rPr lang="en-US" sz="1800" dirty="0"/>
              <a:t>/</a:t>
            </a:r>
            <a:r>
              <a:rPr lang="en-US" sz="1800" dirty="0" err="1"/>
              <a:t>D’Ambrosia</a:t>
            </a:r>
            <a:r>
              <a:rPr lang="en-US" sz="1800" dirty="0"/>
              <a:t>	15 Min</a:t>
            </a:r>
          </a:p>
          <a:p>
            <a:pPr marL="1200150" lvl="2" indent="-342900">
              <a:buAutoNum type="arabicPeriod"/>
            </a:pPr>
            <a:r>
              <a:rPr lang="en-US" sz="1800" dirty="0"/>
              <a:t>Updates to the Chair’s Guidelines                                            	-</a:t>
            </a:r>
            <a:r>
              <a:rPr lang="en-US" sz="1800" dirty="0" err="1"/>
              <a:t>Gilb</a:t>
            </a:r>
            <a:r>
              <a:rPr lang="en-US" sz="1800" dirty="0"/>
              <a:t>		15 Min</a:t>
            </a:r>
          </a:p>
          <a:p>
            <a:r>
              <a:rPr lang="en-US" sz="1800" b="1" dirty="0"/>
              <a:t>Per Chairs Guideline – Confirm during the Closing EC Plenary.</a:t>
            </a:r>
          </a:p>
        </p:txBody>
      </p:sp>
    </p:spTree>
    <p:extLst>
      <p:ext uri="{BB962C8B-B14F-4D97-AF65-F5344CB8AC3E}">
        <p14:creationId xmlns:p14="http://schemas.microsoft.com/office/powerpoint/2010/main" val="7134217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8506" y="304801"/>
            <a:ext cx="8229600" cy="979279"/>
          </a:xfrm>
        </p:spPr>
        <p:txBody>
          <a:bodyPr/>
          <a:lstStyle/>
          <a:p>
            <a:r>
              <a:rPr lang="en-US" sz="2800" b="1" dirty="0"/>
              <a:t>*F8.07 – No Tutorials for July 2019 Plenary</a:t>
            </a:r>
          </a:p>
        </p:txBody>
      </p:sp>
      <p:sp>
        <p:nvSpPr>
          <p:cNvPr id="7" name="Content Placeholder 6"/>
          <p:cNvSpPr>
            <a:spLocks noGrp="1"/>
          </p:cNvSpPr>
          <p:nvPr>
            <p:ph idx="1"/>
          </p:nvPr>
        </p:nvSpPr>
        <p:spPr>
          <a:xfrm>
            <a:off x="685800" y="1298148"/>
            <a:ext cx="10363200" cy="5178852"/>
          </a:xfrm>
        </p:spPr>
        <p:txBody>
          <a:bodyPr/>
          <a:lstStyle/>
          <a:p>
            <a:r>
              <a:rPr lang="en-US" sz="2800" b="1" dirty="0"/>
              <a:t>No Tutorials to be held Monday, 15 July 2019</a:t>
            </a:r>
          </a:p>
          <a:p>
            <a:endParaRPr lang="en-US" sz="2400" dirty="0"/>
          </a:p>
          <a:p>
            <a:r>
              <a:rPr lang="en-US" sz="2400" dirty="0"/>
              <a:t>Tutorial Request form: </a:t>
            </a:r>
            <a:r>
              <a:rPr lang="en-US" sz="2000" dirty="0">
                <a:hlinkClick r:id="rId3"/>
              </a:rPr>
              <a:t>http://www.ieee802.org/802_tutorials/802_Tutorial_Request_Form.doc</a:t>
            </a:r>
            <a:endParaRPr lang="en-US" sz="2000" dirty="0"/>
          </a:p>
          <a:p>
            <a:pPr marL="0" indent="0">
              <a:buNone/>
            </a:pPr>
            <a:endParaRPr lang="en-US" sz="2400" dirty="0"/>
          </a:p>
          <a:p>
            <a:r>
              <a:rPr lang="en-US" sz="2400" dirty="0"/>
              <a:t>No requests for Tutorials will be accepted</a:t>
            </a:r>
          </a:p>
          <a:p>
            <a:endParaRPr lang="en-US" sz="2800" dirty="0"/>
          </a:p>
        </p:txBody>
      </p:sp>
    </p:spTree>
    <p:extLst>
      <p:ext uri="{BB962C8B-B14F-4D97-AF65-F5344CB8AC3E}">
        <p14:creationId xmlns:p14="http://schemas.microsoft.com/office/powerpoint/2010/main" val="3786605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 Exec Sec Agenda Items</a:t>
            </a:r>
          </a:p>
        </p:txBody>
      </p:sp>
      <p:sp>
        <p:nvSpPr>
          <p:cNvPr id="3" name="Content Placeholder 2"/>
          <p:cNvSpPr>
            <a:spLocks noGrp="1"/>
          </p:cNvSpPr>
          <p:nvPr>
            <p:ph idx="1"/>
          </p:nvPr>
        </p:nvSpPr>
        <p:spPr/>
        <p:txBody>
          <a:bodyPr/>
          <a:lstStyle/>
          <a:p>
            <a:r>
              <a:rPr lang="en-US" dirty="0"/>
              <a:t>6.02  II  Current and Future Venue Report         10 Mins</a:t>
            </a:r>
          </a:p>
        </p:txBody>
      </p:sp>
    </p:spTree>
    <p:extLst>
      <p:ext uri="{BB962C8B-B14F-4D97-AF65-F5344CB8AC3E}">
        <p14:creationId xmlns:p14="http://schemas.microsoft.com/office/powerpoint/2010/main" val="3501020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6.02 Current and Future Venue Report</a:t>
            </a:r>
          </a:p>
        </p:txBody>
      </p:sp>
      <p:sp>
        <p:nvSpPr>
          <p:cNvPr id="3" name="Content Placeholder 2"/>
          <p:cNvSpPr>
            <a:spLocks noGrp="1"/>
          </p:cNvSpPr>
          <p:nvPr>
            <p:ph idx="1"/>
          </p:nvPr>
        </p:nvSpPr>
        <p:spPr/>
        <p:txBody>
          <a:bodyPr/>
          <a:lstStyle/>
          <a:p>
            <a:r>
              <a:rPr lang="en-US" dirty="0"/>
              <a:t>IEEE 802 Things to Know– </a:t>
            </a:r>
          </a:p>
          <a:p>
            <a:pPr lvl="1"/>
            <a:r>
              <a:rPr lang="en-US" dirty="0"/>
              <a:t>Thanks Face to Face Events</a:t>
            </a:r>
          </a:p>
          <a:p>
            <a:pPr lvl="1"/>
            <a:r>
              <a:rPr lang="en-US" dirty="0"/>
              <a:t>Chairs Memo Emailed to EC Members for distribution March 5.</a:t>
            </a:r>
          </a:p>
          <a:p>
            <a:pPr lvl="1"/>
            <a:endParaRPr lang="en-US" dirty="0"/>
          </a:p>
          <a:p>
            <a:r>
              <a:rPr lang="en-US" sz="2400" b="1" dirty="0"/>
              <a:t>Hyatt Regency Elevators</a:t>
            </a:r>
          </a:p>
          <a:p>
            <a:pPr lvl="1"/>
            <a:r>
              <a:rPr lang="en-US" sz="2400" dirty="0"/>
              <a:t>Use Touch Screen Panels Outside Elevators: select floor and proceed to assigned elevator.</a:t>
            </a:r>
          </a:p>
          <a:p>
            <a:pPr lvl="1"/>
            <a:r>
              <a:rPr lang="en-US" sz="2400" dirty="0"/>
              <a:t>No selection panel inside elevator, floors will be displayed inside the door opening.</a:t>
            </a:r>
          </a:p>
          <a:p>
            <a:pPr lvl="1"/>
            <a:endParaRPr lang="en-US" dirty="0"/>
          </a:p>
        </p:txBody>
      </p:sp>
    </p:spTree>
    <p:extLst>
      <p:ext uri="{BB962C8B-B14F-4D97-AF65-F5344CB8AC3E}">
        <p14:creationId xmlns:p14="http://schemas.microsoft.com/office/powerpoint/2010/main" val="1269748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12532" y="1747766"/>
            <a:ext cx="7766936" cy="2448067"/>
          </a:xfrm>
        </p:spPr>
        <p:txBody>
          <a:bodyPr/>
          <a:lstStyle/>
          <a:p>
            <a:r>
              <a:rPr lang="en-US" dirty="0"/>
              <a:t>What you need to know about the IEEE 802 Plenary March 2019 </a:t>
            </a:r>
          </a:p>
        </p:txBody>
      </p:sp>
      <p:sp>
        <p:nvSpPr>
          <p:cNvPr id="3" name="Subtitle 2"/>
          <p:cNvSpPr>
            <a:spLocks noGrp="1"/>
          </p:cNvSpPr>
          <p:nvPr>
            <p:ph type="subTitle" idx="1"/>
          </p:nvPr>
        </p:nvSpPr>
        <p:spPr/>
        <p:txBody>
          <a:bodyPr/>
          <a:lstStyle/>
          <a:p>
            <a:r>
              <a:rPr lang="en-US" dirty="0"/>
              <a:t>March 10-15, 2019</a:t>
            </a:r>
          </a:p>
          <a:p>
            <a:r>
              <a:rPr lang="en-US" dirty="0"/>
              <a:t>Vancouver, BC Canada</a:t>
            </a:r>
          </a:p>
        </p:txBody>
      </p:sp>
    </p:spTree>
    <p:extLst>
      <p:ext uri="{BB962C8B-B14F-4D97-AF65-F5344CB8AC3E}">
        <p14:creationId xmlns:p14="http://schemas.microsoft.com/office/powerpoint/2010/main" val="7181993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7666" y="634854"/>
            <a:ext cx="8596668" cy="609600"/>
          </a:xfrm>
        </p:spPr>
        <p:txBody>
          <a:bodyPr>
            <a:normAutofit fontScale="90000"/>
          </a:bodyPr>
          <a:lstStyle/>
          <a:p>
            <a:pPr algn="ctr"/>
            <a:r>
              <a:rPr lang="en-US" b="1" dirty="0"/>
              <a:t>Who is Meeting Where and When</a:t>
            </a:r>
          </a:p>
        </p:txBody>
      </p:sp>
      <p:sp>
        <p:nvSpPr>
          <p:cNvPr id="3" name="Content Placeholder 2"/>
          <p:cNvSpPr>
            <a:spLocks noGrp="1"/>
          </p:cNvSpPr>
          <p:nvPr>
            <p:ph idx="1"/>
          </p:nvPr>
        </p:nvSpPr>
        <p:spPr>
          <a:xfrm>
            <a:off x="1797666" y="1386886"/>
            <a:ext cx="8946534" cy="5166314"/>
          </a:xfrm>
        </p:spPr>
        <p:txBody>
          <a:bodyPr>
            <a:noAutofit/>
          </a:bodyPr>
          <a:lstStyle/>
          <a:p>
            <a:r>
              <a:rPr lang="en-US" sz="1800" b="1" dirty="0"/>
              <a:t>Scheduled Sessions</a:t>
            </a:r>
          </a:p>
          <a:p>
            <a:pPr lvl="1"/>
            <a:r>
              <a:rPr lang="en-US" sz="1800" dirty="0"/>
              <a:t> </a:t>
            </a:r>
            <a:r>
              <a:rPr lang="en-US" sz="1800" dirty="0">
                <a:hlinkClick r:id="rId2"/>
              </a:rPr>
              <a:t>http://schedule.802world.com/schedule/schedule/show</a:t>
            </a:r>
            <a:endParaRPr lang="en-US" sz="1800" dirty="0"/>
          </a:p>
          <a:p>
            <a:r>
              <a:rPr lang="en-US" sz="1800" b="1" dirty="0"/>
              <a:t>Meeting Space Maps</a:t>
            </a:r>
          </a:p>
          <a:p>
            <a:pPr lvl="1"/>
            <a:r>
              <a:rPr lang="en-US" sz="1800" dirty="0"/>
              <a:t>Map Page: </a:t>
            </a:r>
            <a:r>
              <a:rPr lang="en-US" sz="1800" dirty="0">
                <a:hlinkClick r:id="rId3"/>
              </a:rPr>
              <a:t>http://802world.org/plenary/meeting-map/</a:t>
            </a:r>
            <a:endParaRPr lang="en-US" sz="1800" dirty="0"/>
          </a:p>
          <a:p>
            <a:pPr lvl="1"/>
            <a:r>
              <a:rPr lang="en-US" sz="1800" dirty="0"/>
              <a:t>Fairmont Hotel Vancouver: </a:t>
            </a:r>
            <a:r>
              <a:rPr lang="en-US" sz="1800" dirty="0">
                <a:hlinkClick r:id="rId4"/>
              </a:rPr>
              <a:t>http://802world.org/plenary/files/2015/03/FH_Vancouver_FP_March2019.pdf</a:t>
            </a:r>
            <a:endParaRPr lang="en-US" sz="1800" dirty="0"/>
          </a:p>
          <a:p>
            <a:pPr lvl="1"/>
            <a:r>
              <a:rPr lang="en-US" sz="1800" dirty="0"/>
              <a:t>Hyatt Regency Vancouver: </a:t>
            </a:r>
            <a:r>
              <a:rPr lang="en-US" sz="1800" dirty="0">
                <a:hlinkClick r:id="rId5"/>
              </a:rPr>
              <a:t>http://802world.org/plenary/files/2015/03/HR_Vancouver_FP_March2019.pdf</a:t>
            </a:r>
            <a:endParaRPr lang="en-US" sz="1800" dirty="0"/>
          </a:p>
          <a:p>
            <a:pPr marL="457200" lvl="1" indent="0">
              <a:buNone/>
            </a:pPr>
            <a:endParaRPr lang="en-US" sz="1800" dirty="0"/>
          </a:p>
          <a:p>
            <a:r>
              <a:rPr lang="en-US" sz="1800" b="1" dirty="0"/>
              <a:t>Working Group Hotels</a:t>
            </a:r>
          </a:p>
          <a:p>
            <a:pPr lvl="1"/>
            <a:r>
              <a:rPr lang="en-US" sz="1800" dirty="0"/>
              <a:t>Fairmont Hotel Vancouver</a:t>
            </a:r>
          </a:p>
          <a:p>
            <a:pPr lvl="2"/>
            <a:r>
              <a:rPr lang="en-US" sz="1800" dirty="0"/>
              <a:t>802.1, 802.3</a:t>
            </a:r>
          </a:p>
          <a:p>
            <a:pPr lvl="1"/>
            <a:r>
              <a:rPr lang="en-US" sz="1800" dirty="0"/>
              <a:t>Hyatt Regency Vancouver</a:t>
            </a:r>
          </a:p>
          <a:p>
            <a:pPr lvl="2"/>
            <a:r>
              <a:rPr lang="en-US" sz="1800" dirty="0"/>
              <a:t>802.11, 802.15, 802.18, 802.19, 802.21, 802.22, 802.24, Executive Committee Opening/Closing, Executive Committee Sub Committee, IEEE SA Fellowship</a:t>
            </a:r>
          </a:p>
        </p:txBody>
      </p:sp>
    </p:spTree>
    <p:extLst>
      <p:ext uri="{BB962C8B-B14F-4D97-AF65-F5344CB8AC3E}">
        <p14:creationId xmlns:p14="http://schemas.microsoft.com/office/powerpoint/2010/main" val="4301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3467" y="304801"/>
            <a:ext cx="10905066" cy="990600"/>
          </a:xfrm>
        </p:spPr>
        <p:txBody>
          <a:bodyPr>
            <a:normAutofit fontScale="90000"/>
          </a:bodyPr>
          <a:lstStyle/>
          <a:p>
            <a:pPr algn="ctr"/>
            <a:r>
              <a:rPr lang="en-US" b="1" dirty="0"/>
              <a:t>Where to Pick Up an Event Name Badge </a:t>
            </a:r>
            <a:br>
              <a:rPr lang="en-US" b="1" dirty="0"/>
            </a:br>
            <a:r>
              <a:rPr lang="en-US" b="1" dirty="0"/>
              <a:t>and Log Your Attendance </a:t>
            </a:r>
          </a:p>
        </p:txBody>
      </p:sp>
      <p:sp>
        <p:nvSpPr>
          <p:cNvPr id="3" name="Content Placeholder 2"/>
          <p:cNvSpPr>
            <a:spLocks noGrp="1"/>
          </p:cNvSpPr>
          <p:nvPr>
            <p:ph idx="1"/>
          </p:nvPr>
        </p:nvSpPr>
        <p:spPr>
          <a:xfrm>
            <a:off x="914399" y="1447800"/>
            <a:ext cx="10634133" cy="4940643"/>
          </a:xfrm>
        </p:spPr>
        <p:txBody>
          <a:bodyPr>
            <a:normAutofit fontScale="85000" lnSpcReduction="10000"/>
          </a:bodyPr>
          <a:lstStyle/>
          <a:p>
            <a:r>
              <a:rPr lang="en-US" b="1" dirty="0"/>
              <a:t>Name Badges, Registration and Event Information</a:t>
            </a:r>
          </a:p>
          <a:p>
            <a:pPr lvl="1"/>
            <a:r>
              <a:rPr lang="en-US" dirty="0"/>
              <a:t>Fairmont Hotel Vancouver: British Columbia Foyer, Conference Level</a:t>
            </a:r>
          </a:p>
          <a:p>
            <a:pPr lvl="2"/>
            <a:r>
              <a:rPr lang="en-US" dirty="0"/>
              <a:t>Sunday March 10</a:t>
            </a:r>
            <a:r>
              <a:rPr lang="en-US" baseline="30000" dirty="0"/>
              <a:t>th</a:t>
            </a:r>
            <a:r>
              <a:rPr lang="en-US" dirty="0"/>
              <a:t> 5:00 PM – 8:00 PM</a:t>
            </a:r>
          </a:p>
          <a:p>
            <a:pPr lvl="2"/>
            <a:r>
              <a:rPr lang="en-US" dirty="0"/>
              <a:t>Monday March 11</a:t>
            </a:r>
            <a:r>
              <a:rPr lang="en-US" baseline="30000" dirty="0"/>
              <a:t>th</a:t>
            </a:r>
            <a:r>
              <a:rPr lang="en-US" dirty="0"/>
              <a:t> – Thursday March 14</a:t>
            </a:r>
            <a:r>
              <a:rPr lang="en-US" baseline="30000" dirty="0"/>
              <a:t>th</a:t>
            </a:r>
            <a:r>
              <a:rPr lang="en-US" dirty="0"/>
              <a:t> 7:30 AM – 5:00 PM</a:t>
            </a:r>
          </a:p>
          <a:p>
            <a:pPr lvl="1"/>
            <a:r>
              <a:rPr lang="en-US" dirty="0"/>
              <a:t>Hyatt Regency Vancouver: Regency Foyer, 3</a:t>
            </a:r>
            <a:r>
              <a:rPr lang="en-US" baseline="30000" dirty="0"/>
              <a:t>rd</a:t>
            </a:r>
            <a:r>
              <a:rPr lang="en-US" dirty="0"/>
              <a:t> Floor</a:t>
            </a:r>
            <a:r>
              <a:rPr lang="en-US" b="1" dirty="0"/>
              <a:t> </a:t>
            </a:r>
          </a:p>
          <a:p>
            <a:pPr lvl="2"/>
            <a:r>
              <a:rPr lang="en-US" dirty="0"/>
              <a:t>Sunday March 10</a:t>
            </a:r>
            <a:r>
              <a:rPr lang="en-US" baseline="30000" dirty="0"/>
              <a:t>th</a:t>
            </a:r>
            <a:r>
              <a:rPr lang="en-US" dirty="0"/>
              <a:t> 5:00 PM – 8:00 PM</a:t>
            </a:r>
          </a:p>
          <a:p>
            <a:pPr lvl="2"/>
            <a:r>
              <a:rPr lang="en-US" dirty="0"/>
              <a:t>Monday March 11</a:t>
            </a:r>
            <a:r>
              <a:rPr lang="en-US" baseline="30000" dirty="0"/>
              <a:t>th</a:t>
            </a:r>
            <a:r>
              <a:rPr lang="en-US" dirty="0"/>
              <a:t> – Thursday March 14</a:t>
            </a:r>
            <a:r>
              <a:rPr lang="en-US" baseline="30000" dirty="0"/>
              <a:t>th</a:t>
            </a:r>
            <a:r>
              <a:rPr lang="en-US" dirty="0"/>
              <a:t> 7:30 AM – 5:00 PM</a:t>
            </a:r>
          </a:p>
          <a:p>
            <a:pPr lvl="2"/>
            <a:r>
              <a:rPr lang="en-US" dirty="0"/>
              <a:t>Friday March 15</a:t>
            </a:r>
            <a:r>
              <a:rPr lang="en-US" baseline="30000" dirty="0"/>
              <a:t>th</a:t>
            </a:r>
            <a:r>
              <a:rPr lang="en-US" dirty="0"/>
              <a:t> 7:30 AM – 12:00 PM Queen Charlotte Room, 3</a:t>
            </a:r>
            <a:r>
              <a:rPr lang="en-US" baseline="30000" dirty="0"/>
              <a:t>rd</a:t>
            </a:r>
            <a:r>
              <a:rPr lang="en-US" dirty="0"/>
              <a:t> Floor</a:t>
            </a:r>
          </a:p>
          <a:p>
            <a:r>
              <a:rPr lang="en-US" b="1" dirty="0"/>
              <a:t>Registration Website</a:t>
            </a:r>
          </a:p>
          <a:p>
            <a:pPr lvl="1"/>
            <a:r>
              <a:rPr lang="en-US" dirty="0">
                <a:hlinkClick r:id="rId2"/>
              </a:rPr>
              <a:t>https://</a:t>
            </a:r>
            <a:r>
              <a:rPr lang="en-US" dirty="0" err="1">
                <a:hlinkClick r:id="rId2"/>
              </a:rPr>
              <a:t>www.regonline.com</a:t>
            </a:r>
            <a:r>
              <a:rPr lang="en-US" dirty="0">
                <a:hlinkClick r:id="rId2"/>
              </a:rPr>
              <a:t>/registration/</a:t>
            </a:r>
            <a:r>
              <a:rPr lang="en-US" dirty="0" err="1">
                <a:hlinkClick r:id="rId2"/>
              </a:rPr>
              <a:t>Checkin.aspx?EventID</a:t>
            </a:r>
            <a:r>
              <a:rPr lang="en-US" dirty="0">
                <a:hlinkClick r:id="rId2"/>
              </a:rPr>
              <a:t>=2549534</a:t>
            </a:r>
            <a:endParaRPr lang="en-US" dirty="0"/>
          </a:p>
          <a:p>
            <a:r>
              <a:rPr lang="en-US" b="1" dirty="0"/>
              <a:t>Attendance Tool (IMAT)</a:t>
            </a:r>
          </a:p>
          <a:p>
            <a:pPr lvl="1"/>
            <a:r>
              <a:rPr lang="en-US" dirty="0">
                <a:hlinkClick r:id="rId3"/>
              </a:rPr>
              <a:t>https://</a:t>
            </a:r>
            <a:r>
              <a:rPr lang="en-US" dirty="0" err="1">
                <a:hlinkClick r:id="rId3"/>
              </a:rPr>
              <a:t>imat.ieee.org</a:t>
            </a:r>
            <a:r>
              <a:rPr lang="en-US" dirty="0">
                <a:hlinkClick r:id="rId3"/>
              </a:rPr>
              <a:t>/my-site/home</a:t>
            </a:r>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16096387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69557"/>
            <a:ext cx="10828866" cy="762001"/>
          </a:xfrm>
        </p:spPr>
        <p:txBody>
          <a:bodyPr>
            <a:normAutofit/>
          </a:bodyPr>
          <a:lstStyle/>
          <a:p>
            <a:pPr algn="ctr"/>
            <a:r>
              <a:rPr lang="en-US" b="1" dirty="0"/>
              <a:t>Internet: </a:t>
            </a:r>
            <a:r>
              <a:rPr lang="en-US" dirty="0"/>
              <a:t>Meeting Network and Guest Room Access </a:t>
            </a:r>
          </a:p>
        </p:txBody>
      </p:sp>
      <p:sp>
        <p:nvSpPr>
          <p:cNvPr id="3" name="Content Placeholder 2"/>
          <p:cNvSpPr>
            <a:spLocks noGrp="1"/>
          </p:cNvSpPr>
          <p:nvPr>
            <p:ph idx="1"/>
          </p:nvPr>
        </p:nvSpPr>
        <p:spPr>
          <a:xfrm>
            <a:off x="1828800" y="1447800"/>
            <a:ext cx="9220200" cy="4940643"/>
          </a:xfrm>
        </p:spPr>
        <p:txBody>
          <a:bodyPr>
            <a:normAutofit fontScale="92500" lnSpcReduction="20000"/>
          </a:bodyPr>
          <a:lstStyle/>
          <a:p>
            <a:r>
              <a:rPr lang="en-US" b="1" dirty="0"/>
              <a:t>Meeting Space Network</a:t>
            </a:r>
          </a:p>
          <a:p>
            <a:pPr lvl="1"/>
            <a:r>
              <a:rPr lang="en-US" dirty="0"/>
              <a:t>Fairmont Hotel Vancouver &amp; Hyatt Regency Vancouver</a:t>
            </a:r>
          </a:p>
          <a:p>
            <a:pPr lvl="2"/>
            <a:r>
              <a:rPr lang="en-US" dirty="0"/>
              <a:t>SSID: IEEE802</a:t>
            </a:r>
          </a:p>
          <a:p>
            <a:pPr lvl="2"/>
            <a:r>
              <a:rPr lang="en-US" dirty="0"/>
              <a:t>Password: </a:t>
            </a:r>
            <a:r>
              <a:rPr lang="en-US" dirty="0" err="1"/>
              <a:t>ieeeieee</a:t>
            </a:r>
            <a:endParaRPr lang="en-US" dirty="0"/>
          </a:p>
          <a:p>
            <a:pPr lvl="2"/>
            <a:r>
              <a:rPr lang="en-US" dirty="0"/>
              <a:t>Wireless Encryption Protocol: WPA2 Pre Shared Key</a:t>
            </a:r>
          </a:p>
          <a:p>
            <a:r>
              <a:rPr lang="en-US" b="1" dirty="0"/>
              <a:t>Meeting Space Network Help Desk</a:t>
            </a:r>
          </a:p>
          <a:p>
            <a:pPr lvl="1"/>
            <a:r>
              <a:rPr lang="en-US" dirty="0"/>
              <a:t>Fairmont Hotel Vancouver &amp; Hyatt Regency Vancouver</a:t>
            </a:r>
          </a:p>
          <a:p>
            <a:pPr lvl="2"/>
            <a:r>
              <a:rPr lang="en-US" dirty="0" err="1"/>
              <a:t>Linespeed</a:t>
            </a:r>
            <a:r>
              <a:rPr lang="en-US" dirty="0"/>
              <a:t> Staff will be available</a:t>
            </a:r>
          </a:p>
          <a:p>
            <a:r>
              <a:rPr lang="en-US" b="1" dirty="0"/>
              <a:t>Guest Room Network</a:t>
            </a:r>
          </a:p>
          <a:p>
            <a:pPr lvl="1"/>
            <a:r>
              <a:rPr lang="en-US" dirty="0"/>
              <a:t>Fairmont Hotel Vancouver &amp; Hyatt Regency Vancouver</a:t>
            </a:r>
          </a:p>
          <a:p>
            <a:pPr lvl="2"/>
            <a:r>
              <a:rPr lang="en-US" dirty="0"/>
              <a:t>Complimentary for guests staying in the IEEE 802 Room Block</a:t>
            </a:r>
          </a:p>
          <a:p>
            <a:pPr lvl="2"/>
            <a:r>
              <a:rPr lang="en-US" dirty="0"/>
              <a:t>Access Instructions available at front desk upon check in.</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1908370403"/>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40861</TotalTime>
  <Words>2507</Words>
  <Application>Microsoft Office PowerPoint</Application>
  <PresentationFormat>Widescreen</PresentationFormat>
  <Paragraphs>396</Paragraphs>
  <Slides>36</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Arial Unicode MS</vt:lpstr>
      <vt:lpstr>MS PGothic</vt:lpstr>
      <vt:lpstr>Arial</vt:lpstr>
      <vt:lpstr>Times New Roman</vt:lpstr>
      <vt:lpstr>Wingdings</vt:lpstr>
      <vt:lpstr>Title slide</vt:lpstr>
      <vt:lpstr>Executive Secretary Agenda Items  March 2019 Plenary</vt:lpstr>
      <vt:lpstr>Event Conduct and Safety Statement </vt:lpstr>
      <vt:lpstr>Event Conduct and Safety Statement</vt:lpstr>
      <vt:lpstr>802 Exec Sec Agenda Items</vt:lpstr>
      <vt:lpstr>6.02 Current and Future Venue Report</vt:lpstr>
      <vt:lpstr>What you need to know about the IEEE 802 Plenary March 2019 </vt:lpstr>
      <vt:lpstr>Who is Meeting Where and When</vt:lpstr>
      <vt:lpstr>Where to Pick Up an Event Name Badge  and Log Your Attendance </vt:lpstr>
      <vt:lpstr>Internet: Meeting Network and Guest Room Access </vt:lpstr>
      <vt:lpstr>Getting Something to Eat and Drink Attendee Food and Beverage Breaks</vt:lpstr>
      <vt:lpstr>Audio Visual</vt:lpstr>
      <vt:lpstr>Tutorial Monday March 11th 6:30 PM Hyatt Regency Vancouver, Regency CD 3rd Floor</vt:lpstr>
      <vt:lpstr>Networking Social Event  Wednesday March 13th 6:30 PM – 8:30 PM Hyatt Regency Vancouver, 34th Floor</vt:lpstr>
      <vt:lpstr>Meeting Planner Contact Information Face to Face Events</vt:lpstr>
      <vt:lpstr>2019 Future Venues</vt:lpstr>
      <vt:lpstr>2020 Future Venues</vt:lpstr>
      <vt:lpstr>Request for WG Straw Poll concerning this Venue</vt:lpstr>
      <vt:lpstr>Future Venue AdHocS  --</vt:lpstr>
      <vt:lpstr>Next Venue Meeting planning – Thurs 7:30 am</vt:lpstr>
      <vt:lpstr>Future Venues AdHoc – Thurs 8 am</vt:lpstr>
      <vt:lpstr>Engagement of Younger Engineers </vt:lpstr>
      <vt:lpstr>Possible Hawaiian Village Option</vt:lpstr>
      <vt:lpstr>Hyatt Regency Seattle</vt:lpstr>
      <vt:lpstr>Hyatt Regency Vancouver</vt:lpstr>
      <vt:lpstr>Friday Closing EC Plenary</vt:lpstr>
      <vt:lpstr>PowerPoint Presentation</vt:lpstr>
      <vt:lpstr>Straw Poll Results for Returning to This Venue</vt:lpstr>
      <vt:lpstr>Hyatt Regency Vancouver</vt:lpstr>
      <vt:lpstr>Possible Hawaiian Village Option</vt:lpstr>
      <vt:lpstr>Extra Venue Straw Polls</vt:lpstr>
      <vt:lpstr>Future Venue Insight</vt:lpstr>
      <vt:lpstr>802 Plenary July 2019</vt:lpstr>
      <vt:lpstr>Vienna Constraints</vt:lpstr>
      <vt:lpstr> *F8.045 Executive Secretary report LMSC 802 – P&amp;P list of major duties:</vt:lpstr>
      <vt:lpstr>F8.06 – Announcement of 802 EC Interim Telecon (Tuesday 4 June 2019, 1-3pm ET)</vt:lpstr>
      <vt:lpstr>*F8.07 – No Tutorials for July 2019 Plenary</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Agenda Items March 2019 Plenary</dc:title>
  <dc:subject>IEEE 802 March 2019 Plenary</dc:subject>
  <dc:creator>Jon Rosdahl</dc:creator>
  <dc:description>Jon Rosdahl (Qualcomm)</dc:description>
  <cp:lastModifiedBy>Jon Rosdahl</cp:lastModifiedBy>
  <cp:revision>330</cp:revision>
  <dcterms:created xsi:type="dcterms:W3CDTF">2015-11-09T04:21:45Z</dcterms:created>
  <dcterms:modified xsi:type="dcterms:W3CDTF">2019-03-21T21:54:13Z</dcterms:modified>
</cp:coreProperties>
</file>