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1"/>
  </p:sldMasterIdLst>
  <p:notesMasterIdLst>
    <p:notesMasterId r:id="rId38"/>
  </p:notesMasterIdLst>
  <p:handoutMasterIdLst>
    <p:handoutMasterId r:id="rId39"/>
  </p:handoutMasterIdLst>
  <p:sldIdLst>
    <p:sldId id="455" r:id="rId2"/>
    <p:sldId id="488" r:id="rId3"/>
    <p:sldId id="489" r:id="rId4"/>
    <p:sldId id="344" r:id="rId5"/>
    <p:sldId id="384" r:id="rId6"/>
    <p:sldId id="256" r:id="rId7"/>
    <p:sldId id="257" r:id="rId8"/>
    <p:sldId id="258" r:id="rId9"/>
    <p:sldId id="262" r:id="rId10"/>
    <p:sldId id="260" r:id="rId11"/>
    <p:sldId id="266" r:id="rId12"/>
    <p:sldId id="263" r:id="rId13"/>
    <p:sldId id="264" r:id="rId14"/>
    <p:sldId id="265" r:id="rId15"/>
    <p:sldId id="437" r:id="rId16"/>
    <p:sldId id="483" r:id="rId17"/>
    <p:sldId id="459" r:id="rId18"/>
    <p:sldId id="422" r:id="rId19"/>
    <p:sldId id="404" r:id="rId20"/>
    <p:sldId id="405" r:id="rId21"/>
    <p:sldId id="490" r:id="rId22"/>
    <p:sldId id="491" r:id="rId23"/>
    <p:sldId id="492" r:id="rId24"/>
    <p:sldId id="493" r:id="rId25"/>
    <p:sldId id="352" r:id="rId26"/>
    <p:sldId id="452" r:id="rId27"/>
    <p:sldId id="456" r:id="rId28"/>
    <p:sldId id="496" r:id="rId29"/>
    <p:sldId id="495" r:id="rId30"/>
    <p:sldId id="494" r:id="rId31"/>
    <p:sldId id="354" r:id="rId32"/>
    <p:sldId id="355" r:id="rId33"/>
    <p:sldId id="497" r:id="rId34"/>
    <p:sldId id="357" r:id="rId35"/>
    <p:sldId id="358" r:id="rId36"/>
    <p:sldId id="359" r:id="rId37"/>
  </p:sldIdLst>
  <p:sldSz cx="12192000" cy="6858000"/>
  <p:notesSz cx="6858000" cy="9144000"/>
  <p:defaultTextStyle>
    <a:defPPr>
      <a:defRPr lang="en-US"/>
    </a:defPPr>
    <a:lvl1pPr algn="l" rtl="0" eaLnBrk="0" fontAlgn="base" hangingPunct="0">
      <a:spcBef>
        <a:spcPct val="0"/>
      </a:spcBef>
      <a:spcAft>
        <a:spcPct val="0"/>
      </a:spcAft>
      <a:defRPr sz="2400" kern="1200">
        <a:solidFill>
          <a:schemeClr val="tx1"/>
        </a:solidFill>
        <a:latin typeface="Arial" charset="0"/>
        <a:ea typeface="MS PGothic" pitchFamily="34" charset="-128"/>
        <a:cs typeface="+mn-cs"/>
      </a:defRPr>
    </a:lvl1pPr>
    <a:lvl2pPr marL="457200" algn="l" rtl="0" eaLnBrk="0" fontAlgn="base" hangingPunct="0">
      <a:spcBef>
        <a:spcPct val="0"/>
      </a:spcBef>
      <a:spcAft>
        <a:spcPct val="0"/>
      </a:spcAft>
      <a:defRPr sz="2400" kern="1200">
        <a:solidFill>
          <a:schemeClr val="tx1"/>
        </a:solidFill>
        <a:latin typeface="Arial" charset="0"/>
        <a:ea typeface="MS PGothic" pitchFamily="34" charset="-128"/>
        <a:cs typeface="+mn-cs"/>
      </a:defRPr>
    </a:lvl2pPr>
    <a:lvl3pPr marL="914400" algn="l" rtl="0" eaLnBrk="0" fontAlgn="base" hangingPunct="0">
      <a:spcBef>
        <a:spcPct val="0"/>
      </a:spcBef>
      <a:spcAft>
        <a:spcPct val="0"/>
      </a:spcAft>
      <a:defRPr sz="2400" kern="1200">
        <a:solidFill>
          <a:schemeClr val="tx1"/>
        </a:solidFill>
        <a:latin typeface="Arial" charset="0"/>
        <a:ea typeface="MS PGothic" pitchFamily="34" charset="-128"/>
        <a:cs typeface="+mn-cs"/>
      </a:defRPr>
    </a:lvl3pPr>
    <a:lvl4pPr marL="1371600" algn="l" rtl="0" eaLnBrk="0" fontAlgn="base" hangingPunct="0">
      <a:spcBef>
        <a:spcPct val="0"/>
      </a:spcBef>
      <a:spcAft>
        <a:spcPct val="0"/>
      </a:spcAft>
      <a:defRPr sz="2400" kern="1200">
        <a:solidFill>
          <a:schemeClr val="tx1"/>
        </a:solidFill>
        <a:latin typeface="Arial" charset="0"/>
        <a:ea typeface="MS PGothic" pitchFamily="34" charset="-128"/>
        <a:cs typeface="+mn-cs"/>
      </a:defRPr>
    </a:lvl4pPr>
    <a:lvl5pPr marL="1828800" algn="l" rtl="0" eaLnBrk="0" fontAlgn="base" hangingPunct="0">
      <a:spcBef>
        <a:spcPct val="0"/>
      </a:spcBef>
      <a:spcAft>
        <a:spcPct val="0"/>
      </a:spcAft>
      <a:defRPr sz="2400" kern="1200">
        <a:solidFill>
          <a:schemeClr val="tx1"/>
        </a:solidFill>
        <a:latin typeface="Arial" charset="0"/>
        <a:ea typeface="MS PGothic" pitchFamily="34" charset="-128"/>
        <a:cs typeface="+mn-cs"/>
      </a:defRPr>
    </a:lvl5pPr>
    <a:lvl6pPr marL="2286000" algn="l" defTabSz="914400" rtl="0" eaLnBrk="1" latinLnBrk="0" hangingPunct="1">
      <a:defRPr sz="2400" kern="1200">
        <a:solidFill>
          <a:schemeClr val="tx1"/>
        </a:solidFill>
        <a:latin typeface="Arial" charset="0"/>
        <a:ea typeface="MS PGothic" pitchFamily="34" charset="-128"/>
        <a:cs typeface="+mn-cs"/>
      </a:defRPr>
    </a:lvl6pPr>
    <a:lvl7pPr marL="2743200" algn="l" defTabSz="914400" rtl="0" eaLnBrk="1" latinLnBrk="0" hangingPunct="1">
      <a:defRPr sz="2400" kern="1200">
        <a:solidFill>
          <a:schemeClr val="tx1"/>
        </a:solidFill>
        <a:latin typeface="Arial" charset="0"/>
        <a:ea typeface="MS PGothic" pitchFamily="34" charset="-128"/>
        <a:cs typeface="+mn-cs"/>
      </a:defRPr>
    </a:lvl7pPr>
    <a:lvl8pPr marL="3200400" algn="l" defTabSz="914400" rtl="0" eaLnBrk="1" latinLnBrk="0" hangingPunct="1">
      <a:defRPr sz="2400" kern="1200">
        <a:solidFill>
          <a:schemeClr val="tx1"/>
        </a:solidFill>
        <a:latin typeface="Arial" charset="0"/>
        <a:ea typeface="MS PGothic" pitchFamily="34" charset="-128"/>
        <a:cs typeface="+mn-cs"/>
      </a:defRPr>
    </a:lvl8pPr>
    <a:lvl9pPr marL="3657600" algn="l" defTabSz="914400" rtl="0" eaLnBrk="1" latinLnBrk="0" hangingPunct="1">
      <a:defRPr sz="2400" kern="1200">
        <a:solidFill>
          <a:schemeClr val="tx1"/>
        </a:solidFill>
        <a:latin typeface="Arial" charset="0"/>
        <a:ea typeface="MS PGothic" pitchFamily="34" charset="-128"/>
        <a:cs typeface="+mn-cs"/>
      </a:defRPr>
    </a:lvl9pPr>
  </p:defaultTextStyle>
  <p:extLst>
    <p:ext uri="{521415D9-36F7-43E2-AB2F-B90AF26B5E84}">
      <p14:sectionLst xmlns:p14="http://schemas.microsoft.com/office/powerpoint/2010/main">
        <p14:section name="Monday Slides" id="{75BF587E-94C1-4D71-A505-2581139456C3}">
          <p14:sldIdLst>
            <p14:sldId id="455"/>
            <p14:sldId id="488"/>
            <p14:sldId id="489"/>
            <p14:sldId id="344"/>
            <p14:sldId id="384"/>
            <p14:sldId id="256"/>
            <p14:sldId id="257"/>
            <p14:sldId id="258"/>
            <p14:sldId id="262"/>
            <p14:sldId id="260"/>
            <p14:sldId id="266"/>
            <p14:sldId id="263"/>
            <p14:sldId id="264"/>
            <p14:sldId id="265"/>
            <p14:sldId id="437"/>
            <p14:sldId id="483"/>
            <p14:sldId id="459"/>
          </p14:sldIdLst>
        </p14:section>
        <p14:section name="Future Venue Adhoc Slides" id="{C5B4BB7D-20FD-45C1-B4FA-4A6AD2022DA5}">
          <p14:sldIdLst>
            <p14:sldId id="422"/>
            <p14:sldId id="404"/>
            <p14:sldId id="405"/>
            <p14:sldId id="490"/>
            <p14:sldId id="491"/>
            <p14:sldId id="492"/>
            <p14:sldId id="493"/>
          </p14:sldIdLst>
        </p14:section>
        <p14:section name="Friday Closing EC Plenary" id="{9A894BCA-3D2E-4B8E-B697-9FBAA04878E1}">
          <p14:sldIdLst>
            <p14:sldId id="352"/>
            <p14:sldId id="452"/>
            <p14:sldId id="456"/>
            <p14:sldId id="496"/>
            <p14:sldId id="495"/>
            <p14:sldId id="494"/>
            <p14:sldId id="354"/>
            <p14:sldId id="355"/>
            <p14:sldId id="497"/>
            <p14:sldId id="357"/>
            <p14:sldId id="358"/>
            <p14:sldId id="359"/>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9BE28"/>
    <a:srgbClr val="0066FF"/>
    <a:srgbClr val="33CCFF"/>
    <a:srgbClr val="99FF99"/>
    <a:srgbClr val="FFFF00"/>
    <a:srgbClr val="FFCC00"/>
    <a:srgbClr val="DDDDDD"/>
    <a:srgbClr val="2FB1D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000" autoAdjust="0"/>
    <p:restoredTop sz="76461" autoAdjust="0"/>
  </p:normalViewPr>
  <p:slideViewPr>
    <p:cSldViewPr>
      <p:cViewPr varScale="1">
        <p:scale>
          <a:sx n="63" d="100"/>
          <a:sy n="63" d="100"/>
        </p:scale>
        <p:origin x="534" y="48"/>
      </p:cViewPr>
      <p:guideLst>
        <p:guide orient="horz" pos="2160"/>
        <p:guide pos="3840"/>
      </p:guideLst>
    </p:cSldViewPr>
  </p:slideViewPr>
  <p:outlineViewPr>
    <p:cViewPr>
      <p:scale>
        <a:sx n="33" d="100"/>
        <a:sy n="33" d="100"/>
      </p:scale>
      <p:origin x="0" y="-6444"/>
    </p:cViewPr>
  </p:outlineViewPr>
  <p:notesTextViewPr>
    <p:cViewPr>
      <p:scale>
        <a:sx n="1" d="1"/>
        <a:sy n="1" d="1"/>
      </p:scale>
      <p:origin x="0" y="0"/>
    </p:cViewPr>
  </p:notesTextViewPr>
  <p:sorterViewPr>
    <p:cViewPr varScale="1">
      <p:scale>
        <a:sx n="100" d="100"/>
        <a:sy n="100" d="100"/>
      </p:scale>
      <p:origin x="0" y="-5490"/>
    </p:cViewPr>
  </p:sorterViewPr>
  <p:notesViewPr>
    <p:cSldViewPr>
      <p:cViewPr varScale="1">
        <p:scale>
          <a:sx n="61" d="100"/>
          <a:sy n="61" d="100"/>
        </p:scale>
        <p:origin x="1788" y="9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9597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smtClean="0"/>
            </a:lvl1pPr>
          </a:lstStyle>
          <a:p>
            <a:pPr>
              <a:defRPr/>
            </a:pPr>
            <a:r>
              <a:rPr lang="en-US"/>
              <a:t>doc: 802 EC-19/0032r1</a:t>
            </a:r>
          </a:p>
        </p:txBody>
      </p:sp>
      <p:sp>
        <p:nvSpPr>
          <p:cNvPr id="595971"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smtClean="0"/>
            </a:lvl1pPr>
          </a:lstStyle>
          <a:p>
            <a:pPr>
              <a:defRPr/>
            </a:pPr>
            <a:r>
              <a:rPr lang="en-US"/>
              <a:t>March 2019</a:t>
            </a:r>
          </a:p>
        </p:txBody>
      </p:sp>
      <p:sp>
        <p:nvSpPr>
          <p:cNvPr id="595972"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smtClean="0"/>
            </a:lvl1pPr>
          </a:lstStyle>
          <a:p>
            <a:pPr>
              <a:defRPr/>
            </a:pPr>
            <a:r>
              <a:rPr lang="en-US"/>
              <a:t>IEEE 802 March 2019 Plenary</a:t>
            </a:r>
          </a:p>
        </p:txBody>
      </p:sp>
      <p:sp>
        <p:nvSpPr>
          <p:cNvPr id="595973"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8F71A4CD-0D87-4A45-B658-1EB64FE0DB10}" type="slidenum">
              <a:rPr lang="en-US"/>
              <a:pPr>
                <a:defRPr/>
              </a:pPr>
              <a:t>‹#›</a:t>
            </a:fld>
            <a:endParaRPr lang="en-US"/>
          </a:p>
        </p:txBody>
      </p:sp>
    </p:spTree>
    <p:extLst>
      <p:ext uri="{BB962C8B-B14F-4D97-AF65-F5344CB8AC3E}">
        <p14:creationId xmlns:p14="http://schemas.microsoft.com/office/powerpoint/2010/main" val="1238213700"/>
      </p:ext>
    </p:extLst>
  </p:cSld>
  <p:clrMap bg1="lt1" tx1="dk1" bg2="lt2" tx2="dk2" accent1="accent1" accent2="accent2" accent3="accent3" accent4="accent4" accent5="accent5" accent6="accent6" hlink="hlink" folHlink="folHlink"/>
  <p:hf/>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752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smtClean="0"/>
            </a:lvl1pPr>
          </a:lstStyle>
          <a:p>
            <a:pPr>
              <a:defRPr/>
            </a:pPr>
            <a:r>
              <a:rPr lang="en-US"/>
              <a:t>doc: 802 EC-19/0032r1</a:t>
            </a:r>
          </a:p>
        </p:txBody>
      </p:sp>
      <p:sp>
        <p:nvSpPr>
          <p:cNvPr id="107523"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smtClean="0"/>
            </a:lvl1pPr>
          </a:lstStyle>
          <a:p>
            <a:pPr>
              <a:defRPr/>
            </a:pPr>
            <a:r>
              <a:rPr lang="en-US"/>
              <a:t>March 2019</a:t>
            </a:r>
          </a:p>
        </p:txBody>
      </p:sp>
      <p:sp>
        <p:nvSpPr>
          <p:cNvPr id="7172" name="Rectangle 4"/>
          <p:cNvSpPr>
            <a:spLocks noGrp="1" noRot="1" noChangeAspect="1" noChangeArrowheads="1" noTextEdit="1"/>
          </p:cNvSpPr>
          <p:nvPr>
            <p:ph type="sldImg" idx="2"/>
          </p:nvPr>
        </p:nvSpPr>
        <p:spPr bwMode="auto">
          <a:xfrm>
            <a:off x="381000" y="685800"/>
            <a:ext cx="6096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7525"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07526"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smtClean="0"/>
            </a:lvl1pPr>
          </a:lstStyle>
          <a:p>
            <a:pPr>
              <a:defRPr/>
            </a:pPr>
            <a:r>
              <a:rPr lang="en-US"/>
              <a:t>IEEE 802 March 2019 Plenary</a:t>
            </a:r>
          </a:p>
        </p:txBody>
      </p:sp>
      <p:sp>
        <p:nvSpPr>
          <p:cNvPr id="107527"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C085DBE2-7BE2-4311-BFEF-2C4DE65685A4}" type="slidenum">
              <a:rPr lang="en-US"/>
              <a:pPr>
                <a:defRPr/>
              </a:pPr>
              <a:t>‹#›</a:t>
            </a:fld>
            <a:endParaRPr lang="en-US"/>
          </a:p>
        </p:txBody>
      </p:sp>
    </p:spTree>
    <p:extLst>
      <p:ext uri="{BB962C8B-B14F-4D97-AF65-F5344CB8AC3E}">
        <p14:creationId xmlns:p14="http://schemas.microsoft.com/office/powerpoint/2010/main" val="3577025314"/>
      </p:ext>
    </p:extLst>
  </p:cSld>
  <p:clrMap bg1="lt1" tx1="dk1" bg2="lt2" tx2="dk2" accent1="accent1" accent2="accent2" accent3="accent3" accent4="accent4" accent5="accent5" accent6="accent6" hlink="hlink" folHlink="folHlink"/>
  <p:hf/>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3" Type="http://schemas.openxmlformats.org/officeDocument/2006/relationships/hyperlink" Target="http://802world.org/plenary" TargetMode="External"/><Relationship Id="rId2" Type="http://schemas.openxmlformats.org/officeDocument/2006/relationships/slide" Target="../slides/slide36.xml"/><Relationship Id="rId1" Type="http://schemas.openxmlformats.org/officeDocument/2006/relationships/notesMaster" Target="../notesMasters/notesMaster1.xml"/><Relationship Id="rId4" Type="http://schemas.openxmlformats.org/officeDocument/2006/relationships/hyperlink" Target="http://ieee802.org/" TargetMode="Externa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MS PGothic" pitchFamily="34" charset="-128"/>
              </a:defRPr>
            </a:lvl1pPr>
            <a:lvl2pPr marL="742950" indent="-285750">
              <a:defRPr sz="2400">
                <a:solidFill>
                  <a:schemeClr val="tx1"/>
                </a:solidFill>
                <a:latin typeface="Arial" charset="0"/>
                <a:ea typeface="MS PGothic" pitchFamily="34" charset="-128"/>
              </a:defRPr>
            </a:lvl2pPr>
            <a:lvl3pPr marL="1143000" indent="-228600">
              <a:defRPr sz="2400">
                <a:solidFill>
                  <a:schemeClr val="tx1"/>
                </a:solidFill>
                <a:latin typeface="Arial" charset="0"/>
                <a:ea typeface="MS PGothic" pitchFamily="34" charset="-128"/>
              </a:defRPr>
            </a:lvl3pPr>
            <a:lvl4pPr marL="1600200" indent="-228600">
              <a:defRPr sz="2400">
                <a:solidFill>
                  <a:schemeClr val="tx1"/>
                </a:solidFill>
                <a:latin typeface="Arial" charset="0"/>
                <a:ea typeface="MS PGothic" pitchFamily="34" charset="-128"/>
              </a:defRPr>
            </a:lvl4pPr>
            <a:lvl5pPr marL="2057400" indent="-228600">
              <a:defRPr sz="2400">
                <a:solidFill>
                  <a:schemeClr val="tx1"/>
                </a:solidFill>
                <a:latin typeface="Arial" charset="0"/>
                <a:ea typeface="MS PGothic" pitchFamily="34" charset="-128"/>
              </a:defRPr>
            </a:lvl5pPr>
            <a:lvl6pPr marL="2514600" indent="-228600" eaLnBrk="0" fontAlgn="base" hangingPunct="0">
              <a:spcBef>
                <a:spcPct val="0"/>
              </a:spcBef>
              <a:spcAft>
                <a:spcPct val="0"/>
              </a:spcAft>
              <a:defRPr sz="2400">
                <a:solidFill>
                  <a:schemeClr val="tx1"/>
                </a:solidFill>
                <a:latin typeface="Arial" charset="0"/>
                <a:ea typeface="MS PGothic" pitchFamily="34" charset="-128"/>
              </a:defRPr>
            </a:lvl6pPr>
            <a:lvl7pPr marL="2971800" indent="-228600" eaLnBrk="0" fontAlgn="base" hangingPunct="0">
              <a:spcBef>
                <a:spcPct val="0"/>
              </a:spcBef>
              <a:spcAft>
                <a:spcPct val="0"/>
              </a:spcAft>
              <a:defRPr sz="2400">
                <a:solidFill>
                  <a:schemeClr val="tx1"/>
                </a:solidFill>
                <a:latin typeface="Arial" charset="0"/>
                <a:ea typeface="MS PGothic" pitchFamily="34" charset="-128"/>
              </a:defRPr>
            </a:lvl7pPr>
            <a:lvl8pPr marL="3429000" indent="-228600" eaLnBrk="0" fontAlgn="base" hangingPunct="0">
              <a:spcBef>
                <a:spcPct val="0"/>
              </a:spcBef>
              <a:spcAft>
                <a:spcPct val="0"/>
              </a:spcAft>
              <a:defRPr sz="2400">
                <a:solidFill>
                  <a:schemeClr val="tx1"/>
                </a:solidFill>
                <a:latin typeface="Arial" charset="0"/>
                <a:ea typeface="MS PGothic" pitchFamily="34" charset="-128"/>
              </a:defRPr>
            </a:lvl8pPr>
            <a:lvl9pPr marL="3886200" indent="-228600" eaLnBrk="0" fontAlgn="base" hangingPunct="0">
              <a:spcBef>
                <a:spcPct val="0"/>
              </a:spcBef>
              <a:spcAft>
                <a:spcPct val="0"/>
              </a:spcAft>
              <a:defRPr sz="2400">
                <a:solidFill>
                  <a:schemeClr val="tx1"/>
                </a:solidFill>
                <a:latin typeface="Arial" charset="0"/>
                <a:ea typeface="MS PGothic" pitchFamily="34" charset="-128"/>
              </a:defRPr>
            </a:lvl9pPr>
          </a:lstStyle>
          <a:p>
            <a:fld id="{1C200997-BC96-452E-9D07-4FA388D50BB0}" type="slidenum">
              <a:rPr lang="en-US" altLang="en-US" sz="1200"/>
              <a:pPr/>
              <a:t>1</a:t>
            </a:fld>
            <a:endParaRPr lang="en-US" altLang="en-US" sz="1200" dirty="0"/>
          </a:p>
        </p:txBody>
      </p:sp>
      <p:sp>
        <p:nvSpPr>
          <p:cNvPr id="8195" name="Rectangle 2"/>
          <p:cNvSpPr>
            <a:spLocks noGrp="1" noRot="1" noChangeAspect="1" noChangeArrowheads="1" noTextEdit="1"/>
          </p:cNvSpPr>
          <p:nvPr>
            <p:ph type="sldImg"/>
          </p:nvPr>
        </p:nvSpPr>
        <p:spPr>
          <a:xfrm>
            <a:off x="381000" y="685800"/>
            <a:ext cx="6096000" cy="3429000"/>
          </a:xfrm>
          <a:ln/>
        </p:spPr>
      </p:sp>
      <p:sp>
        <p:nvSpPr>
          <p:cNvPr id="81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p>
        </p:txBody>
      </p:sp>
      <p:sp>
        <p:nvSpPr>
          <p:cNvPr id="2" name="Date Placeholder 1"/>
          <p:cNvSpPr>
            <a:spLocks noGrp="1"/>
          </p:cNvSpPr>
          <p:nvPr>
            <p:ph type="dt" idx="10"/>
          </p:nvPr>
        </p:nvSpPr>
        <p:spPr/>
        <p:txBody>
          <a:bodyPr/>
          <a:lstStyle/>
          <a:p>
            <a:pPr>
              <a:defRPr/>
            </a:pPr>
            <a:r>
              <a:rPr lang="en-US"/>
              <a:t>March 2019</a:t>
            </a:r>
            <a:endParaRPr lang="en-US" dirty="0"/>
          </a:p>
        </p:txBody>
      </p:sp>
      <p:sp>
        <p:nvSpPr>
          <p:cNvPr id="3" name="Footer Placeholder 2"/>
          <p:cNvSpPr>
            <a:spLocks noGrp="1"/>
          </p:cNvSpPr>
          <p:nvPr>
            <p:ph type="ftr" sz="quarter" idx="11"/>
          </p:nvPr>
        </p:nvSpPr>
        <p:spPr/>
        <p:txBody>
          <a:bodyPr/>
          <a:lstStyle/>
          <a:p>
            <a:pPr>
              <a:defRPr/>
            </a:pPr>
            <a:r>
              <a:rPr lang="en-US"/>
              <a:t>IEEE 802 March 2019 Plenary</a:t>
            </a:r>
            <a:endParaRPr lang="en-US" dirty="0"/>
          </a:p>
        </p:txBody>
      </p:sp>
      <p:sp>
        <p:nvSpPr>
          <p:cNvPr id="4" name="Header Placeholder 3"/>
          <p:cNvSpPr>
            <a:spLocks noGrp="1"/>
          </p:cNvSpPr>
          <p:nvPr>
            <p:ph type="hdr" sz="quarter" idx="12"/>
          </p:nvPr>
        </p:nvSpPr>
        <p:spPr/>
        <p:txBody>
          <a:bodyPr/>
          <a:lstStyle/>
          <a:p>
            <a:pPr>
              <a:defRPr/>
            </a:pPr>
            <a:r>
              <a:rPr lang="en-US"/>
              <a:t>doc: 802 EC-19/0032r1</a:t>
            </a:r>
          </a:p>
        </p:txBody>
      </p:sp>
    </p:spTree>
    <p:extLst>
      <p:ext uri="{BB962C8B-B14F-4D97-AF65-F5344CB8AC3E}">
        <p14:creationId xmlns:p14="http://schemas.microsoft.com/office/powerpoint/2010/main" val="28371572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pPr>
              <a:defRPr/>
            </a:pPr>
            <a:r>
              <a:rPr lang="en-US"/>
              <a:t>doc: 802 EC-19/0032r1</a:t>
            </a:r>
          </a:p>
        </p:txBody>
      </p:sp>
      <p:sp>
        <p:nvSpPr>
          <p:cNvPr id="5" name="Date Placeholder 4"/>
          <p:cNvSpPr>
            <a:spLocks noGrp="1"/>
          </p:cNvSpPr>
          <p:nvPr>
            <p:ph type="dt" idx="1"/>
          </p:nvPr>
        </p:nvSpPr>
        <p:spPr/>
        <p:txBody>
          <a:bodyPr/>
          <a:lstStyle/>
          <a:p>
            <a:pPr>
              <a:defRPr/>
            </a:pPr>
            <a:r>
              <a:rPr lang="en-US"/>
              <a:t>March 2019</a:t>
            </a:r>
          </a:p>
        </p:txBody>
      </p:sp>
      <p:sp>
        <p:nvSpPr>
          <p:cNvPr id="6" name="Footer Placeholder 5"/>
          <p:cNvSpPr>
            <a:spLocks noGrp="1"/>
          </p:cNvSpPr>
          <p:nvPr>
            <p:ph type="ftr" sz="quarter" idx="4"/>
          </p:nvPr>
        </p:nvSpPr>
        <p:spPr/>
        <p:txBody>
          <a:bodyPr/>
          <a:lstStyle/>
          <a:p>
            <a:pPr>
              <a:defRPr/>
            </a:pPr>
            <a:r>
              <a:rPr lang="en-US"/>
              <a:t>IEEE 802 March 2019 Plenary</a:t>
            </a:r>
          </a:p>
        </p:txBody>
      </p:sp>
      <p:sp>
        <p:nvSpPr>
          <p:cNvPr id="7" name="Slide Number Placeholder 6"/>
          <p:cNvSpPr>
            <a:spLocks noGrp="1"/>
          </p:cNvSpPr>
          <p:nvPr>
            <p:ph type="sldNum" sz="quarter" idx="5"/>
          </p:nvPr>
        </p:nvSpPr>
        <p:spPr/>
        <p:txBody>
          <a:bodyPr/>
          <a:lstStyle/>
          <a:p>
            <a:pPr>
              <a:defRPr/>
            </a:pPr>
            <a:fld id="{C085DBE2-7BE2-4311-BFEF-2C4DE65685A4}" type="slidenum">
              <a:rPr lang="en-US" smtClean="0"/>
              <a:pPr>
                <a:defRPr/>
              </a:pPr>
              <a:t>10</a:t>
            </a:fld>
            <a:endParaRPr lang="en-US"/>
          </a:p>
        </p:txBody>
      </p:sp>
    </p:spTree>
    <p:extLst>
      <p:ext uri="{BB962C8B-B14F-4D97-AF65-F5344CB8AC3E}">
        <p14:creationId xmlns:p14="http://schemas.microsoft.com/office/powerpoint/2010/main" val="167887972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Same questions asked -- </a:t>
            </a:r>
          </a:p>
        </p:txBody>
      </p:sp>
      <p:sp>
        <p:nvSpPr>
          <p:cNvPr id="4" name="Header Placeholder 3"/>
          <p:cNvSpPr>
            <a:spLocks noGrp="1"/>
          </p:cNvSpPr>
          <p:nvPr>
            <p:ph type="hdr" sz="quarter" idx="10"/>
          </p:nvPr>
        </p:nvSpPr>
        <p:spPr/>
        <p:txBody>
          <a:bodyPr/>
          <a:lstStyle/>
          <a:p>
            <a:pPr>
              <a:defRPr/>
            </a:pPr>
            <a:r>
              <a:rPr lang="en-US"/>
              <a:t>doc: 802 EC-19/0032r1</a:t>
            </a:r>
          </a:p>
        </p:txBody>
      </p:sp>
      <p:sp>
        <p:nvSpPr>
          <p:cNvPr id="5" name="Date Placeholder 4"/>
          <p:cNvSpPr>
            <a:spLocks noGrp="1"/>
          </p:cNvSpPr>
          <p:nvPr>
            <p:ph type="dt" idx="11"/>
          </p:nvPr>
        </p:nvSpPr>
        <p:spPr/>
        <p:txBody>
          <a:bodyPr/>
          <a:lstStyle/>
          <a:p>
            <a:pPr>
              <a:defRPr/>
            </a:pPr>
            <a:r>
              <a:rPr lang="en-US"/>
              <a:t>March 2019</a:t>
            </a:r>
          </a:p>
        </p:txBody>
      </p:sp>
      <p:sp>
        <p:nvSpPr>
          <p:cNvPr id="6" name="Footer Placeholder 5"/>
          <p:cNvSpPr>
            <a:spLocks noGrp="1"/>
          </p:cNvSpPr>
          <p:nvPr>
            <p:ph type="ftr" sz="quarter" idx="12"/>
          </p:nvPr>
        </p:nvSpPr>
        <p:spPr/>
        <p:txBody>
          <a:bodyPr/>
          <a:lstStyle/>
          <a:p>
            <a:pPr>
              <a:defRPr/>
            </a:pPr>
            <a:r>
              <a:rPr lang="en-US"/>
              <a:t>IEEE 802 March 2019 Plenary</a:t>
            </a:r>
          </a:p>
        </p:txBody>
      </p:sp>
      <p:sp>
        <p:nvSpPr>
          <p:cNvPr id="7" name="Slide Number Placeholder 6"/>
          <p:cNvSpPr>
            <a:spLocks noGrp="1"/>
          </p:cNvSpPr>
          <p:nvPr>
            <p:ph type="sldNum" sz="quarter" idx="13"/>
          </p:nvPr>
        </p:nvSpPr>
        <p:spPr/>
        <p:txBody>
          <a:bodyPr/>
          <a:lstStyle/>
          <a:p>
            <a:pPr>
              <a:defRPr/>
            </a:pPr>
            <a:fld id="{C085DBE2-7BE2-4311-BFEF-2C4DE65685A4}" type="slidenum">
              <a:rPr lang="en-US" smtClean="0"/>
              <a:pPr>
                <a:defRPr/>
              </a:pPr>
              <a:t>17</a:t>
            </a:fld>
            <a:endParaRPr lang="en-US"/>
          </a:p>
        </p:txBody>
      </p:sp>
    </p:spTree>
    <p:extLst>
      <p:ext uri="{BB962C8B-B14F-4D97-AF65-F5344CB8AC3E}">
        <p14:creationId xmlns:p14="http://schemas.microsoft.com/office/powerpoint/2010/main" val="30217774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Date Placeholder 3"/>
          <p:cNvSpPr>
            <a:spLocks noGrp="1"/>
          </p:cNvSpPr>
          <p:nvPr>
            <p:ph type="dt" idx="10"/>
          </p:nvPr>
        </p:nvSpPr>
        <p:spPr/>
        <p:txBody>
          <a:bodyPr/>
          <a:lstStyle/>
          <a:p>
            <a:pPr>
              <a:defRPr/>
            </a:pPr>
            <a:r>
              <a:rPr lang="en-US"/>
              <a:t>March 2019</a:t>
            </a:r>
          </a:p>
        </p:txBody>
      </p:sp>
      <p:sp>
        <p:nvSpPr>
          <p:cNvPr id="5" name="Footer Placeholder 4"/>
          <p:cNvSpPr>
            <a:spLocks noGrp="1"/>
          </p:cNvSpPr>
          <p:nvPr>
            <p:ph type="ftr" sz="quarter" idx="11"/>
          </p:nvPr>
        </p:nvSpPr>
        <p:spPr/>
        <p:txBody>
          <a:bodyPr/>
          <a:lstStyle/>
          <a:p>
            <a:pPr>
              <a:defRPr/>
            </a:pPr>
            <a:r>
              <a:rPr lang="en-US"/>
              <a:t>IEEE 802 March 2019 Plenary</a:t>
            </a:r>
          </a:p>
        </p:txBody>
      </p:sp>
      <p:sp>
        <p:nvSpPr>
          <p:cNvPr id="6" name="Slide Number Placeholder 5"/>
          <p:cNvSpPr>
            <a:spLocks noGrp="1"/>
          </p:cNvSpPr>
          <p:nvPr>
            <p:ph type="sldNum" sz="quarter" idx="12"/>
          </p:nvPr>
        </p:nvSpPr>
        <p:spPr/>
        <p:txBody>
          <a:bodyPr/>
          <a:lstStyle/>
          <a:p>
            <a:pPr>
              <a:defRPr/>
            </a:pPr>
            <a:fld id="{C085DBE2-7BE2-4311-BFEF-2C4DE65685A4}" type="slidenum">
              <a:rPr lang="en-US" smtClean="0"/>
              <a:pPr>
                <a:defRPr/>
              </a:pPr>
              <a:t>25</a:t>
            </a:fld>
            <a:endParaRPr lang="en-US"/>
          </a:p>
        </p:txBody>
      </p:sp>
      <p:sp>
        <p:nvSpPr>
          <p:cNvPr id="7" name="Header Placeholder 6"/>
          <p:cNvSpPr>
            <a:spLocks noGrp="1"/>
          </p:cNvSpPr>
          <p:nvPr>
            <p:ph type="hdr" sz="quarter" idx="13"/>
          </p:nvPr>
        </p:nvSpPr>
        <p:spPr/>
        <p:txBody>
          <a:bodyPr/>
          <a:lstStyle/>
          <a:p>
            <a:pPr>
              <a:defRPr/>
            </a:pPr>
            <a:r>
              <a:rPr lang="en-US"/>
              <a:t>doc: 802 EC-19/0032r1</a:t>
            </a:r>
          </a:p>
        </p:txBody>
      </p:sp>
    </p:spTree>
    <p:extLst>
      <p:ext uri="{BB962C8B-B14F-4D97-AF65-F5344CB8AC3E}">
        <p14:creationId xmlns:p14="http://schemas.microsoft.com/office/powerpoint/2010/main" val="399478786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Comment from 802.3 Vice Chair: </a:t>
            </a:r>
            <a:r>
              <a:rPr lang="en-US" sz="1200" kern="1200" dirty="0">
                <a:solidFill>
                  <a:schemeClr val="tx1"/>
                </a:solidFill>
                <a:effectLst/>
                <a:latin typeface="Arial" charset="0"/>
                <a:ea typeface="+mn-ea"/>
                <a:cs typeface="+mn-cs"/>
              </a:rPr>
              <a:t>I voted “No”---the Fairmont seems to have fallen badly, perhaps since the Accor buyout. The hotel is looking worn in many areas. It seems that only a few of the 8 elevators were in service, resulting in long waits; meeting room temperatures too hot/too cold; overly-aggressive sound systems; banquet staff did not reset rooms when required. I’m sure you’ve spoken with Dawn on this. This makes me sad as I’ve been coming to the FHV since the 1970s.</a:t>
            </a:r>
            <a:endParaRPr lang="en-US" dirty="0"/>
          </a:p>
        </p:txBody>
      </p:sp>
      <p:sp>
        <p:nvSpPr>
          <p:cNvPr id="4" name="Header Placeholder 3"/>
          <p:cNvSpPr>
            <a:spLocks noGrp="1"/>
          </p:cNvSpPr>
          <p:nvPr>
            <p:ph type="hdr" sz="quarter"/>
          </p:nvPr>
        </p:nvSpPr>
        <p:spPr/>
        <p:txBody>
          <a:bodyPr/>
          <a:lstStyle/>
          <a:p>
            <a:pPr>
              <a:defRPr/>
            </a:pPr>
            <a:r>
              <a:rPr lang="en-US"/>
              <a:t>doc: 802 EC-19/0032r1</a:t>
            </a:r>
          </a:p>
        </p:txBody>
      </p:sp>
      <p:sp>
        <p:nvSpPr>
          <p:cNvPr id="5" name="Date Placeholder 4"/>
          <p:cNvSpPr>
            <a:spLocks noGrp="1"/>
          </p:cNvSpPr>
          <p:nvPr>
            <p:ph type="dt" idx="1"/>
          </p:nvPr>
        </p:nvSpPr>
        <p:spPr/>
        <p:txBody>
          <a:bodyPr/>
          <a:lstStyle/>
          <a:p>
            <a:pPr>
              <a:defRPr/>
            </a:pPr>
            <a:r>
              <a:rPr lang="en-US"/>
              <a:t>March 2019</a:t>
            </a:r>
          </a:p>
        </p:txBody>
      </p:sp>
      <p:sp>
        <p:nvSpPr>
          <p:cNvPr id="6" name="Footer Placeholder 5"/>
          <p:cNvSpPr>
            <a:spLocks noGrp="1"/>
          </p:cNvSpPr>
          <p:nvPr>
            <p:ph type="ftr" sz="quarter" idx="4"/>
          </p:nvPr>
        </p:nvSpPr>
        <p:spPr/>
        <p:txBody>
          <a:bodyPr/>
          <a:lstStyle/>
          <a:p>
            <a:pPr>
              <a:defRPr/>
            </a:pPr>
            <a:r>
              <a:rPr lang="en-US"/>
              <a:t>IEEE 802 March 2019 Plenary</a:t>
            </a:r>
          </a:p>
        </p:txBody>
      </p:sp>
      <p:sp>
        <p:nvSpPr>
          <p:cNvPr id="7" name="Slide Number Placeholder 6"/>
          <p:cNvSpPr>
            <a:spLocks noGrp="1"/>
          </p:cNvSpPr>
          <p:nvPr>
            <p:ph type="sldNum" sz="quarter" idx="5"/>
          </p:nvPr>
        </p:nvSpPr>
        <p:spPr/>
        <p:txBody>
          <a:bodyPr/>
          <a:lstStyle/>
          <a:p>
            <a:pPr>
              <a:defRPr/>
            </a:pPr>
            <a:fld id="{C085DBE2-7BE2-4311-BFEF-2C4DE65685A4}" type="slidenum">
              <a:rPr lang="en-US" smtClean="0"/>
              <a:pPr>
                <a:defRPr/>
              </a:pPr>
              <a:t>27</a:t>
            </a:fld>
            <a:endParaRPr lang="en-US"/>
          </a:p>
        </p:txBody>
      </p:sp>
    </p:spTree>
    <p:extLst>
      <p:ext uri="{BB962C8B-B14F-4D97-AF65-F5344CB8AC3E}">
        <p14:creationId xmlns:p14="http://schemas.microsoft.com/office/powerpoint/2010/main" val="225117018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802.1: </a:t>
            </a:r>
          </a:p>
          <a:p>
            <a:pPr lvl="1"/>
            <a:r>
              <a:rPr lang="en-US" dirty="0"/>
              <a:t>Mon Evening 6-7:30 -18 ppl - </a:t>
            </a:r>
            <a:r>
              <a:rPr lang="en-US" dirty="0" err="1"/>
              <a:t>Yangster</a:t>
            </a:r>
            <a:endParaRPr lang="en-US" dirty="0"/>
          </a:p>
          <a:p>
            <a:pPr lvl="1"/>
            <a:r>
              <a:rPr lang="en-US" dirty="0"/>
              <a:t>Mon Evening 7:30-9:30 - 60 ppl - </a:t>
            </a:r>
            <a:r>
              <a:rPr lang="en-US" dirty="0" err="1"/>
              <a:t>Nendica</a:t>
            </a:r>
            <a:endParaRPr lang="en-US" dirty="0"/>
          </a:p>
          <a:p>
            <a:pPr lvl="1"/>
            <a:r>
              <a:rPr lang="en-US" dirty="0"/>
              <a:t>Tues Evening 6-6:30 - 60 ppl - TSN/.24  (Maybe not)</a:t>
            </a:r>
          </a:p>
          <a:p>
            <a:pPr lvl="1"/>
            <a:r>
              <a:rPr lang="en-US" dirty="0"/>
              <a:t>Tues Evening 6:30-7:30 - 60 ppl -.1/.15  (maybe ok with 30)</a:t>
            </a:r>
          </a:p>
          <a:p>
            <a:pPr lvl="0"/>
            <a:r>
              <a:rPr lang="en-US" dirty="0"/>
              <a:t>802.3:</a:t>
            </a:r>
          </a:p>
          <a:p>
            <a:pPr lvl="1"/>
            <a:r>
              <a:rPr lang="en-US" dirty="0"/>
              <a:t>Mon or Tues night  150 ppl - 6:30-10pm (CFI)</a:t>
            </a:r>
          </a:p>
          <a:p>
            <a:pPr lvl="0"/>
            <a:r>
              <a:rPr lang="en-US" dirty="0"/>
              <a:t>802.11:</a:t>
            </a:r>
          </a:p>
          <a:p>
            <a:pPr lvl="1"/>
            <a:r>
              <a:rPr lang="en-US" dirty="0"/>
              <a:t>Possible request for evening Mon/Tues - </a:t>
            </a:r>
          </a:p>
          <a:p>
            <a:pPr lvl="1"/>
            <a:r>
              <a:rPr lang="en-US" dirty="0"/>
              <a:t>Thurs - CAC - 30ppl</a:t>
            </a:r>
          </a:p>
          <a:p>
            <a:pPr marL="457200" marR="0" lvl="1" indent="0" algn="l" defTabSz="914400" rtl="0" eaLnBrk="0" fontAlgn="base" latinLnBrk="0" hangingPunct="0">
              <a:lnSpc>
                <a:spcPct val="100000"/>
              </a:lnSpc>
              <a:spcBef>
                <a:spcPct val="30000"/>
              </a:spcBef>
              <a:spcAft>
                <a:spcPct val="0"/>
              </a:spcAft>
              <a:buClrTx/>
              <a:buSzTx/>
              <a:buFontTx/>
              <a:buNone/>
              <a:tabLst/>
              <a:defRPr/>
            </a:pPr>
            <a:r>
              <a:rPr lang="en-US" dirty="0"/>
              <a:t>Booked Wed 13:00-22:00  room 150 – (Workshop)</a:t>
            </a:r>
          </a:p>
          <a:p>
            <a:pPr lvl="1"/>
            <a:endParaRPr lang="en-US" dirty="0"/>
          </a:p>
          <a:p>
            <a:pPr lvl="1"/>
            <a:endParaRPr lang="en-US" dirty="0"/>
          </a:p>
        </p:txBody>
      </p:sp>
      <p:sp>
        <p:nvSpPr>
          <p:cNvPr id="4" name="Header Placeholder 3"/>
          <p:cNvSpPr>
            <a:spLocks noGrp="1"/>
          </p:cNvSpPr>
          <p:nvPr>
            <p:ph type="hdr" sz="quarter"/>
          </p:nvPr>
        </p:nvSpPr>
        <p:spPr/>
        <p:txBody>
          <a:bodyPr/>
          <a:lstStyle/>
          <a:p>
            <a:pPr>
              <a:defRPr/>
            </a:pPr>
            <a:r>
              <a:rPr lang="en-US"/>
              <a:t>doc: 802 EC-19/0032r1</a:t>
            </a:r>
          </a:p>
        </p:txBody>
      </p:sp>
      <p:sp>
        <p:nvSpPr>
          <p:cNvPr id="5" name="Date Placeholder 4"/>
          <p:cNvSpPr>
            <a:spLocks noGrp="1"/>
          </p:cNvSpPr>
          <p:nvPr>
            <p:ph type="dt" idx="1"/>
          </p:nvPr>
        </p:nvSpPr>
        <p:spPr/>
        <p:txBody>
          <a:bodyPr/>
          <a:lstStyle/>
          <a:p>
            <a:pPr>
              <a:defRPr/>
            </a:pPr>
            <a:r>
              <a:rPr lang="en-US"/>
              <a:t>March 2019</a:t>
            </a:r>
          </a:p>
        </p:txBody>
      </p:sp>
      <p:sp>
        <p:nvSpPr>
          <p:cNvPr id="6" name="Footer Placeholder 5"/>
          <p:cNvSpPr>
            <a:spLocks noGrp="1"/>
          </p:cNvSpPr>
          <p:nvPr>
            <p:ph type="ftr" sz="quarter" idx="4"/>
          </p:nvPr>
        </p:nvSpPr>
        <p:spPr/>
        <p:txBody>
          <a:bodyPr/>
          <a:lstStyle/>
          <a:p>
            <a:pPr>
              <a:defRPr/>
            </a:pPr>
            <a:r>
              <a:rPr lang="en-US"/>
              <a:t>IEEE 802 March 2019 Plenary</a:t>
            </a:r>
          </a:p>
        </p:txBody>
      </p:sp>
      <p:sp>
        <p:nvSpPr>
          <p:cNvPr id="7" name="Slide Number Placeholder 6"/>
          <p:cNvSpPr>
            <a:spLocks noGrp="1"/>
          </p:cNvSpPr>
          <p:nvPr>
            <p:ph type="sldNum" sz="quarter" idx="5"/>
          </p:nvPr>
        </p:nvSpPr>
        <p:spPr/>
        <p:txBody>
          <a:bodyPr/>
          <a:lstStyle/>
          <a:p>
            <a:pPr>
              <a:defRPr/>
            </a:pPr>
            <a:fld id="{C085DBE2-7BE2-4311-BFEF-2C4DE65685A4}" type="slidenum">
              <a:rPr lang="en-US" smtClean="0"/>
              <a:pPr>
                <a:defRPr/>
              </a:pPr>
              <a:t>33</a:t>
            </a:fld>
            <a:endParaRPr lang="en-US"/>
          </a:p>
        </p:txBody>
      </p:sp>
    </p:spTree>
    <p:extLst>
      <p:ext uri="{BB962C8B-B14F-4D97-AF65-F5344CB8AC3E}">
        <p14:creationId xmlns:p14="http://schemas.microsoft.com/office/powerpoint/2010/main" val="123112271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Other items to be emailed to Jon</a:t>
            </a:r>
          </a:p>
        </p:txBody>
      </p:sp>
      <p:sp>
        <p:nvSpPr>
          <p:cNvPr id="4" name="Header Placeholder 3"/>
          <p:cNvSpPr>
            <a:spLocks noGrp="1"/>
          </p:cNvSpPr>
          <p:nvPr>
            <p:ph type="hdr" sz="quarter" idx="10"/>
          </p:nvPr>
        </p:nvSpPr>
        <p:spPr/>
        <p:txBody>
          <a:bodyPr/>
          <a:lstStyle/>
          <a:p>
            <a:pPr>
              <a:defRPr/>
            </a:pPr>
            <a:r>
              <a:rPr lang="en-US"/>
              <a:t>doc: 802 EC-19/0032r1</a:t>
            </a:r>
          </a:p>
        </p:txBody>
      </p:sp>
      <p:sp>
        <p:nvSpPr>
          <p:cNvPr id="5" name="Date Placeholder 4"/>
          <p:cNvSpPr>
            <a:spLocks noGrp="1"/>
          </p:cNvSpPr>
          <p:nvPr>
            <p:ph type="dt" idx="11"/>
          </p:nvPr>
        </p:nvSpPr>
        <p:spPr/>
        <p:txBody>
          <a:bodyPr/>
          <a:lstStyle/>
          <a:p>
            <a:pPr>
              <a:defRPr/>
            </a:pPr>
            <a:r>
              <a:rPr lang="en-US"/>
              <a:t>March 2019</a:t>
            </a:r>
          </a:p>
        </p:txBody>
      </p:sp>
      <p:sp>
        <p:nvSpPr>
          <p:cNvPr id="6" name="Footer Placeholder 5"/>
          <p:cNvSpPr>
            <a:spLocks noGrp="1"/>
          </p:cNvSpPr>
          <p:nvPr>
            <p:ph type="ftr" sz="quarter" idx="12"/>
          </p:nvPr>
        </p:nvSpPr>
        <p:spPr/>
        <p:txBody>
          <a:bodyPr/>
          <a:lstStyle/>
          <a:p>
            <a:pPr>
              <a:defRPr/>
            </a:pPr>
            <a:r>
              <a:rPr lang="en-US"/>
              <a:t>IEEE 802 March 2019 Plenary</a:t>
            </a:r>
          </a:p>
        </p:txBody>
      </p:sp>
      <p:sp>
        <p:nvSpPr>
          <p:cNvPr id="7" name="Slide Number Placeholder 6"/>
          <p:cNvSpPr>
            <a:spLocks noGrp="1"/>
          </p:cNvSpPr>
          <p:nvPr>
            <p:ph type="sldNum" sz="quarter" idx="13"/>
          </p:nvPr>
        </p:nvSpPr>
        <p:spPr/>
        <p:txBody>
          <a:bodyPr/>
          <a:lstStyle/>
          <a:p>
            <a:pPr>
              <a:defRPr/>
            </a:pPr>
            <a:fld id="{C085DBE2-7BE2-4311-BFEF-2C4DE65685A4}" type="slidenum">
              <a:rPr lang="en-US" smtClean="0"/>
              <a:pPr>
                <a:defRPr/>
              </a:pPr>
              <a:t>35</a:t>
            </a:fld>
            <a:endParaRPr lang="en-US"/>
          </a:p>
        </p:txBody>
      </p:sp>
    </p:spTree>
    <p:extLst>
      <p:ext uri="{BB962C8B-B14F-4D97-AF65-F5344CB8AC3E}">
        <p14:creationId xmlns:p14="http://schemas.microsoft.com/office/powerpoint/2010/main" val="8002974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0" algn="l" defTabSz="449263"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r>
              <a:rPr lang="en-US" sz="1200" kern="1200" dirty="0">
                <a:solidFill>
                  <a:srgbClr val="000000"/>
                </a:solidFill>
                <a:effectLst/>
                <a:latin typeface="Times New Roman" pitchFamily="16" charset="0"/>
                <a:ea typeface="+mn-ea"/>
                <a:cs typeface="+mn-cs"/>
              </a:rPr>
              <a:t>All official tutorial request forms must be submitted no later than 45 days in advance of the Plenary Session.  </a:t>
            </a:r>
          </a:p>
          <a:p>
            <a:pPr marL="0" marR="0" indent="0" algn="l" defTabSz="449263"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r>
              <a:rPr lang="en-US" sz="1200" kern="1200" dirty="0">
                <a:solidFill>
                  <a:srgbClr val="000000"/>
                </a:solidFill>
                <a:effectLst/>
                <a:latin typeface="Times New Roman" pitchFamily="16" charset="0"/>
                <a:ea typeface="+mn-ea"/>
                <a:cs typeface="+mn-cs"/>
              </a:rPr>
              <a:t>Approved Tutorial Requests will be assigned a time slot based on the order in which they were received.</a:t>
            </a:r>
          </a:p>
          <a:p>
            <a:pPr marL="0" marR="0" indent="0" algn="l" defTabSz="449263"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endParaRPr lang="en-US" sz="1200" kern="1200" dirty="0">
              <a:solidFill>
                <a:srgbClr val="000000"/>
              </a:solidFill>
              <a:effectLst/>
              <a:latin typeface="Times New Roman" pitchFamily="16" charset="0"/>
              <a:ea typeface="+mn-ea"/>
              <a:cs typeface="+mn-cs"/>
            </a:endParaRPr>
          </a:p>
          <a:p>
            <a:pPr marL="0" marR="0" indent="0" algn="l" defTabSz="449263"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r>
              <a:rPr lang="en-US" sz="1200" kern="1200" dirty="0">
                <a:solidFill>
                  <a:srgbClr val="000000"/>
                </a:solidFill>
                <a:effectLst/>
                <a:latin typeface="Times New Roman" pitchFamily="16" charset="0"/>
                <a:ea typeface="+mn-ea"/>
                <a:cs typeface="+mn-cs"/>
              </a:rPr>
              <a:t> The Final Tutorial Schedule will be posted at </a:t>
            </a:r>
            <a:r>
              <a:rPr lang="en-US" sz="1200" u="sng" kern="1200" dirty="0">
                <a:solidFill>
                  <a:srgbClr val="000000"/>
                </a:solidFill>
                <a:effectLst/>
                <a:latin typeface="Times New Roman" pitchFamily="16" charset="0"/>
                <a:ea typeface="+mn-ea"/>
                <a:cs typeface="+mn-cs"/>
                <a:hlinkClick r:id="rId3"/>
              </a:rPr>
              <a:t>http://802world.org/plenary</a:t>
            </a:r>
            <a:r>
              <a:rPr lang="en-US" sz="1200" kern="1200" dirty="0">
                <a:solidFill>
                  <a:srgbClr val="000000"/>
                </a:solidFill>
                <a:effectLst/>
                <a:latin typeface="Times New Roman" pitchFamily="16" charset="0"/>
                <a:ea typeface="+mn-ea"/>
                <a:cs typeface="+mn-cs"/>
              </a:rPr>
              <a:t> and </a:t>
            </a:r>
            <a:r>
              <a:rPr lang="en-US" sz="1200" u="sng" kern="1200" dirty="0">
                <a:solidFill>
                  <a:srgbClr val="000000"/>
                </a:solidFill>
                <a:effectLst/>
                <a:latin typeface="Times New Roman" pitchFamily="16" charset="0"/>
                <a:ea typeface="+mn-ea"/>
                <a:cs typeface="+mn-cs"/>
                <a:hlinkClick r:id="rId4"/>
              </a:rPr>
              <a:t>http://ieee802.org</a:t>
            </a:r>
            <a:r>
              <a:rPr lang="en-US" sz="1200" kern="1200" dirty="0">
                <a:solidFill>
                  <a:srgbClr val="000000"/>
                </a:solidFill>
                <a:effectLst/>
                <a:latin typeface="Times New Roman" pitchFamily="16" charset="0"/>
                <a:ea typeface="+mn-ea"/>
                <a:cs typeface="+mn-cs"/>
              </a:rPr>
              <a:t> no less than 14 days in advance of the Plenary Session.</a:t>
            </a:r>
          </a:p>
          <a:p>
            <a:endParaRPr lang="en-US" dirty="0"/>
          </a:p>
        </p:txBody>
      </p:sp>
      <p:sp>
        <p:nvSpPr>
          <p:cNvPr id="4" name="Header Placeholder 3"/>
          <p:cNvSpPr>
            <a:spLocks noGrp="1"/>
          </p:cNvSpPr>
          <p:nvPr>
            <p:ph type="hdr" idx="10"/>
          </p:nvPr>
        </p:nvSpPr>
        <p:spPr/>
        <p:txBody>
          <a:bodyPr/>
          <a:lstStyle/>
          <a:p>
            <a:pPr>
              <a:defRPr/>
            </a:pPr>
            <a:r>
              <a:rPr lang="en-US"/>
              <a:t>doc: 802 EC-19/0032r1</a:t>
            </a:r>
            <a:endParaRPr lang="en-US" dirty="0"/>
          </a:p>
        </p:txBody>
      </p:sp>
      <p:sp>
        <p:nvSpPr>
          <p:cNvPr id="5" name="Date Placeholder 4"/>
          <p:cNvSpPr>
            <a:spLocks noGrp="1"/>
          </p:cNvSpPr>
          <p:nvPr>
            <p:ph type="dt" idx="11"/>
          </p:nvPr>
        </p:nvSpPr>
        <p:spPr/>
        <p:txBody>
          <a:bodyPr/>
          <a:lstStyle/>
          <a:p>
            <a:pPr>
              <a:defRPr/>
            </a:pPr>
            <a:r>
              <a:rPr lang="en-US"/>
              <a:t>March 2019</a:t>
            </a:r>
            <a:endParaRPr lang="en-US" dirty="0"/>
          </a:p>
        </p:txBody>
      </p:sp>
      <p:sp>
        <p:nvSpPr>
          <p:cNvPr id="6" name="Footer Placeholder 5"/>
          <p:cNvSpPr>
            <a:spLocks noGrp="1"/>
          </p:cNvSpPr>
          <p:nvPr>
            <p:ph type="ftr" idx="12"/>
          </p:nvPr>
        </p:nvSpPr>
        <p:spPr/>
        <p:txBody>
          <a:bodyPr/>
          <a:lstStyle/>
          <a:p>
            <a:pPr>
              <a:defRPr/>
            </a:pPr>
            <a:r>
              <a:rPr lang="en-US"/>
              <a:t>IEEE 802 March 2019 Plenary</a:t>
            </a:r>
          </a:p>
        </p:txBody>
      </p:sp>
      <p:sp>
        <p:nvSpPr>
          <p:cNvPr id="7" name="Slide Number Placeholder 6"/>
          <p:cNvSpPr>
            <a:spLocks noGrp="1"/>
          </p:cNvSpPr>
          <p:nvPr>
            <p:ph type="sldNum" idx="13"/>
          </p:nvPr>
        </p:nvSpPr>
        <p:spPr/>
        <p:txBody>
          <a:bodyPr/>
          <a:lstStyle/>
          <a:p>
            <a:pPr>
              <a:defRPr/>
            </a:pPr>
            <a:r>
              <a:rPr lang="en-US"/>
              <a:t>Page </a:t>
            </a:r>
            <a:fld id="{7A478400-C302-40FF-A836-EC3AD3B263C9}" type="slidenum">
              <a:rPr lang="en-US" smtClean="0"/>
              <a:pPr>
                <a:defRPr/>
              </a:pPr>
              <a:t>36</a:t>
            </a:fld>
            <a:endParaRPr lang="en-US"/>
          </a:p>
        </p:txBody>
      </p:sp>
    </p:spTree>
    <p:extLst>
      <p:ext uri="{BB962C8B-B14F-4D97-AF65-F5344CB8AC3E}">
        <p14:creationId xmlns:p14="http://schemas.microsoft.com/office/powerpoint/2010/main" val="425584043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2"/>
          <p:cNvSpPr>
            <a:spLocks noChangeArrowheads="1"/>
          </p:cNvSpPr>
          <p:nvPr/>
        </p:nvSpPr>
        <p:spPr bwMode="auto">
          <a:xfrm>
            <a:off x="19051" y="6586539"/>
            <a:ext cx="12172949" cy="260350"/>
          </a:xfrm>
          <a:prstGeom prst="rect">
            <a:avLst/>
          </a:prstGeom>
          <a:solidFill>
            <a:srgbClr val="2FADDF"/>
          </a:solidFill>
          <a:ln w="9525">
            <a:solidFill>
              <a:srgbClr val="2FADDF"/>
            </a:solidFill>
            <a:miter lim="800000"/>
            <a:headEnd/>
            <a:tailEnd/>
          </a:ln>
          <a:effectLst/>
        </p:spPr>
        <p:txBody>
          <a:bodyPr wrap="none" anchor="ctr"/>
          <a:lstStyle/>
          <a:p>
            <a:pPr algn="ctr">
              <a:defRPr/>
            </a:pPr>
            <a:endParaRPr lang="en-US" sz="2400" dirty="0"/>
          </a:p>
        </p:txBody>
      </p:sp>
      <p:sp>
        <p:nvSpPr>
          <p:cNvPr id="5" name="Rectangle 3"/>
          <p:cNvSpPr>
            <a:spLocks noChangeArrowheads="1"/>
          </p:cNvSpPr>
          <p:nvPr/>
        </p:nvSpPr>
        <p:spPr bwMode="auto">
          <a:xfrm>
            <a:off x="4234" y="3174"/>
            <a:ext cx="12181417" cy="349510"/>
          </a:xfrm>
          <a:prstGeom prst="rect">
            <a:avLst/>
          </a:prstGeom>
          <a:solidFill>
            <a:srgbClr val="2FADDF"/>
          </a:solidFill>
          <a:ln w="9525">
            <a:solidFill>
              <a:srgbClr val="2FADDF"/>
            </a:solidFill>
            <a:miter lim="800000"/>
            <a:headEnd/>
            <a:tailEnd/>
          </a:ln>
          <a:effectLst/>
        </p:spPr>
        <p:txBody>
          <a:bodyPr wrap="none" anchor="ctr"/>
          <a:lstStyle/>
          <a:p>
            <a:pPr>
              <a:defRPr/>
            </a:pPr>
            <a:endParaRPr lang="en-US" sz="2400"/>
          </a:p>
        </p:txBody>
      </p:sp>
      <p:sp>
        <p:nvSpPr>
          <p:cNvPr id="6" name="Text Box 6"/>
          <p:cNvSpPr txBox="1">
            <a:spLocks noChangeArrowheads="1"/>
          </p:cNvSpPr>
          <p:nvPr/>
        </p:nvSpPr>
        <p:spPr bwMode="auto">
          <a:xfrm>
            <a:off x="10610851" y="6589714"/>
            <a:ext cx="1534583" cy="274637"/>
          </a:xfrm>
          <a:prstGeom prst="rect">
            <a:avLst/>
          </a:prstGeom>
          <a:noFill/>
          <a:ln w="9525">
            <a:noFill/>
            <a:miter lim="800000"/>
            <a:headEnd/>
            <a:tailEnd/>
          </a:ln>
          <a:effectLst/>
        </p:spPr>
        <p:txBody>
          <a:bodyPr>
            <a:spAutoFit/>
          </a:bodyPr>
          <a:lstStyle/>
          <a:p>
            <a:pPr algn="r" eaLnBrk="1" hangingPunct="1">
              <a:spcBef>
                <a:spcPct val="50000"/>
              </a:spcBef>
              <a:defRPr/>
            </a:pPr>
            <a:r>
              <a:rPr lang="en-US" sz="1200" dirty="0">
                <a:solidFill>
                  <a:schemeClr val="bg1"/>
                </a:solidFill>
              </a:rPr>
              <a:t>Page </a:t>
            </a:r>
            <a:fld id="{D270FFEB-A996-435C-AE88-AB0EB3CE66AF}" type="slidenum">
              <a:rPr lang="en-US" sz="1200">
                <a:solidFill>
                  <a:schemeClr val="bg1"/>
                </a:solidFill>
              </a:rPr>
              <a:pPr algn="r" eaLnBrk="1" hangingPunct="1">
                <a:spcBef>
                  <a:spcPct val="50000"/>
                </a:spcBef>
                <a:defRPr/>
              </a:pPr>
              <a:t>‹#›</a:t>
            </a:fld>
            <a:endParaRPr lang="en-US" sz="1200" dirty="0">
              <a:solidFill>
                <a:schemeClr val="bg1"/>
              </a:solidFill>
            </a:endParaRPr>
          </a:p>
        </p:txBody>
      </p:sp>
      <p:grpSp>
        <p:nvGrpSpPr>
          <p:cNvPr id="9" name="Group 9"/>
          <p:cNvGrpSpPr>
            <a:grpSpLocks/>
          </p:cNvGrpSpPr>
          <p:nvPr/>
        </p:nvGrpSpPr>
        <p:grpSpPr bwMode="auto">
          <a:xfrm>
            <a:off x="11089218" y="5876926"/>
            <a:ext cx="1058333" cy="709613"/>
            <a:chOff x="3288" y="3482"/>
            <a:chExt cx="500" cy="447"/>
          </a:xfrm>
        </p:grpSpPr>
        <p:sp>
          <p:nvSpPr>
            <p:cNvPr id="10" name="Rectangle 10"/>
            <p:cNvSpPr>
              <a:spLocks noChangeArrowheads="1"/>
            </p:cNvSpPr>
            <p:nvPr/>
          </p:nvSpPr>
          <p:spPr bwMode="auto">
            <a:xfrm>
              <a:off x="3288" y="3521"/>
              <a:ext cx="454" cy="363"/>
            </a:xfrm>
            <a:prstGeom prst="rect">
              <a:avLst/>
            </a:prstGeom>
            <a:solidFill>
              <a:srgbClr val="2FB1DF"/>
            </a:solidFill>
            <a:ln w="9525" algn="ctr">
              <a:noFill/>
              <a:miter lim="800000"/>
              <a:headEnd/>
              <a:tailEnd/>
            </a:ln>
            <a:effectLst/>
          </p:spPr>
          <p:txBody>
            <a:bodyPr wrap="none" anchor="ctr"/>
            <a:lstStyle/>
            <a:p>
              <a:pPr>
                <a:defRPr/>
              </a:pPr>
              <a:endParaRPr lang="en-US" sz="2400"/>
            </a:p>
          </p:txBody>
        </p:sp>
        <p:sp>
          <p:nvSpPr>
            <p:cNvPr id="11" name="Text Box 11"/>
            <p:cNvSpPr txBox="1">
              <a:spLocks noChangeArrowheads="1"/>
            </p:cNvSpPr>
            <p:nvPr/>
          </p:nvSpPr>
          <p:spPr bwMode="auto">
            <a:xfrm>
              <a:off x="3297" y="3482"/>
              <a:ext cx="367" cy="281"/>
            </a:xfrm>
            <a:prstGeom prst="rect">
              <a:avLst/>
            </a:prstGeom>
            <a:noFill/>
            <a:ln w="9525" algn="ctr">
              <a:noFill/>
              <a:miter lim="800000"/>
              <a:headEnd/>
              <a:tailEnd/>
            </a:ln>
            <a:effectLst/>
          </p:spPr>
          <p:txBody>
            <a:bodyPr wrap="none">
              <a:spAutoFit/>
            </a:bodyPr>
            <a:lstStyle/>
            <a:p>
              <a:pPr>
                <a:defRPr/>
              </a:pPr>
              <a:r>
                <a:rPr lang="en-US" sz="2300" b="1">
                  <a:solidFill>
                    <a:schemeClr val="bg1"/>
                  </a:solidFill>
                </a:rPr>
                <a:t>EEE</a:t>
              </a:r>
            </a:p>
          </p:txBody>
        </p:sp>
        <p:sp>
          <p:nvSpPr>
            <p:cNvPr id="12" name="Line 12"/>
            <p:cNvSpPr>
              <a:spLocks noChangeShapeType="1"/>
            </p:cNvSpPr>
            <p:nvPr/>
          </p:nvSpPr>
          <p:spPr bwMode="auto">
            <a:xfrm>
              <a:off x="3331" y="3542"/>
              <a:ext cx="0" cy="317"/>
            </a:xfrm>
            <a:prstGeom prst="line">
              <a:avLst/>
            </a:prstGeom>
            <a:noFill/>
            <a:ln w="38100">
              <a:solidFill>
                <a:schemeClr val="accent2"/>
              </a:solidFill>
              <a:round/>
              <a:headEnd/>
              <a:tailEnd/>
            </a:ln>
            <a:effectLst/>
          </p:spPr>
          <p:txBody>
            <a:bodyPr/>
            <a:lstStyle/>
            <a:p>
              <a:pPr>
                <a:defRPr/>
              </a:pPr>
              <a:endParaRPr lang="en-US" sz="2400"/>
            </a:p>
          </p:txBody>
        </p:sp>
        <p:sp>
          <p:nvSpPr>
            <p:cNvPr id="13" name="Text Box 13"/>
            <p:cNvSpPr txBox="1">
              <a:spLocks noChangeArrowheads="1"/>
            </p:cNvSpPr>
            <p:nvPr/>
          </p:nvSpPr>
          <p:spPr bwMode="auto">
            <a:xfrm>
              <a:off x="3303" y="3641"/>
              <a:ext cx="485" cy="288"/>
            </a:xfrm>
            <a:prstGeom prst="rect">
              <a:avLst/>
            </a:prstGeom>
            <a:noFill/>
            <a:ln w="9525" algn="ctr">
              <a:noFill/>
              <a:miter lim="800000"/>
              <a:headEnd/>
              <a:tailEnd/>
            </a:ln>
            <a:effectLst/>
          </p:spPr>
          <p:txBody>
            <a:bodyPr wrap="none"/>
            <a:lstStyle/>
            <a:p>
              <a:pPr>
                <a:defRPr/>
              </a:pPr>
              <a:r>
                <a:rPr lang="en-US" sz="2400" b="1">
                  <a:solidFill>
                    <a:schemeClr val="bg1"/>
                  </a:solidFill>
                </a:rPr>
                <a:t>802</a:t>
              </a:r>
            </a:p>
          </p:txBody>
        </p:sp>
      </p:grpSp>
      <p:sp>
        <p:nvSpPr>
          <p:cNvPr id="330756" name="Rectangle 4"/>
          <p:cNvSpPr>
            <a:spLocks noGrp="1" noChangeArrowheads="1"/>
          </p:cNvSpPr>
          <p:nvPr>
            <p:ph type="ctrTitle"/>
          </p:nvPr>
        </p:nvSpPr>
        <p:spPr>
          <a:xfrm>
            <a:off x="914400" y="2130426"/>
            <a:ext cx="10363200" cy="1470025"/>
          </a:xfrm>
        </p:spPr>
        <p:txBody>
          <a:bodyPr/>
          <a:lstStyle>
            <a:lvl1pPr>
              <a:defRPr/>
            </a:lvl1pPr>
          </a:lstStyle>
          <a:p>
            <a:r>
              <a:rPr lang="en-US"/>
              <a:t>Click to edit Master title style</a:t>
            </a:r>
          </a:p>
        </p:txBody>
      </p:sp>
      <p:sp>
        <p:nvSpPr>
          <p:cNvPr id="330757" name="Rectangle 5"/>
          <p:cNvSpPr>
            <a:spLocks noGrp="1" noChangeArrowheads="1"/>
          </p:cNvSpPr>
          <p:nvPr>
            <p:ph type="subTitle" idx="1"/>
          </p:nvPr>
        </p:nvSpPr>
        <p:spPr>
          <a:xfrm>
            <a:off x="1828800" y="3886200"/>
            <a:ext cx="8534400" cy="1752600"/>
          </a:xfrm>
        </p:spPr>
        <p:txBody>
          <a:bodyPr/>
          <a:lstStyle>
            <a:lvl1pPr marL="0" indent="0" algn="ctr">
              <a:buFontTx/>
              <a:buNone/>
              <a:defRPr/>
            </a:lvl1pPr>
          </a:lstStyle>
          <a:p>
            <a:r>
              <a:rPr lang="en-US"/>
              <a:t>Click to edit Master subtitle style</a:t>
            </a:r>
          </a:p>
        </p:txBody>
      </p:sp>
      <p:sp>
        <p:nvSpPr>
          <p:cNvPr id="16" name="Text Box 8"/>
          <p:cNvSpPr txBox="1">
            <a:spLocks noChangeArrowheads="1"/>
          </p:cNvSpPr>
          <p:nvPr userDrawn="1"/>
        </p:nvSpPr>
        <p:spPr bwMode="auto">
          <a:xfrm>
            <a:off x="0" y="6589714"/>
            <a:ext cx="644728" cy="276999"/>
          </a:xfrm>
          <a:prstGeom prst="rect">
            <a:avLst/>
          </a:prstGeom>
          <a:noFill/>
          <a:ln w="9525" algn="ctr">
            <a:noFill/>
            <a:miter lim="800000"/>
            <a:headEnd/>
            <a:tailEnd/>
          </a:ln>
          <a:effectLst/>
        </p:spPr>
        <p:txBody>
          <a:bodyPr wrap="none">
            <a:spAutoFit/>
          </a:bodyPr>
          <a:lstStyle/>
          <a:p>
            <a:pPr eaLnBrk="1" hangingPunct="1">
              <a:defRPr/>
            </a:pPr>
            <a:r>
              <a:rPr lang="en-US" sz="1200" dirty="0">
                <a:solidFill>
                  <a:schemeClr val="bg1"/>
                </a:solidFill>
              </a:rPr>
              <a:t>Report</a:t>
            </a:r>
          </a:p>
        </p:txBody>
      </p:sp>
      <p:sp>
        <p:nvSpPr>
          <p:cNvPr id="15" name="TextBox 14"/>
          <p:cNvSpPr txBox="1"/>
          <p:nvPr userDrawn="1"/>
        </p:nvSpPr>
        <p:spPr>
          <a:xfrm>
            <a:off x="228600" y="14130"/>
            <a:ext cx="1905000" cy="338554"/>
          </a:xfrm>
          <a:prstGeom prst="rect">
            <a:avLst/>
          </a:prstGeom>
          <a:noFill/>
        </p:spPr>
        <p:txBody>
          <a:bodyPr wrap="square" rtlCol="0">
            <a:spAutoFit/>
          </a:bodyPr>
          <a:lstStyle/>
          <a:p>
            <a:r>
              <a:rPr lang="en-US" sz="1600" dirty="0">
                <a:solidFill>
                  <a:schemeClr val="bg1"/>
                </a:solidFill>
              </a:rPr>
              <a:t>March 2019</a:t>
            </a:r>
          </a:p>
        </p:txBody>
      </p:sp>
      <p:sp>
        <p:nvSpPr>
          <p:cNvPr id="18" name="TextBox 17">
            <a:extLst>
              <a:ext uri="{FF2B5EF4-FFF2-40B4-BE49-F238E27FC236}">
                <a16:creationId xmlns:a16="http://schemas.microsoft.com/office/drawing/2014/main" id="{4E5422D4-5502-4CDC-B7BF-725A29F07A14}"/>
              </a:ext>
            </a:extLst>
          </p:cNvPr>
          <p:cNvSpPr txBox="1"/>
          <p:nvPr userDrawn="1"/>
        </p:nvSpPr>
        <p:spPr>
          <a:xfrm>
            <a:off x="9144000" y="17305"/>
            <a:ext cx="2787653" cy="338554"/>
          </a:xfrm>
          <a:prstGeom prst="rect">
            <a:avLst/>
          </a:prstGeom>
          <a:noFill/>
        </p:spPr>
        <p:txBody>
          <a:bodyPr wrap="square" rtlCol="0">
            <a:spAutoFit/>
          </a:bodyPr>
          <a:lstStyle/>
          <a:p>
            <a:pPr marL="0" marR="0" indent="0" algn="l" defTabSz="914400" rtl="0" eaLnBrk="0" fontAlgn="base" latinLnBrk="0" hangingPunct="0">
              <a:lnSpc>
                <a:spcPct val="100000"/>
              </a:lnSpc>
              <a:spcBef>
                <a:spcPct val="0"/>
              </a:spcBef>
              <a:spcAft>
                <a:spcPct val="0"/>
              </a:spcAft>
              <a:buClrTx/>
              <a:buSzTx/>
              <a:buFontTx/>
              <a:buNone/>
              <a:tabLst/>
              <a:defRPr/>
            </a:pPr>
            <a:r>
              <a:rPr lang="en-US" sz="1600" b="1" dirty="0">
                <a:solidFill>
                  <a:schemeClr val="bg1"/>
                </a:solidFill>
              </a:rPr>
              <a:t>doc:802</a:t>
            </a:r>
            <a:r>
              <a:rPr lang="en-US" sz="1600" b="1" baseline="0" dirty="0">
                <a:solidFill>
                  <a:schemeClr val="bg1"/>
                </a:solidFill>
              </a:rPr>
              <a:t> EC-18/0032r2</a:t>
            </a:r>
            <a:endParaRPr lang="en-US" sz="1600" b="1" dirty="0">
              <a:solidFill>
                <a:schemeClr val="bg1"/>
              </a:solidFill>
            </a:endParaRPr>
          </a:p>
        </p:txBody>
      </p:sp>
    </p:spTree>
    <p:extLst>
      <p:ext uri="{BB962C8B-B14F-4D97-AF65-F5344CB8AC3E}">
        <p14:creationId xmlns:p14="http://schemas.microsoft.com/office/powerpoint/2010/main" val="4759753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1853936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71467" y="404814"/>
            <a:ext cx="2810933" cy="5462587"/>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334434" y="404814"/>
            <a:ext cx="8233833" cy="546258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3587052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9415126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38012381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34433" y="1341438"/>
            <a:ext cx="5384800" cy="45259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5922433" y="1341438"/>
            <a:ext cx="5384800" cy="45259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9740680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8890512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8008190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7833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41703240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28271355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29730" name="Rectangle 2"/>
          <p:cNvSpPr>
            <a:spLocks noChangeArrowheads="1"/>
          </p:cNvSpPr>
          <p:nvPr/>
        </p:nvSpPr>
        <p:spPr bwMode="auto">
          <a:xfrm>
            <a:off x="0" y="6604000"/>
            <a:ext cx="12185651" cy="260350"/>
          </a:xfrm>
          <a:prstGeom prst="rect">
            <a:avLst/>
          </a:prstGeom>
          <a:solidFill>
            <a:srgbClr val="2FB1DF"/>
          </a:solidFill>
          <a:ln w="9525">
            <a:solidFill>
              <a:srgbClr val="2FB1DF"/>
            </a:solidFill>
            <a:miter lim="800000"/>
            <a:headEnd/>
            <a:tailEnd/>
          </a:ln>
          <a:effectLst/>
        </p:spPr>
        <p:txBody>
          <a:bodyPr wrap="none" anchor="ctr"/>
          <a:lstStyle/>
          <a:p>
            <a:pPr>
              <a:defRPr/>
            </a:pPr>
            <a:endParaRPr lang="en-US" sz="2400"/>
          </a:p>
        </p:txBody>
      </p:sp>
      <p:sp>
        <p:nvSpPr>
          <p:cNvPr id="329731" name="Rectangle 3"/>
          <p:cNvSpPr>
            <a:spLocks noChangeArrowheads="1"/>
          </p:cNvSpPr>
          <p:nvPr/>
        </p:nvSpPr>
        <p:spPr bwMode="auto">
          <a:xfrm>
            <a:off x="4234" y="3175"/>
            <a:ext cx="12181417" cy="327026"/>
          </a:xfrm>
          <a:prstGeom prst="rect">
            <a:avLst/>
          </a:prstGeom>
          <a:solidFill>
            <a:srgbClr val="2FB1DF"/>
          </a:solidFill>
          <a:ln w="9525">
            <a:solidFill>
              <a:srgbClr val="2FADDF"/>
            </a:solidFill>
            <a:miter lim="800000"/>
            <a:headEnd/>
            <a:tailEnd/>
          </a:ln>
          <a:effectLst/>
        </p:spPr>
        <p:txBody>
          <a:bodyPr wrap="none" anchor="ctr"/>
          <a:lstStyle/>
          <a:p>
            <a:pPr algn="just">
              <a:defRPr/>
            </a:pPr>
            <a:endParaRPr lang="en-US" sz="2400" dirty="0"/>
          </a:p>
        </p:txBody>
      </p:sp>
      <p:sp>
        <p:nvSpPr>
          <p:cNvPr id="1028" name="Rectangle 4"/>
          <p:cNvSpPr>
            <a:spLocks noGrp="1" noChangeArrowheads="1"/>
          </p:cNvSpPr>
          <p:nvPr>
            <p:ph type="title"/>
          </p:nvPr>
        </p:nvSpPr>
        <p:spPr bwMode="auto">
          <a:xfrm>
            <a:off x="609600" y="404813"/>
            <a:ext cx="10972800" cy="7921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dirty="0"/>
              <a:t>Click to edit Master title style</a:t>
            </a:r>
          </a:p>
        </p:txBody>
      </p:sp>
      <p:sp>
        <p:nvSpPr>
          <p:cNvPr id="1029" name="Rectangle 5"/>
          <p:cNvSpPr>
            <a:spLocks noGrp="1" noChangeArrowheads="1"/>
          </p:cNvSpPr>
          <p:nvPr>
            <p:ph type="body" idx="1"/>
          </p:nvPr>
        </p:nvSpPr>
        <p:spPr bwMode="auto">
          <a:xfrm>
            <a:off x="334433" y="1341438"/>
            <a:ext cx="10972800" cy="4525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329734" name="Line 6"/>
          <p:cNvSpPr>
            <a:spLocks noChangeShapeType="1"/>
          </p:cNvSpPr>
          <p:nvPr/>
        </p:nvSpPr>
        <p:spPr bwMode="auto">
          <a:xfrm>
            <a:off x="527051" y="1268413"/>
            <a:ext cx="11137900" cy="0"/>
          </a:xfrm>
          <a:prstGeom prst="line">
            <a:avLst/>
          </a:prstGeom>
          <a:noFill/>
          <a:ln w="9525">
            <a:solidFill>
              <a:srgbClr val="2FADDF"/>
            </a:solidFill>
            <a:round/>
            <a:headEnd/>
            <a:tailEnd/>
          </a:ln>
          <a:effectLst/>
        </p:spPr>
        <p:txBody>
          <a:bodyPr/>
          <a:lstStyle/>
          <a:p>
            <a:pPr>
              <a:defRPr/>
            </a:pPr>
            <a:endParaRPr lang="en-US" sz="2400"/>
          </a:p>
        </p:txBody>
      </p:sp>
      <p:sp>
        <p:nvSpPr>
          <p:cNvPr id="329735" name="Text Box 7"/>
          <p:cNvSpPr txBox="1">
            <a:spLocks noChangeArrowheads="1"/>
          </p:cNvSpPr>
          <p:nvPr/>
        </p:nvSpPr>
        <p:spPr bwMode="auto">
          <a:xfrm>
            <a:off x="10610851" y="6589714"/>
            <a:ext cx="1534583" cy="338554"/>
          </a:xfrm>
          <a:prstGeom prst="rect">
            <a:avLst/>
          </a:prstGeom>
          <a:noFill/>
          <a:ln w="9525">
            <a:noFill/>
            <a:miter lim="800000"/>
            <a:headEnd/>
            <a:tailEnd/>
          </a:ln>
          <a:effectLst/>
        </p:spPr>
        <p:txBody>
          <a:bodyPr>
            <a:spAutoFit/>
          </a:bodyPr>
          <a:lstStyle/>
          <a:p>
            <a:pPr algn="r" eaLnBrk="1" hangingPunct="1">
              <a:spcBef>
                <a:spcPct val="50000"/>
              </a:spcBef>
              <a:defRPr/>
            </a:pPr>
            <a:r>
              <a:rPr lang="en-US" sz="1600" dirty="0">
                <a:solidFill>
                  <a:schemeClr val="bg1"/>
                </a:solidFill>
              </a:rPr>
              <a:t>Page</a:t>
            </a:r>
            <a:r>
              <a:rPr lang="en-US" sz="1200" dirty="0">
                <a:solidFill>
                  <a:schemeClr val="bg1"/>
                </a:solidFill>
              </a:rPr>
              <a:t> </a:t>
            </a:r>
            <a:fld id="{D3216283-4E45-4288-8E07-8B1A41FF8132}" type="slidenum">
              <a:rPr lang="en-US" sz="1200">
                <a:solidFill>
                  <a:schemeClr val="bg1"/>
                </a:solidFill>
              </a:rPr>
              <a:pPr algn="r" eaLnBrk="1" hangingPunct="1">
                <a:spcBef>
                  <a:spcPct val="50000"/>
                </a:spcBef>
                <a:defRPr/>
              </a:pPr>
              <a:t>‹#›</a:t>
            </a:fld>
            <a:endParaRPr lang="en-US" sz="1200" dirty="0">
              <a:solidFill>
                <a:schemeClr val="bg1"/>
              </a:solidFill>
            </a:endParaRPr>
          </a:p>
        </p:txBody>
      </p:sp>
      <p:sp>
        <p:nvSpPr>
          <p:cNvPr id="329736" name="Text Box 8"/>
          <p:cNvSpPr txBox="1">
            <a:spLocks noChangeArrowheads="1"/>
          </p:cNvSpPr>
          <p:nvPr/>
        </p:nvSpPr>
        <p:spPr bwMode="auto">
          <a:xfrm>
            <a:off x="0" y="6589714"/>
            <a:ext cx="800219" cy="338554"/>
          </a:xfrm>
          <a:prstGeom prst="rect">
            <a:avLst/>
          </a:prstGeom>
          <a:noFill/>
          <a:ln w="9525" algn="ctr">
            <a:noFill/>
            <a:miter lim="800000"/>
            <a:headEnd/>
            <a:tailEnd/>
          </a:ln>
          <a:effectLst/>
        </p:spPr>
        <p:txBody>
          <a:bodyPr wrap="none">
            <a:spAutoFit/>
          </a:bodyPr>
          <a:lstStyle/>
          <a:p>
            <a:pPr eaLnBrk="1" hangingPunct="1">
              <a:defRPr/>
            </a:pPr>
            <a:r>
              <a:rPr lang="en-US" sz="1600" dirty="0">
                <a:solidFill>
                  <a:schemeClr val="bg1"/>
                </a:solidFill>
              </a:rPr>
              <a:t>Report</a:t>
            </a:r>
            <a:endParaRPr lang="en-US" sz="1200" dirty="0">
              <a:solidFill>
                <a:schemeClr val="bg1"/>
              </a:solidFill>
            </a:endParaRPr>
          </a:p>
        </p:txBody>
      </p:sp>
      <p:sp>
        <p:nvSpPr>
          <p:cNvPr id="329737" name="Text Box 9"/>
          <p:cNvSpPr txBox="1">
            <a:spLocks noChangeArrowheads="1"/>
          </p:cNvSpPr>
          <p:nvPr/>
        </p:nvSpPr>
        <p:spPr bwMode="auto">
          <a:xfrm>
            <a:off x="4114799" y="6601637"/>
            <a:ext cx="4419601" cy="338554"/>
          </a:xfrm>
          <a:prstGeom prst="rect">
            <a:avLst/>
          </a:prstGeom>
          <a:noFill/>
          <a:ln w="9525">
            <a:noFill/>
            <a:miter lim="800000"/>
            <a:headEnd/>
            <a:tailEnd/>
          </a:ln>
          <a:effectLst/>
        </p:spPr>
        <p:txBody>
          <a:bodyPr wrap="square">
            <a:spAutoFit/>
          </a:bodyPr>
          <a:lstStyle/>
          <a:p>
            <a:pPr algn="ctr" eaLnBrk="1" hangingPunct="1">
              <a:defRPr/>
            </a:pPr>
            <a:r>
              <a:rPr lang="en-US" sz="1600" dirty="0">
                <a:solidFill>
                  <a:schemeClr val="bg1"/>
                </a:solidFill>
              </a:rPr>
              <a:t>IEEE 802 March 2019 Plenary</a:t>
            </a:r>
          </a:p>
        </p:txBody>
      </p:sp>
      <p:grpSp>
        <p:nvGrpSpPr>
          <p:cNvPr id="1034" name="Group 20"/>
          <p:cNvGrpSpPr>
            <a:grpSpLocks/>
          </p:cNvGrpSpPr>
          <p:nvPr/>
        </p:nvGrpSpPr>
        <p:grpSpPr bwMode="auto">
          <a:xfrm>
            <a:off x="11089218" y="5876926"/>
            <a:ext cx="1058333" cy="709613"/>
            <a:chOff x="3288" y="3482"/>
            <a:chExt cx="500" cy="447"/>
          </a:xfrm>
        </p:grpSpPr>
        <p:sp>
          <p:nvSpPr>
            <p:cNvPr id="329746" name="Rectangle 18"/>
            <p:cNvSpPr>
              <a:spLocks noChangeArrowheads="1"/>
            </p:cNvSpPr>
            <p:nvPr/>
          </p:nvSpPr>
          <p:spPr bwMode="auto">
            <a:xfrm>
              <a:off x="3288" y="3521"/>
              <a:ext cx="454" cy="363"/>
            </a:xfrm>
            <a:prstGeom prst="rect">
              <a:avLst/>
            </a:prstGeom>
            <a:solidFill>
              <a:srgbClr val="2FB1DF"/>
            </a:solidFill>
            <a:ln w="9525" algn="ctr">
              <a:noFill/>
              <a:miter lim="800000"/>
              <a:headEnd/>
              <a:tailEnd/>
            </a:ln>
            <a:effectLst/>
          </p:spPr>
          <p:txBody>
            <a:bodyPr wrap="none" anchor="ctr"/>
            <a:lstStyle/>
            <a:p>
              <a:pPr>
                <a:defRPr/>
              </a:pPr>
              <a:endParaRPr lang="en-US" sz="2400"/>
            </a:p>
          </p:txBody>
        </p:sp>
        <p:sp>
          <p:nvSpPr>
            <p:cNvPr id="329743" name="Text Box 15"/>
            <p:cNvSpPr txBox="1">
              <a:spLocks noChangeArrowheads="1"/>
            </p:cNvSpPr>
            <p:nvPr/>
          </p:nvSpPr>
          <p:spPr bwMode="auto">
            <a:xfrm>
              <a:off x="3297" y="3482"/>
              <a:ext cx="367" cy="281"/>
            </a:xfrm>
            <a:prstGeom prst="rect">
              <a:avLst/>
            </a:prstGeom>
            <a:noFill/>
            <a:ln w="9525" algn="ctr">
              <a:noFill/>
              <a:miter lim="800000"/>
              <a:headEnd/>
              <a:tailEnd/>
            </a:ln>
            <a:effectLst/>
          </p:spPr>
          <p:txBody>
            <a:bodyPr wrap="none">
              <a:spAutoFit/>
            </a:bodyPr>
            <a:lstStyle/>
            <a:p>
              <a:pPr>
                <a:defRPr/>
              </a:pPr>
              <a:r>
                <a:rPr lang="en-US" sz="2300" b="1">
                  <a:solidFill>
                    <a:schemeClr val="bg1"/>
                  </a:solidFill>
                </a:rPr>
                <a:t>EEE</a:t>
              </a:r>
            </a:p>
          </p:txBody>
        </p:sp>
        <p:sp>
          <p:nvSpPr>
            <p:cNvPr id="329745" name="Line 17"/>
            <p:cNvSpPr>
              <a:spLocks noChangeShapeType="1"/>
            </p:cNvSpPr>
            <p:nvPr/>
          </p:nvSpPr>
          <p:spPr bwMode="auto">
            <a:xfrm>
              <a:off x="3331" y="3542"/>
              <a:ext cx="0" cy="317"/>
            </a:xfrm>
            <a:prstGeom prst="line">
              <a:avLst/>
            </a:prstGeom>
            <a:noFill/>
            <a:ln w="38100">
              <a:solidFill>
                <a:schemeClr val="accent2"/>
              </a:solidFill>
              <a:round/>
              <a:headEnd/>
              <a:tailEnd/>
            </a:ln>
            <a:effectLst/>
          </p:spPr>
          <p:txBody>
            <a:bodyPr/>
            <a:lstStyle/>
            <a:p>
              <a:pPr>
                <a:defRPr/>
              </a:pPr>
              <a:endParaRPr lang="en-US" sz="2400"/>
            </a:p>
          </p:txBody>
        </p:sp>
        <p:sp>
          <p:nvSpPr>
            <p:cNvPr id="329747" name="Text Box 19"/>
            <p:cNvSpPr txBox="1">
              <a:spLocks noChangeArrowheads="1"/>
            </p:cNvSpPr>
            <p:nvPr/>
          </p:nvSpPr>
          <p:spPr bwMode="auto">
            <a:xfrm>
              <a:off x="3303" y="3641"/>
              <a:ext cx="485" cy="288"/>
            </a:xfrm>
            <a:prstGeom prst="rect">
              <a:avLst/>
            </a:prstGeom>
            <a:noFill/>
            <a:ln w="9525" algn="ctr">
              <a:noFill/>
              <a:miter lim="800000"/>
              <a:headEnd/>
              <a:tailEnd/>
            </a:ln>
            <a:effectLst/>
          </p:spPr>
          <p:txBody>
            <a:bodyPr wrap="none"/>
            <a:lstStyle/>
            <a:p>
              <a:pPr>
                <a:defRPr/>
              </a:pPr>
              <a:r>
                <a:rPr lang="en-US" sz="2400" b="1">
                  <a:solidFill>
                    <a:schemeClr val="bg1"/>
                  </a:solidFill>
                </a:rPr>
                <a:t>802</a:t>
              </a:r>
            </a:p>
          </p:txBody>
        </p:sp>
      </p:grpSp>
      <p:sp>
        <p:nvSpPr>
          <p:cNvPr id="2" name="TextBox 1"/>
          <p:cNvSpPr txBox="1"/>
          <p:nvPr userDrawn="1"/>
        </p:nvSpPr>
        <p:spPr>
          <a:xfrm>
            <a:off x="9144000" y="17305"/>
            <a:ext cx="2787653" cy="338554"/>
          </a:xfrm>
          <a:prstGeom prst="rect">
            <a:avLst/>
          </a:prstGeom>
          <a:noFill/>
        </p:spPr>
        <p:txBody>
          <a:bodyPr wrap="square" rtlCol="0">
            <a:spAutoFit/>
          </a:bodyPr>
          <a:lstStyle/>
          <a:p>
            <a:pPr marL="0" marR="0" indent="0" algn="l" defTabSz="914400" rtl="0" eaLnBrk="0" fontAlgn="base" latinLnBrk="0" hangingPunct="0">
              <a:lnSpc>
                <a:spcPct val="100000"/>
              </a:lnSpc>
              <a:spcBef>
                <a:spcPct val="0"/>
              </a:spcBef>
              <a:spcAft>
                <a:spcPct val="0"/>
              </a:spcAft>
              <a:buClrTx/>
              <a:buSzTx/>
              <a:buFontTx/>
              <a:buNone/>
              <a:tabLst/>
              <a:defRPr/>
            </a:pPr>
            <a:r>
              <a:rPr lang="en-US" sz="1600" b="1" dirty="0">
                <a:solidFill>
                  <a:schemeClr val="bg1"/>
                </a:solidFill>
              </a:rPr>
              <a:t>doc:802</a:t>
            </a:r>
            <a:r>
              <a:rPr lang="en-US" sz="1600" b="1" baseline="0" dirty="0">
                <a:solidFill>
                  <a:schemeClr val="bg1"/>
                </a:solidFill>
              </a:rPr>
              <a:t> EC-19/0032r2</a:t>
            </a:r>
            <a:endParaRPr lang="en-US" sz="1600" b="1" dirty="0">
              <a:solidFill>
                <a:schemeClr val="bg1"/>
              </a:solidFill>
            </a:endParaRPr>
          </a:p>
        </p:txBody>
      </p:sp>
      <p:sp>
        <p:nvSpPr>
          <p:cNvPr id="3" name="TextBox 2"/>
          <p:cNvSpPr txBox="1"/>
          <p:nvPr userDrawn="1"/>
        </p:nvSpPr>
        <p:spPr>
          <a:xfrm>
            <a:off x="228600" y="14130"/>
            <a:ext cx="1905000" cy="338554"/>
          </a:xfrm>
          <a:prstGeom prst="rect">
            <a:avLst/>
          </a:prstGeom>
          <a:noFill/>
        </p:spPr>
        <p:txBody>
          <a:bodyPr wrap="square" rtlCol="0">
            <a:spAutoFit/>
          </a:bodyPr>
          <a:lstStyle/>
          <a:p>
            <a:r>
              <a:rPr lang="en-US" sz="1600" dirty="0">
                <a:solidFill>
                  <a:schemeClr val="bg1"/>
                </a:solidFill>
              </a:rPr>
              <a:t>March 2019</a:t>
            </a:r>
          </a:p>
        </p:txBody>
      </p:sp>
    </p:spTree>
  </p:cSld>
  <p:clrMap bg1="lt1" tx1="dk1" bg2="lt2" tx2="dk2" accent1="accent1" accent2="accent2" accent3="accent3" accent4="accent4" accent5="accent5" accent6="accent6" hlink="hlink" folHlink="folHlink"/>
  <p:sldLayoutIdLst>
    <p:sldLayoutId id="2147483703" r:id="rId1"/>
    <p:sldLayoutId id="2147483682" r:id="rId2"/>
    <p:sldLayoutId id="2147483683" r:id="rId3"/>
    <p:sldLayoutId id="2147483684" r:id="rId4"/>
    <p:sldLayoutId id="2147483685" r:id="rId5"/>
    <p:sldLayoutId id="2147483686" r:id="rId6"/>
    <p:sldLayoutId id="2147483687" r:id="rId7"/>
    <p:sldLayoutId id="2147483688" r:id="rId8"/>
    <p:sldLayoutId id="2147483689" r:id="rId9"/>
    <p:sldLayoutId id="2147483690" r:id="rId10"/>
    <p:sldLayoutId id="2147483691" r:id="rId11"/>
  </p:sldLayoutIdLst>
  <p:hf sldNum="0" hdr="0" ft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Arial" charset="0"/>
        </a:defRPr>
      </a:lvl2pPr>
      <a:lvl3pPr algn="ctr" rtl="0" eaLnBrk="1" fontAlgn="base" hangingPunct="1">
        <a:spcBef>
          <a:spcPct val="0"/>
        </a:spcBef>
        <a:spcAft>
          <a:spcPct val="0"/>
        </a:spcAft>
        <a:defRPr sz="3600">
          <a:solidFill>
            <a:schemeClr val="tx2"/>
          </a:solidFill>
          <a:latin typeface="Arial" charset="0"/>
        </a:defRPr>
      </a:lvl3pPr>
      <a:lvl4pPr algn="ctr" rtl="0" eaLnBrk="1" fontAlgn="base" hangingPunct="1">
        <a:spcBef>
          <a:spcPct val="0"/>
        </a:spcBef>
        <a:spcAft>
          <a:spcPct val="0"/>
        </a:spcAft>
        <a:defRPr sz="3600">
          <a:solidFill>
            <a:schemeClr val="tx2"/>
          </a:solidFill>
          <a:latin typeface="Arial" charset="0"/>
        </a:defRPr>
      </a:lvl4pPr>
      <a:lvl5pPr algn="ctr" rtl="0" eaLnBrk="1" fontAlgn="base" hangingPunct="1">
        <a:spcBef>
          <a:spcPct val="0"/>
        </a:spcBef>
        <a:spcAft>
          <a:spcPct val="0"/>
        </a:spcAft>
        <a:defRPr sz="3600">
          <a:solidFill>
            <a:schemeClr val="tx2"/>
          </a:solidFill>
          <a:latin typeface="Arial" charset="0"/>
        </a:defRPr>
      </a:lvl5pPr>
      <a:lvl6pPr marL="457200" algn="ctr" rtl="0" eaLnBrk="1" fontAlgn="base" hangingPunct="1">
        <a:spcBef>
          <a:spcPct val="0"/>
        </a:spcBef>
        <a:spcAft>
          <a:spcPct val="0"/>
        </a:spcAft>
        <a:defRPr sz="3600">
          <a:solidFill>
            <a:schemeClr val="tx2"/>
          </a:solidFill>
          <a:latin typeface="Arial" charset="0"/>
        </a:defRPr>
      </a:lvl6pPr>
      <a:lvl7pPr marL="914400" algn="ctr" rtl="0" eaLnBrk="1" fontAlgn="base" hangingPunct="1">
        <a:spcBef>
          <a:spcPct val="0"/>
        </a:spcBef>
        <a:spcAft>
          <a:spcPct val="0"/>
        </a:spcAft>
        <a:defRPr sz="3600">
          <a:solidFill>
            <a:schemeClr val="tx2"/>
          </a:solidFill>
          <a:latin typeface="Arial" charset="0"/>
        </a:defRPr>
      </a:lvl7pPr>
      <a:lvl8pPr marL="1371600" algn="ctr" rtl="0" eaLnBrk="1" fontAlgn="base" hangingPunct="1">
        <a:spcBef>
          <a:spcPct val="0"/>
        </a:spcBef>
        <a:spcAft>
          <a:spcPct val="0"/>
        </a:spcAft>
        <a:defRPr sz="3600">
          <a:solidFill>
            <a:schemeClr val="tx2"/>
          </a:solidFill>
          <a:latin typeface="Arial" charset="0"/>
        </a:defRPr>
      </a:lvl8pPr>
      <a:lvl9pPr marL="1828800" algn="ctr" rtl="0" eaLnBrk="1" fontAlgn="base" hangingPunct="1">
        <a:spcBef>
          <a:spcPct val="0"/>
        </a:spcBef>
        <a:spcAft>
          <a:spcPct val="0"/>
        </a:spcAft>
        <a:defRPr sz="3600">
          <a:solidFill>
            <a:schemeClr val="tx2"/>
          </a:solidFill>
          <a:latin typeface="Arial"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143000" indent="-228600" algn="l" rtl="0" eaLnBrk="1" fontAlgn="base" hangingPunct="1">
        <a:spcBef>
          <a:spcPct val="20000"/>
        </a:spcBef>
        <a:spcAft>
          <a:spcPct val="0"/>
        </a:spcAft>
        <a:buChar char="•"/>
        <a:defRPr sz="2400">
          <a:solidFill>
            <a:schemeClr val="tx1"/>
          </a:solidFill>
          <a:latin typeface="+mn-lt"/>
        </a:defRPr>
      </a:lvl3pPr>
      <a:lvl4pPr marL="1600200" indent="-228600" algn="l" rtl="0" eaLnBrk="1" fontAlgn="base" hangingPunct="1">
        <a:spcBef>
          <a:spcPct val="20000"/>
        </a:spcBef>
        <a:spcAft>
          <a:spcPct val="0"/>
        </a:spcAft>
        <a:buChar char="–"/>
        <a:defRPr sz="2000">
          <a:solidFill>
            <a:schemeClr val="tx1"/>
          </a:solidFill>
          <a:latin typeface="+mn-lt"/>
        </a:defRPr>
      </a:lvl4pPr>
      <a:lvl5pPr marL="2057400" indent="-228600" algn="l" rtl="0" eaLnBrk="1" fontAlgn="base" hangingPunct="1">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hyperlink" Target="mailto:dawns@facetoface-events.com"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mailto:Jeff.evans@gtri@gatech.edu" TargetMode="External"/><Relationship Id="rId2" Type="http://schemas.openxmlformats.org/officeDocument/2006/relationships/hyperlink" Target="mailto:apurva.mody@WhiteSpaceAlliance.org" TargetMode="External"/><Relationship Id="rId1" Type="http://schemas.openxmlformats.org/officeDocument/2006/relationships/slideLayout" Target="../slideLayouts/slideLayout4.xml"/><Relationship Id="rId6" Type="http://schemas.openxmlformats.org/officeDocument/2006/relationships/hyperlink" Target="mailto:jay.holcomb@itron.com" TargetMode="External"/><Relationship Id="rId5" Type="http://schemas.openxmlformats.org/officeDocument/2006/relationships/hyperlink" Target="mailto:oliver.holland@ieee.org" TargetMode="External"/><Relationship Id="rId4" Type="http://schemas.openxmlformats.org/officeDocument/2006/relationships/hyperlink" Target="mailto:sroy@uw.edu"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mailto:lisa@facetoface-events.com" TargetMode="External"/><Relationship Id="rId2" Type="http://schemas.openxmlformats.org/officeDocument/2006/relationships/hyperlink" Target="mailto:dawns@facetoface-events.com" TargetMode="External"/><Relationship Id="rId1" Type="http://schemas.openxmlformats.org/officeDocument/2006/relationships/slideLayout" Target="../slideLayouts/slideLayout5.xml"/><Relationship Id="rId4" Type="http://schemas.openxmlformats.org/officeDocument/2006/relationships/hyperlink" Target="mailto:802info@facetoface-events.com"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hyperlink" Target="https://mentor.ieee.org/802-ec/dcn/19/ec-19-0041-00-00EC-2019-sasb-calendar-with-802-meetings-added.doc" TargetMode="External"/><Relationship Id="rId2" Type="http://schemas.openxmlformats.org/officeDocument/2006/relationships/hyperlink" Target="https://mentor.ieee.org/802-ec/dcn/16/ec-16-0066-07-00EC-802-plenary-future-venue-contract-status.xlsx" TargetMode="External"/><Relationship Id="rId1" Type="http://schemas.openxmlformats.org/officeDocument/2006/relationships/slideLayout" Target="../slideLayouts/slideLayout2.xml"/><Relationship Id="rId4" Type="http://schemas.openxmlformats.org/officeDocument/2006/relationships/hyperlink" Target="https://mentor.ieee.org/802-ec/dcn/19/ec-19-0042-00-00EC-2020-sasb-calendar-with-802-meetings-added.doc" TargetMode="External"/></Relationships>
</file>

<file path=ppt/slides/_rels/slide32.xml.rels><?xml version="1.0" encoding="UTF-8" standalone="yes"?>
<Relationships xmlns="http://schemas.openxmlformats.org/package/2006/relationships"><Relationship Id="rId2" Type="http://schemas.openxmlformats.org/officeDocument/2006/relationships/hyperlink" Target="https://www.acv.at/teilnehmen/rund-um-die-veranstaltung/hotels1.html" TargetMode="Externa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hyperlink" Target="http://www.ieee802.org/802_tutorials/802_Tutorial_Request_Form.doc"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http://802world.org/plenary/meeting-map/" TargetMode="External"/><Relationship Id="rId2" Type="http://schemas.openxmlformats.org/officeDocument/2006/relationships/hyperlink" Target="http://schedule.802world.com/schedule/schedule/show" TargetMode="External"/><Relationship Id="rId1" Type="http://schemas.openxmlformats.org/officeDocument/2006/relationships/slideLayout" Target="../slideLayouts/slideLayout2.xml"/><Relationship Id="rId5" Type="http://schemas.openxmlformats.org/officeDocument/2006/relationships/hyperlink" Target="http://802world.org/plenary/files/2015/03/HR_Vancouver_FP_March2019.pdf" TargetMode="External"/><Relationship Id="rId4" Type="http://schemas.openxmlformats.org/officeDocument/2006/relationships/hyperlink" Target="http://802world.org/plenary/files/2015/03/FH_Vancouver_FP_March2019.pdf"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s://imat.ieee.org/my-site/home" TargetMode="External"/><Relationship Id="rId2" Type="http://schemas.openxmlformats.org/officeDocument/2006/relationships/hyperlink" Target="https://www.regonline.com/registration/Checkin.aspx?EventID=2549534"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4"/>
          <p:cNvSpPr>
            <a:spLocks noGrp="1" noChangeArrowheads="1"/>
          </p:cNvSpPr>
          <p:nvPr>
            <p:ph type="ctrTitle"/>
          </p:nvPr>
        </p:nvSpPr>
        <p:spPr/>
        <p:txBody>
          <a:bodyPr/>
          <a:lstStyle/>
          <a:p>
            <a:r>
              <a:rPr lang="en-US" dirty="0"/>
              <a:t>Executive Secretary Agenda Items </a:t>
            </a:r>
            <a:br>
              <a:rPr lang="en-US" dirty="0"/>
            </a:br>
            <a:r>
              <a:rPr lang="en-US" dirty="0"/>
              <a:t>March 2019 Plenary</a:t>
            </a:r>
            <a:endParaRPr lang="en-US" altLang="en-US" dirty="0"/>
          </a:p>
        </p:txBody>
      </p:sp>
      <p:sp>
        <p:nvSpPr>
          <p:cNvPr id="4099" name="Rectangle 5"/>
          <p:cNvSpPr>
            <a:spLocks noGrp="1" noChangeArrowheads="1"/>
          </p:cNvSpPr>
          <p:nvPr>
            <p:ph type="subTitle" idx="1"/>
          </p:nvPr>
        </p:nvSpPr>
        <p:spPr/>
        <p:txBody>
          <a:bodyPr/>
          <a:lstStyle/>
          <a:p>
            <a:r>
              <a:rPr lang="en-US" altLang="en-US" dirty="0"/>
              <a:t>Jon Rosdahl</a:t>
            </a:r>
            <a:br>
              <a:rPr lang="en-US" altLang="en-US" dirty="0"/>
            </a:br>
            <a:r>
              <a:rPr lang="en-US" altLang="en-US" dirty="0"/>
              <a:t>IEEE 802 Executive Secretary</a:t>
            </a:r>
            <a:br>
              <a:rPr lang="en-US" altLang="en-US" dirty="0"/>
            </a:br>
            <a:r>
              <a:rPr lang="en-US" altLang="en-US" dirty="0"/>
              <a:t>jrosdahl@ieee.org</a:t>
            </a:r>
          </a:p>
        </p:txBody>
      </p:sp>
    </p:spTree>
    <p:extLst>
      <p:ext uri="{BB962C8B-B14F-4D97-AF65-F5344CB8AC3E}">
        <p14:creationId xmlns:p14="http://schemas.microsoft.com/office/powerpoint/2010/main" val="415422320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836008"/>
            <a:ext cx="10972800" cy="792162"/>
          </a:xfrm>
        </p:spPr>
        <p:txBody>
          <a:bodyPr/>
          <a:lstStyle/>
          <a:p>
            <a:pPr algn="ctr"/>
            <a:r>
              <a:rPr lang="en-US" b="1" dirty="0"/>
              <a:t>Getting Something to Eat and Drink</a:t>
            </a:r>
            <a:br>
              <a:rPr lang="en-US" b="1" dirty="0"/>
            </a:br>
            <a:r>
              <a:rPr lang="en-US" dirty="0"/>
              <a:t>Attendee Food and Beverage Breaks</a:t>
            </a:r>
          </a:p>
        </p:txBody>
      </p:sp>
      <p:sp>
        <p:nvSpPr>
          <p:cNvPr id="3" name="Content Placeholder 2"/>
          <p:cNvSpPr>
            <a:spLocks noGrp="1"/>
          </p:cNvSpPr>
          <p:nvPr>
            <p:ph sz="half" idx="1"/>
          </p:nvPr>
        </p:nvSpPr>
        <p:spPr>
          <a:xfrm>
            <a:off x="381000" y="1979926"/>
            <a:ext cx="5486399" cy="1037594"/>
          </a:xfrm>
        </p:spPr>
        <p:txBody>
          <a:bodyPr>
            <a:normAutofit fontScale="85000" lnSpcReduction="20000"/>
          </a:bodyPr>
          <a:lstStyle/>
          <a:p>
            <a:pPr marL="0" indent="0">
              <a:buNone/>
            </a:pPr>
            <a:r>
              <a:rPr lang="en-US" b="1" dirty="0"/>
              <a:t>Fairmont Hotel Vancouver</a:t>
            </a:r>
          </a:p>
          <a:p>
            <a:pPr marL="0" indent="0">
              <a:buNone/>
            </a:pPr>
            <a:r>
              <a:rPr lang="en-US" sz="2400" dirty="0"/>
              <a:t> British Columbia Foyer, Conference Level</a:t>
            </a:r>
          </a:p>
          <a:p>
            <a:pPr marL="0" indent="0"/>
            <a:r>
              <a:rPr lang="en-US" sz="2400" dirty="0"/>
              <a:t>Monday – Thursday – Breakfast/AM Break</a:t>
            </a:r>
            <a:endParaRPr lang="en-US" sz="2400" dirty="0">
              <a:solidFill>
                <a:srgbClr val="C00000"/>
              </a:solidFill>
            </a:endParaRPr>
          </a:p>
          <a:p>
            <a:pPr marL="0" indent="0">
              <a:buNone/>
            </a:pPr>
            <a:endParaRPr lang="en-US" sz="1200" dirty="0"/>
          </a:p>
        </p:txBody>
      </p:sp>
      <p:sp>
        <p:nvSpPr>
          <p:cNvPr id="4" name="Content Placeholder 3"/>
          <p:cNvSpPr>
            <a:spLocks noGrp="1"/>
          </p:cNvSpPr>
          <p:nvPr>
            <p:ph sz="half" idx="2"/>
          </p:nvPr>
        </p:nvSpPr>
        <p:spPr>
          <a:xfrm>
            <a:off x="6324602" y="1979926"/>
            <a:ext cx="5105398" cy="1037594"/>
          </a:xfrm>
        </p:spPr>
        <p:txBody>
          <a:bodyPr>
            <a:normAutofit fontScale="85000" lnSpcReduction="20000"/>
          </a:bodyPr>
          <a:lstStyle/>
          <a:p>
            <a:pPr marL="0" indent="0">
              <a:buNone/>
            </a:pPr>
            <a:r>
              <a:rPr lang="en-US" b="1" dirty="0"/>
              <a:t>Hyatt Regency Vancouver</a:t>
            </a:r>
          </a:p>
          <a:p>
            <a:pPr marL="0" indent="0">
              <a:buNone/>
            </a:pPr>
            <a:r>
              <a:rPr lang="en-US" sz="2000" dirty="0"/>
              <a:t> </a:t>
            </a:r>
            <a:r>
              <a:rPr lang="en-US" sz="2400" dirty="0"/>
              <a:t>Regency Ballroom Foyer, 3rd Floor</a:t>
            </a:r>
          </a:p>
          <a:p>
            <a:pPr marL="0" indent="0">
              <a:buNone/>
            </a:pPr>
            <a:r>
              <a:rPr lang="en-US" sz="2400" dirty="0"/>
              <a:t>Monday – Friday – Breakfast/AM Break</a:t>
            </a:r>
          </a:p>
        </p:txBody>
      </p:sp>
      <p:sp>
        <p:nvSpPr>
          <p:cNvPr id="5" name="TextBox 4">
            <a:extLst>
              <a:ext uri="{FF2B5EF4-FFF2-40B4-BE49-F238E27FC236}">
                <a16:creationId xmlns:a16="http://schemas.microsoft.com/office/drawing/2014/main" id="{FC72E475-F7CA-4A21-8F0E-C6F03ABC3A3A}"/>
              </a:ext>
            </a:extLst>
          </p:cNvPr>
          <p:cNvSpPr txBox="1"/>
          <p:nvPr/>
        </p:nvSpPr>
        <p:spPr>
          <a:xfrm>
            <a:off x="2171700" y="3017520"/>
            <a:ext cx="7848600" cy="3231654"/>
          </a:xfrm>
          <a:prstGeom prst="rect">
            <a:avLst/>
          </a:prstGeom>
          <a:noFill/>
        </p:spPr>
        <p:txBody>
          <a:bodyPr wrap="square" rtlCol="0">
            <a:spAutoFit/>
          </a:bodyPr>
          <a:lstStyle/>
          <a:p>
            <a:pPr marL="0" indent="0" algn="ctr">
              <a:buNone/>
            </a:pPr>
            <a:r>
              <a:rPr lang="en-US" dirty="0"/>
              <a:t>.</a:t>
            </a:r>
            <a:r>
              <a:rPr lang="en-US" sz="2800" b="1" dirty="0"/>
              <a:t> Continental Breakfast	</a:t>
            </a:r>
          </a:p>
          <a:p>
            <a:pPr algn="ctr"/>
            <a:r>
              <a:rPr lang="en-US" dirty="0"/>
              <a:t>7:30 AM – 8:30 AM</a:t>
            </a:r>
          </a:p>
          <a:p>
            <a:pPr algn="ctr"/>
            <a:endParaRPr lang="en-US" dirty="0"/>
          </a:p>
          <a:p>
            <a:pPr marL="0" indent="0" algn="ctr">
              <a:buNone/>
            </a:pPr>
            <a:r>
              <a:rPr lang="en-US" sz="2800" b="1" dirty="0"/>
              <a:t>AM Coffee/Tea Break</a:t>
            </a:r>
            <a:r>
              <a:rPr lang="en-US" sz="2800" dirty="0"/>
              <a:t>	</a:t>
            </a:r>
          </a:p>
          <a:p>
            <a:pPr algn="ctr"/>
            <a:r>
              <a:rPr lang="en-US" dirty="0"/>
              <a:t>10:00 AM – 11:00 AM</a:t>
            </a:r>
          </a:p>
          <a:p>
            <a:pPr algn="ctr"/>
            <a:endParaRPr lang="en-US" dirty="0"/>
          </a:p>
          <a:p>
            <a:pPr marL="0" indent="0" algn="ctr">
              <a:buNone/>
            </a:pPr>
            <a:r>
              <a:rPr lang="en-US" sz="2800" b="1" dirty="0"/>
              <a:t>PM Coffee/Tea Break w/ snacks</a:t>
            </a:r>
            <a:r>
              <a:rPr lang="en-US" dirty="0"/>
              <a:t>	</a:t>
            </a:r>
          </a:p>
          <a:p>
            <a:pPr algn="ctr"/>
            <a:r>
              <a:rPr lang="en-US" dirty="0"/>
              <a:t>Monday – Thursday 3:00 PM – 4:00 PM</a:t>
            </a:r>
          </a:p>
        </p:txBody>
      </p:sp>
    </p:spTree>
    <p:extLst>
      <p:ext uri="{BB962C8B-B14F-4D97-AF65-F5344CB8AC3E}">
        <p14:creationId xmlns:p14="http://schemas.microsoft.com/office/powerpoint/2010/main" val="178120971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Audio Visual</a:t>
            </a:r>
          </a:p>
        </p:txBody>
      </p:sp>
      <p:sp>
        <p:nvSpPr>
          <p:cNvPr id="3" name="Content Placeholder 2"/>
          <p:cNvSpPr>
            <a:spLocks noGrp="1"/>
          </p:cNvSpPr>
          <p:nvPr>
            <p:ph idx="1"/>
          </p:nvPr>
        </p:nvSpPr>
        <p:spPr/>
        <p:txBody>
          <a:bodyPr/>
          <a:lstStyle/>
          <a:p>
            <a:pPr marL="0" indent="0">
              <a:buNone/>
            </a:pPr>
            <a:r>
              <a:rPr lang="en-US" sz="2800" dirty="0"/>
              <a:t>If you have any difficulty with the projectors, screens, or microphones in your meeting room kindly contact:</a:t>
            </a:r>
          </a:p>
          <a:p>
            <a:pPr marL="0" indent="0">
              <a:buNone/>
            </a:pPr>
            <a:endParaRPr lang="en-US" sz="2800" dirty="0"/>
          </a:p>
          <a:p>
            <a:pPr marL="0" indent="0">
              <a:buNone/>
            </a:pPr>
            <a:r>
              <a:rPr lang="en-US" sz="2800" dirty="0"/>
              <a:t>Face to Face Events staff at the Registration &amp; Information Desks </a:t>
            </a:r>
          </a:p>
          <a:p>
            <a:pPr marL="0" indent="0">
              <a:buNone/>
            </a:pPr>
            <a:r>
              <a:rPr lang="en-US" sz="2800" dirty="0"/>
              <a:t>OR</a:t>
            </a:r>
          </a:p>
          <a:p>
            <a:pPr marL="0" indent="0">
              <a:buNone/>
            </a:pPr>
            <a:r>
              <a:rPr lang="en-US" sz="2800" dirty="0"/>
              <a:t>Email: </a:t>
            </a:r>
            <a:r>
              <a:rPr lang="en-US" sz="2800" dirty="0">
                <a:hlinkClick r:id="rId2"/>
              </a:rPr>
              <a:t>dawns@facetoface-events.com</a:t>
            </a:r>
            <a:endParaRPr lang="en-US" sz="2800" dirty="0"/>
          </a:p>
          <a:p>
            <a:pPr marL="0" indent="0">
              <a:buNone/>
            </a:pPr>
            <a:r>
              <a:rPr lang="en-US" sz="2800" dirty="0"/>
              <a:t>Skype: </a:t>
            </a:r>
            <a:r>
              <a:rPr lang="en-US" sz="2800" dirty="0" err="1"/>
              <a:t>dslykhouse</a:t>
            </a:r>
            <a:endParaRPr lang="en-US" sz="2800" dirty="0"/>
          </a:p>
        </p:txBody>
      </p:sp>
    </p:spTree>
    <p:extLst>
      <p:ext uri="{BB962C8B-B14F-4D97-AF65-F5344CB8AC3E}">
        <p14:creationId xmlns:p14="http://schemas.microsoft.com/office/powerpoint/2010/main" val="176383423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5400" y="219455"/>
            <a:ext cx="8458200" cy="999746"/>
          </a:xfrm>
        </p:spPr>
        <p:txBody>
          <a:bodyPr>
            <a:noAutofit/>
          </a:bodyPr>
          <a:lstStyle/>
          <a:p>
            <a:pPr algn="ctr"/>
            <a:r>
              <a:rPr lang="en-US" sz="2400" b="1" dirty="0"/>
              <a:t>Tutorial</a:t>
            </a:r>
            <a:br>
              <a:rPr lang="en-US" sz="2400" dirty="0"/>
            </a:br>
            <a:r>
              <a:rPr lang="en-US" sz="2000" dirty="0"/>
              <a:t>Monday March 11</a:t>
            </a:r>
            <a:r>
              <a:rPr lang="en-US" sz="2000" baseline="30000" dirty="0"/>
              <a:t>th</a:t>
            </a:r>
            <a:r>
              <a:rPr lang="en-US" sz="2000" dirty="0"/>
              <a:t> 6:30 PM</a:t>
            </a:r>
            <a:br>
              <a:rPr lang="en-US" sz="2000" dirty="0"/>
            </a:br>
            <a:r>
              <a:rPr lang="en-US" sz="2000" dirty="0"/>
              <a:t>Hyatt Regency Vancouver, Regency CD 3</a:t>
            </a:r>
            <a:r>
              <a:rPr lang="en-US" sz="2000" baseline="30000" dirty="0"/>
              <a:t>rd</a:t>
            </a:r>
            <a:r>
              <a:rPr lang="en-US" sz="2000" dirty="0"/>
              <a:t> Floor</a:t>
            </a:r>
            <a:endParaRPr lang="en-US" sz="2400" dirty="0"/>
          </a:p>
        </p:txBody>
      </p:sp>
      <p:sp>
        <p:nvSpPr>
          <p:cNvPr id="3" name="Content Placeholder 2"/>
          <p:cNvSpPr>
            <a:spLocks noGrp="1"/>
          </p:cNvSpPr>
          <p:nvPr>
            <p:ph sz="half" idx="1"/>
          </p:nvPr>
        </p:nvSpPr>
        <p:spPr>
          <a:xfrm>
            <a:off x="136970" y="1524001"/>
            <a:ext cx="5120830" cy="5114544"/>
          </a:xfrm>
        </p:spPr>
        <p:txBody>
          <a:bodyPr>
            <a:noAutofit/>
          </a:bodyPr>
          <a:lstStyle/>
          <a:p>
            <a:r>
              <a:rPr lang="en-US" sz="1600" b="1" dirty="0"/>
              <a:t>Spectrum</a:t>
            </a:r>
            <a:r>
              <a:rPr lang="is-IS" sz="1600" b="1" dirty="0"/>
              <a:t>…Be Prepared for Sharing</a:t>
            </a:r>
            <a:endParaRPr lang="en-US" sz="1600" dirty="0"/>
          </a:p>
          <a:p>
            <a:pPr lvl="1"/>
            <a:r>
              <a:rPr lang="en-US" sz="1600" dirty="0"/>
              <a:t>APURVA N. MODY (</a:t>
            </a:r>
            <a:r>
              <a:rPr lang="en-US" sz="1600" dirty="0">
                <a:hlinkClick r:id="rId2"/>
              </a:rPr>
              <a:t>apurva.mody@WhiteSpaceAlliance.org</a:t>
            </a:r>
            <a:r>
              <a:rPr lang="en-US" sz="1600" dirty="0"/>
              <a:t>)</a:t>
            </a:r>
          </a:p>
          <a:p>
            <a:pPr lvl="2"/>
            <a:r>
              <a:rPr lang="en-US" sz="1600" dirty="0"/>
              <a:t>National Spectrum Consortium, </a:t>
            </a:r>
          </a:p>
          <a:p>
            <a:pPr marL="914400" lvl="2" indent="0">
              <a:buNone/>
            </a:pPr>
            <a:r>
              <a:rPr lang="en-US" sz="1600" dirty="0" err="1"/>
              <a:t>WhiteSpace</a:t>
            </a:r>
            <a:r>
              <a:rPr lang="en-US" sz="1600" dirty="0"/>
              <a:t> Alliance	</a:t>
            </a:r>
          </a:p>
          <a:p>
            <a:pPr lvl="1"/>
            <a:r>
              <a:rPr lang="en-US" sz="1600" dirty="0"/>
              <a:t>JULIE KNAPP</a:t>
            </a:r>
          </a:p>
          <a:p>
            <a:pPr lvl="2"/>
            <a:r>
              <a:rPr lang="en-US" sz="1600" dirty="0"/>
              <a:t>Federal Communications Commission</a:t>
            </a:r>
          </a:p>
          <a:p>
            <a:pPr lvl="1"/>
            <a:r>
              <a:rPr lang="en-US" sz="1600" dirty="0"/>
              <a:t>JEFF EVANS (</a:t>
            </a:r>
            <a:r>
              <a:rPr lang="en-US" sz="1600" dirty="0">
                <a:hlinkClick r:id="rId3"/>
              </a:rPr>
              <a:t>Jeff.evans@gtri@gatech.edu</a:t>
            </a:r>
            <a:r>
              <a:rPr lang="en-US" sz="1600" dirty="0"/>
              <a:t>)</a:t>
            </a:r>
          </a:p>
          <a:p>
            <a:pPr lvl="2"/>
            <a:r>
              <a:rPr lang="en-US" sz="1600" dirty="0"/>
              <a:t>Georgia Tech Research Institute</a:t>
            </a:r>
          </a:p>
          <a:p>
            <a:pPr lvl="1"/>
            <a:r>
              <a:rPr lang="en-US" sz="1600" dirty="0"/>
              <a:t>SUMIT ROY (</a:t>
            </a:r>
            <a:r>
              <a:rPr lang="en-US" sz="1600" dirty="0">
                <a:hlinkClick r:id="rId4"/>
              </a:rPr>
              <a:t>sroy@uw.edu</a:t>
            </a:r>
            <a:r>
              <a:rPr lang="en-US" sz="1600" dirty="0"/>
              <a:t>)	</a:t>
            </a:r>
          </a:p>
          <a:p>
            <a:pPr lvl="2"/>
            <a:r>
              <a:rPr lang="en-US" sz="1600" dirty="0"/>
              <a:t>University of Washington	</a:t>
            </a:r>
          </a:p>
          <a:p>
            <a:pPr lvl="1"/>
            <a:r>
              <a:rPr lang="en-US" sz="1600" dirty="0"/>
              <a:t>OLIVER HOLLAND (</a:t>
            </a:r>
            <a:r>
              <a:rPr lang="en-US" sz="1600" dirty="0">
                <a:hlinkClick r:id="rId5"/>
              </a:rPr>
              <a:t>oliver.holland@ieee.org</a:t>
            </a:r>
            <a:r>
              <a:rPr lang="en-US" sz="1600" dirty="0"/>
              <a:t>)</a:t>
            </a:r>
          </a:p>
          <a:p>
            <a:pPr lvl="2"/>
            <a:r>
              <a:rPr lang="en-US" sz="1600" dirty="0"/>
              <a:t>Kings College London</a:t>
            </a:r>
          </a:p>
          <a:p>
            <a:pPr lvl="1"/>
            <a:r>
              <a:rPr lang="en-US" sz="1600" dirty="0"/>
              <a:t>JAY HOLCOMB (</a:t>
            </a:r>
            <a:r>
              <a:rPr lang="en-US" sz="1600" dirty="0" err="1">
                <a:hlinkClick r:id="rId6"/>
              </a:rPr>
              <a:t>jay.holcomb@itron.com</a:t>
            </a:r>
            <a:r>
              <a:rPr lang="en-US" sz="1600" dirty="0"/>
              <a:t>)</a:t>
            </a:r>
          </a:p>
          <a:p>
            <a:pPr lvl="2"/>
            <a:r>
              <a:rPr lang="en-US" sz="1600" dirty="0"/>
              <a:t>IEEE 802.18 Task Group, </a:t>
            </a:r>
            <a:r>
              <a:rPr lang="en-US" sz="1600" dirty="0" err="1"/>
              <a:t>Itron</a:t>
            </a:r>
            <a:r>
              <a:rPr lang="en-US" sz="1600" dirty="0"/>
              <a:t> </a:t>
            </a:r>
            <a:r>
              <a:rPr lang="en-US" sz="2000" dirty="0"/>
              <a:t>	</a:t>
            </a:r>
          </a:p>
          <a:p>
            <a:pPr marL="1371600" lvl="3" indent="0">
              <a:buNone/>
            </a:pPr>
            <a:endParaRPr lang="en-US" sz="1800" dirty="0"/>
          </a:p>
          <a:p>
            <a:pPr marL="1371600" lvl="3" indent="0">
              <a:buNone/>
            </a:pPr>
            <a:endParaRPr lang="en-US" sz="1800" dirty="0"/>
          </a:p>
        </p:txBody>
      </p:sp>
      <p:sp>
        <p:nvSpPr>
          <p:cNvPr id="4" name="Content Placeholder 3"/>
          <p:cNvSpPr>
            <a:spLocks noGrp="1"/>
          </p:cNvSpPr>
          <p:nvPr>
            <p:ph sz="half" idx="2"/>
          </p:nvPr>
        </p:nvSpPr>
        <p:spPr>
          <a:xfrm>
            <a:off x="5486400" y="1524001"/>
            <a:ext cx="5867400" cy="4876799"/>
          </a:xfrm>
        </p:spPr>
        <p:txBody>
          <a:bodyPr>
            <a:noAutofit/>
          </a:bodyPr>
          <a:lstStyle/>
          <a:p>
            <a:pPr marL="0" indent="0">
              <a:buNone/>
            </a:pPr>
            <a:r>
              <a:rPr lang="en-US" sz="1800" b="1" dirty="0"/>
              <a:t>Abstract</a:t>
            </a:r>
          </a:p>
          <a:p>
            <a:pPr marL="0" indent="0">
              <a:buNone/>
            </a:pPr>
            <a:r>
              <a:rPr lang="en-US" sz="1800" dirty="0"/>
              <a:t>Various spectrum bands being considered by the FCC for commercial use – e. g. 3.4 GHz to 4.2 GHz, 6 GHz,  Ku/ </a:t>
            </a:r>
            <a:r>
              <a:rPr lang="en-US" sz="1800" dirty="0" err="1"/>
              <a:t>Ka</a:t>
            </a:r>
            <a:r>
              <a:rPr lang="en-US" sz="1800" dirty="0"/>
              <a:t>, Spectrum Frontiers, Spectrum Horizons etc. Majority of these bands will require sharing with federal users</a:t>
            </a:r>
          </a:p>
          <a:p>
            <a:pPr marL="0" indent="0">
              <a:buNone/>
            </a:pPr>
            <a:r>
              <a:rPr lang="en-US" sz="1800" dirty="0"/>
              <a:t>Provide insights on spectrum sharing and why it is important. </a:t>
            </a:r>
          </a:p>
          <a:p>
            <a:pPr marL="0" indent="0">
              <a:buNone/>
            </a:pPr>
            <a:r>
              <a:rPr lang="en-US" sz="1800" dirty="0"/>
              <a:t>Spectrum Sharing today – TV White Spaces, 3.5 GHz CBRS. </a:t>
            </a:r>
          </a:p>
          <a:p>
            <a:pPr marL="0" indent="0">
              <a:buNone/>
            </a:pPr>
            <a:r>
              <a:rPr lang="en-US" sz="1800" dirty="0"/>
              <a:t>Spectrum Sharing tomorrow. Federal and Commercial Dynamic and Cognitive Sharing</a:t>
            </a:r>
          </a:p>
          <a:p>
            <a:pPr marL="0" indent="0">
              <a:buNone/>
            </a:pPr>
            <a:r>
              <a:rPr lang="en-US" sz="1800" dirty="0"/>
              <a:t>Technologies needed to make spectrum sharing a reality</a:t>
            </a:r>
          </a:p>
          <a:p>
            <a:pPr marL="0" indent="0">
              <a:buNone/>
            </a:pPr>
            <a:r>
              <a:rPr lang="en-US" sz="1800" dirty="0"/>
              <a:t>Why IEEE 802 community needs to be involved</a:t>
            </a:r>
          </a:p>
          <a:p>
            <a:pPr marL="0" indent="0">
              <a:buNone/>
            </a:pPr>
            <a:r>
              <a:rPr lang="en-US" sz="1800" dirty="0"/>
              <a:t>Launch of a Technical Interest Group within IEEE 802 to look into standardizing various technologies</a:t>
            </a:r>
          </a:p>
          <a:p>
            <a:endParaRPr lang="en-US" sz="1800" b="1" dirty="0"/>
          </a:p>
        </p:txBody>
      </p:sp>
    </p:spTree>
    <p:extLst>
      <p:ext uri="{BB962C8B-B14F-4D97-AF65-F5344CB8AC3E}">
        <p14:creationId xmlns:p14="http://schemas.microsoft.com/office/powerpoint/2010/main" val="21365240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7666" y="381000"/>
            <a:ext cx="8596668" cy="1945033"/>
          </a:xfrm>
        </p:spPr>
        <p:txBody>
          <a:bodyPr>
            <a:normAutofit/>
          </a:bodyPr>
          <a:lstStyle/>
          <a:p>
            <a:pPr algn="ctr"/>
            <a:r>
              <a:rPr lang="en-US" b="1" dirty="0"/>
              <a:t>Networking Social Event</a:t>
            </a:r>
            <a:br>
              <a:rPr lang="en-US" b="1" dirty="0"/>
            </a:br>
            <a:r>
              <a:rPr lang="en-US" dirty="0"/>
              <a:t> </a:t>
            </a:r>
            <a:r>
              <a:rPr lang="en-US" sz="2500" dirty="0"/>
              <a:t>Wednesday March 13</a:t>
            </a:r>
            <a:r>
              <a:rPr lang="en-US" sz="2500" baseline="30000" dirty="0"/>
              <a:t>th</a:t>
            </a:r>
            <a:r>
              <a:rPr lang="en-US" sz="2500" dirty="0"/>
              <a:t> 6:30 PM – 8:30 PM</a:t>
            </a:r>
            <a:br>
              <a:rPr lang="en-US" sz="2500" dirty="0"/>
            </a:br>
            <a:r>
              <a:rPr lang="en-US" sz="2500" dirty="0"/>
              <a:t>Hyatt Regency Vancouver, 34th Floor</a:t>
            </a:r>
          </a:p>
        </p:txBody>
      </p:sp>
      <p:sp>
        <p:nvSpPr>
          <p:cNvPr id="3" name="Content Placeholder 2"/>
          <p:cNvSpPr>
            <a:spLocks noGrp="1"/>
          </p:cNvSpPr>
          <p:nvPr>
            <p:ph idx="1"/>
          </p:nvPr>
        </p:nvSpPr>
        <p:spPr>
          <a:xfrm>
            <a:off x="685800" y="2590800"/>
            <a:ext cx="10744200" cy="3351468"/>
          </a:xfrm>
        </p:spPr>
        <p:txBody>
          <a:bodyPr>
            <a:normAutofit fontScale="92500" lnSpcReduction="10000"/>
          </a:bodyPr>
          <a:lstStyle/>
          <a:p>
            <a:r>
              <a:rPr lang="en-US" dirty="0"/>
              <a:t>Casual Reception with light refreshments and cash bar service</a:t>
            </a:r>
            <a:endParaRPr lang="en-US" b="1" dirty="0"/>
          </a:p>
          <a:p>
            <a:pPr lvl="1"/>
            <a:r>
              <a:rPr lang="en-US" b="1" dirty="0"/>
              <a:t>All Attendees and their guests are welcome – tickets are </a:t>
            </a:r>
            <a:r>
              <a:rPr lang="en-US" b="1" u="sng" dirty="0"/>
              <a:t>not</a:t>
            </a:r>
            <a:r>
              <a:rPr lang="en-US" b="1" dirty="0"/>
              <a:t> required. – Please wear your Badge - </a:t>
            </a:r>
            <a:endParaRPr lang="en-US" dirty="0"/>
          </a:p>
          <a:p>
            <a:pPr lvl="2"/>
            <a:r>
              <a:rPr lang="en-US" dirty="0"/>
              <a:t>Guest Badges available at IEEE 802 registration and information desk (Fairmont/Hyatt)</a:t>
            </a:r>
          </a:p>
          <a:p>
            <a:pPr lvl="2"/>
            <a:r>
              <a:rPr lang="en-US" dirty="0"/>
              <a:t>Dedicated Express Elevator Service Departing from 3</a:t>
            </a:r>
            <a:r>
              <a:rPr lang="en-US" baseline="30000" dirty="0"/>
              <a:t>rd</a:t>
            </a:r>
            <a:r>
              <a:rPr lang="en-US" dirty="0"/>
              <a:t> Floor between 6:15 PM – 8:30 PM</a:t>
            </a:r>
          </a:p>
          <a:p>
            <a:pPr lvl="1"/>
            <a:endParaRPr lang="en-US" dirty="0"/>
          </a:p>
        </p:txBody>
      </p:sp>
    </p:spTree>
    <p:extLst>
      <p:ext uri="{BB962C8B-B14F-4D97-AF65-F5344CB8AC3E}">
        <p14:creationId xmlns:p14="http://schemas.microsoft.com/office/powerpoint/2010/main" val="96143874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43732"/>
            <a:ext cx="10972800" cy="1143000"/>
          </a:xfrm>
        </p:spPr>
        <p:txBody>
          <a:bodyPr/>
          <a:lstStyle/>
          <a:p>
            <a:pPr algn="ctr"/>
            <a:r>
              <a:rPr lang="en-US" b="1" dirty="0"/>
              <a:t>Meeting Planner Contact Information</a:t>
            </a:r>
            <a:br>
              <a:rPr lang="en-US" b="1" dirty="0"/>
            </a:br>
            <a:r>
              <a:rPr lang="en-US" dirty="0"/>
              <a:t>Face to Face Events</a:t>
            </a:r>
            <a:endParaRPr lang="en-US" b="1" dirty="0"/>
          </a:p>
        </p:txBody>
      </p:sp>
      <p:sp>
        <p:nvSpPr>
          <p:cNvPr id="3" name="Text Placeholder 2"/>
          <p:cNvSpPr>
            <a:spLocks noGrp="1"/>
          </p:cNvSpPr>
          <p:nvPr>
            <p:ph type="body" idx="1"/>
          </p:nvPr>
        </p:nvSpPr>
        <p:spPr/>
        <p:txBody>
          <a:bodyPr/>
          <a:lstStyle/>
          <a:p>
            <a:r>
              <a:rPr lang="en-US" dirty="0"/>
              <a:t>Event Office(s)</a:t>
            </a:r>
          </a:p>
        </p:txBody>
      </p:sp>
      <p:sp>
        <p:nvSpPr>
          <p:cNvPr id="4" name="Content Placeholder 3"/>
          <p:cNvSpPr>
            <a:spLocks noGrp="1"/>
          </p:cNvSpPr>
          <p:nvPr>
            <p:ph sz="half" idx="2"/>
          </p:nvPr>
        </p:nvSpPr>
        <p:spPr/>
        <p:txBody>
          <a:bodyPr/>
          <a:lstStyle/>
          <a:p>
            <a:r>
              <a:rPr lang="en-US" b="1" dirty="0"/>
              <a:t>Fairmont Hotel Vancouver</a:t>
            </a:r>
          </a:p>
          <a:p>
            <a:pPr lvl="1"/>
            <a:r>
              <a:rPr lang="en-US" dirty="0"/>
              <a:t>Burrard Room, Conference Level</a:t>
            </a:r>
          </a:p>
          <a:p>
            <a:pPr lvl="1"/>
            <a:endParaRPr lang="en-US" dirty="0"/>
          </a:p>
          <a:p>
            <a:r>
              <a:rPr lang="en-US" b="1" dirty="0"/>
              <a:t>Hyatt Regency Vancouver</a:t>
            </a:r>
          </a:p>
          <a:p>
            <a:pPr lvl="1"/>
            <a:r>
              <a:rPr lang="en-US" dirty="0"/>
              <a:t>Registration Inquires</a:t>
            </a:r>
          </a:p>
          <a:p>
            <a:pPr lvl="2"/>
            <a:r>
              <a:rPr lang="en-US" dirty="0"/>
              <a:t>Queen Charlotte Room, 3</a:t>
            </a:r>
            <a:r>
              <a:rPr lang="en-US" baseline="30000" dirty="0"/>
              <a:t>rd</a:t>
            </a:r>
            <a:r>
              <a:rPr lang="en-US" dirty="0"/>
              <a:t> Floor</a:t>
            </a:r>
          </a:p>
          <a:p>
            <a:pPr lvl="1"/>
            <a:r>
              <a:rPr lang="en-US" dirty="0"/>
              <a:t>Event Administration</a:t>
            </a:r>
          </a:p>
          <a:p>
            <a:pPr lvl="2"/>
            <a:r>
              <a:rPr lang="en-US" dirty="0"/>
              <a:t>Prince of Wales Room, 3</a:t>
            </a:r>
            <a:r>
              <a:rPr lang="en-US" baseline="30000" dirty="0"/>
              <a:t>rd</a:t>
            </a:r>
            <a:r>
              <a:rPr lang="en-US" dirty="0"/>
              <a:t> Floor</a:t>
            </a:r>
          </a:p>
        </p:txBody>
      </p:sp>
      <p:sp>
        <p:nvSpPr>
          <p:cNvPr id="5" name="Text Placeholder 4"/>
          <p:cNvSpPr>
            <a:spLocks noGrp="1"/>
          </p:cNvSpPr>
          <p:nvPr>
            <p:ph type="body" sz="quarter" idx="3"/>
          </p:nvPr>
        </p:nvSpPr>
        <p:spPr/>
        <p:txBody>
          <a:bodyPr/>
          <a:lstStyle/>
          <a:p>
            <a:r>
              <a:rPr lang="en-US" dirty="0"/>
              <a:t>Meeting Planner Direct</a:t>
            </a:r>
          </a:p>
        </p:txBody>
      </p:sp>
      <p:sp>
        <p:nvSpPr>
          <p:cNvPr id="6" name="Content Placeholder 5"/>
          <p:cNvSpPr>
            <a:spLocks noGrp="1"/>
          </p:cNvSpPr>
          <p:nvPr>
            <p:ph sz="quarter" idx="4"/>
          </p:nvPr>
        </p:nvSpPr>
        <p:spPr>
          <a:xfrm>
            <a:off x="6196416" y="2174875"/>
            <a:ext cx="5582836" cy="3951288"/>
          </a:xfrm>
        </p:spPr>
        <p:txBody>
          <a:bodyPr>
            <a:normAutofit fontScale="92500" lnSpcReduction="20000"/>
          </a:bodyPr>
          <a:lstStyle/>
          <a:p>
            <a:pPr marL="0" indent="0">
              <a:buNone/>
            </a:pPr>
            <a:r>
              <a:rPr lang="en-US" dirty="0"/>
              <a:t>Dawn </a:t>
            </a:r>
            <a:r>
              <a:rPr lang="en-US" dirty="0" err="1"/>
              <a:t>Slykhouse</a:t>
            </a:r>
            <a:endParaRPr lang="en-US" dirty="0"/>
          </a:p>
          <a:p>
            <a:r>
              <a:rPr lang="en-US" dirty="0"/>
              <a:t>Mobile # 1 (408) 594-1342</a:t>
            </a:r>
          </a:p>
          <a:p>
            <a:r>
              <a:rPr lang="en-US" dirty="0"/>
              <a:t>Email: </a:t>
            </a:r>
            <a:r>
              <a:rPr lang="en-US" dirty="0">
                <a:hlinkClick r:id="rId2"/>
              </a:rPr>
              <a:t>dawns@facetoface-events.com</a:t>
            </a:r>
            <a:r>
              <a:rPr lang="en-US" dirty="0"/>
              <a:t> </a:t>
            </a:r>
          </a:p>
          <a:p>
            <a:r>
              <a:rPr lang="en-US" dirty="0"/>
              <a:t>Skype: </a:t>
            </a:r>
            <a:r>
              <a:rPr lang="en-US" dirty="0" err="1"/>
              <a:t>dslykhouse</a:t>
            </a:r>
            <a:endParaRPr lang="en-US" dirty="0"/>
          </a:p>
          <a:p>
            <a:pPr marL="0" indent="0">
              <a:buNone/>
            </a:pPr>
            <a:r>
              <a:rPr lang="en-US" dirty="0"/>
              <a:t>Lisa </a:t>
            </a:r>
            <a:r>
              <a:rPr lang="en-US" dirty="0" err="1"/>
              <a:t>Ronmark</a:t>
            </a:r>
            <a:endParaRPr lang="en-US" dirty="0"/>
          </a:p>
          <a:p>
            <a:r>
              <a:rPr lang="en-US" dirty="0"/>
              <a:t>Mobile # 1 (604) 316-4947</a:t>
            </a:r>
          </a:p>
          <a:p>
            <a:r>
              <a:rPr lang="en-US" dirty="0"/>
              <a:t>Email: </a:t>
            </a:r>
            <a:r>
              <a:rPr lang="en-US" dirty="0">
                <a:hlinkClick r:id="rId3"/>
              </a:rPr>
              <a:t>lisa@facetoface-events.com</a:t>
            </a:r>
            <a:r>
              <a:rPr lang="en-US" dirty="0"/>
              <a:t> </a:t>
            </a:r>
          </a:p>
          <a:p>
            <a:r>
              <a:rPr lang="en-US" dirty="0"/>
              <a:t>Skype: </a:t>
            </a:r>
            <a:r>
              <a:rPr lang="en-US" dirty="0" err="1"/>
              <a:t>lisa.ronmark</a:t>
            </a:r>
            <a:endParaRPr lang="en-US" dirty="0"/>
          </a:p>
          <a:p>
            <a:endParaRPr lang="en-US" dirty="0"/>
          </a:p>
          <a:p>
            <a:r>
              <a:rPr lang="en-US" dirty="0"/>
              <a:t>Requests/Inquiries/Schedule Updates</a:t>
            </a:r>
          </a:p>
          <a:p>
            <a:pPr lvl="1"/>
            <a:r>
              <a:rPr lang="en-US" dirty="0">
                <a:hlinkClick r:id="rId4"/>
              </a:rPr>
              <a:t>802info@facetoface-events.com</a:t>
            </a:r>
            <a:endParaRPr lang="en-US" dirty="0"/>
          </a:p>
        </p:txBody>
      </p:sp>
    </p:spTree>
    <p:extLst>
      <p:ext uri="{BB962C8B-B14F-4D97-AF65-F5344CB8AC3E}">
        <p14:creationId xmlns:p14="http://schemas.microsoft.com/office/powerpoint/2010/main" val="36412268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2019 Future Venues</a:t>
            </a:r>
          </a:p>
        </p:txBody>
      </p:sp>
      <p:sp>
        <p:nvSpPr>
          <p:cNvPr id="3" name="Content Placeholder 2"/>
          <p:cNvSpPr>
            <a:spLocks noGrp="1"/>
          </p:cNvSpPr>
          <p:nvPr>
            <p:ph idx="1"/>
          </p:nvPr>
        </p:nvSpPr>
        <p:spPr/>
        <p:txBody>
          <a:bodyPr/>
          <a:lstStyle/>
          <a:p>
            <a:r>
              <a:rPr lang="en-GB" dirty="0"/>
              <a:t>July 14-19, Austria Congress Centre, Vienna, Austria</a:t>
            </a:r>
          </a:p>
          <a:p>
            <a:pPr marL="457200" lvl="1" indent="0">
              <a:buNone/>
            </a:pPr>
            <a:endParaRPr lang="en-GB" dirty="0"/>
          </a:p>
          <a:p>
            <a:r>
              <a:rPr lang="en-GB" dirty="0"/>
              <a:t>November 10-15, Hilton Waikoloa Village, Kona, HI, USA</a:t>
            </a:r>
            <a:endParaRPr lang="en-US" dirty="0"/>
          </a:p>
        </p:txBody>
      </p:sp>
    </p:spTree>
    <p:extLst>
      <p:ext uri="{BB962C8B-B14F-4D97-AF65-F5344CB8AC3E}">
        <p14:creationId xmlns:p14="http://schemas.microsoft.com/office/powerpoint/2010/main" val="224901114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381000"/>
            <a:ext cx="10972800" cy="838200"/>
          </a:xfrm>
        </p:spPr>
        <p:txBody>
          <a:bodyPr/>
          <a:lstStyle/>
          <a:p>
            <a:r>
              <a:rPr lang="en-US" dirty="0"/>
              <a:t>2020 Future Venues</a:t>
            </a:r>
          </a:p>
        </p:txBody>
      </p:sp>
      <p:sp>
        <p:nvSpPr>
          <p:cNvPr id="4" name="Text Placeholder 3"/>
          <p:cNvSpPr>
            <a:spLocks noGrp="1"/>
          </p:cNvSpPr>
          <p:nvPr>
            <p:ph type="body" idx="1"/>
          </p:nvPr>
        </p:nvSpPr>
        <p:spPr>
          <a:xfrm>
            <a:off x="609601" y="1535113"/>
            <a:ext cx="3352800" cy="639762"/>
          </a:xfrm>
        </p:spPr>
        <p:txBody>
          <a:bodyPr/>
          <a:lstStyle/>
          <a:p>
            <a:r>
              <a:rPr lang="en-US" sz="2000" dirty="0"/>
              <a:t>15-20 March 2020</a:t>
            </a:r>
          </a:p>
        </p:txBody>
      </p:sp>
      <p:sp>
        <p:nvSpPr>
          <p:cNvPr id="5" name="Content Placeholder 4"/>
          <p:cNvSpPr>
            <a:spLocks noGrp="1"/>
          </p:cNvSpPr>
          <p:nvPr>
            <p:ph sz="half" idx="2"/>
          </p:nvPr>
        </p:nvSpPr>
        <p:spPr>
          <a:xfrm>
            <a:off x="173183" y="2174875"/>
            <a:ext cx="3789217" cy="949325"/>
          </a:xfrm>
        </p:spPr>
        <p:txBody>
          <a:bodyPr/>
          <a:lstStyle/>
          <a:p>
            <a:pPr fontAlgn="b"/>
            <a:r>
              <a:rPr lang="en-US" dirty="0">
                <a:solidFill>
                  <a:srgbClr val="00B050"/>
                </a:solidFill>
              </a:rPr>
              <a:t>Hilton Atlanta, Atlanta, GA, USA</a:t>
            </a:r>
          </a:p>
        </p:txBody>
      </p:sp>
      <p:sp>
        <p:nvSpPr>
          <p:cNvPr id="6" name="Text Placeholder 5"/>
          <p:cNvSpPr>
            <a:spLocks noGrp="1"/>
          </p:cNvSpPr>
          <p:nvPr>
            <p:ph type="body" sz="quarter" idx="3"/>
          </p:nvPr>
        </p:nvSpPr>
        <p:spPr>
          <a:xfrm>
            <a:off x="4648200" y="1535113"/>
            <a:ext cx="2493432" cy="639762"/>
          </a:xfrm>
        </p:spPr>
        <p:txBody>
          <a:bodyPr/>
          <a:lstStyle/>
          <a:p>
            <a:r>
              <a:rPr lang="en-US" sz="2000" dirty="0"/>
              <a:t>12-17 July 2020</a:t>
            </a:r>
          </a:p>
        </p:txBody>
      </p:sp>
      <p:sp>
        <p:nvSpPr>
          <p:cNvPr id="7" name="Content Placeholder 6"/>
          <p:cNvSpPr>
            <a:spLocks noGrp="1"/>
          </p:cNvSpPr>
          <p:nvPr>
            <p:ph sz="quarter" idx="4"/>
          </p:nvPr>
        </p:nvSpPr>
        <p:spPr>
          <a:xfrm>
            <a:off x="4017624" y="2198686"/>
            <a:ext cx="3799415" cy="925514"/>
          </a:xfrm>
        </p:spPr>
        <p:txBody>
          <a:bodyPr/>
          <a:lstStyle/>
          <a:p>
            <a:r>
              <a:rPr lang="en-US" dirty="0">
                <a:solidFill>
                  <a:srgbClr val="00B050"/>
                </a:solidFill>
              </a:rPr>
              <a:t>Sheraton Centre Montreal, Montreal, Canada</a:t>
            </a:r>
          </a:p>
        </p:txBody>
      </p:sp>
      <p:sp>
        <p:nvSpPr>
          <p:cNvPr id="8" name="Text Placeholder 5"/>
          <p:cNvSpPr txBox="1">
            <a:spLocks/>
          </p:cNvSpPr>
          <p:nvPr/>
        </p:nvSpPr>
        <p:spPr bwMode="auto">
          <a:xfrm>
            <a:off x="8360248" y="1558924"/>
            <a:ext cx="2993552" cy="639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lvl1pPr marL="0" indent="0" algn="l" rtl="0" eaLnBrk="1" fontAlgn="base" hangingPunct="1">
              <a:spcBef>
                <a:spcPct val="20000"/>
              </a:spcBef>
              <a:spcAft>
                <a:spcPct val="0"/>
              </a:spcAft>
              <a:buNone/>
              <a:defRPr sz="2400" b="1">
                <a:solidFill>
                  <a:schemeClr val="tx1"/>
                </a:solidFill>
                <a:latin typeface="+mn-lt"/>
                <a:ea typeface="+mn-ea"/>
                <a:cs typeface="+mn-cs"/>
              </a:defRPr>
            </a:lvl1pPr>
            <a:lvl2pPr marL="457200" indent="0" algn="l" rtl="0" eaLnBrk="1" fontAlgn="base" hangingPunct="1">
              <a:spcBef>
                <a:spcPct val="20000"/>
              </a:spcBef>
              <a:spcAft>
                <a:spcPct val="0"/>
              </a:spcAft>
              <a:buNone/>
              <a:defRPr sz="2000" b="1">
                <a:solidFill>
                  <a:schemeClr val="tx1"/>
                </a:solidFill>
                <a:latin typeface="+mn-lt"/>
              </a:defRPr>
            </a:lvl2pPr>
            <a:lvl3pPr marL="914400" indent="0" algn="l" rtl="0" eaLnBrk="1" fontAlgn="base" hangingPunct="1">
              <a:spcBef>
                <a:spcPct val="20000"/>
              </a:spcBef>
              <a:spcAft>
                <a:spcPct val="0"/>
              </a:spcAft>
              <a:buNone/>
              <a:defRPr sz="1800" b="1">
                <a:solidFill>
                  <a:schemeClr val="tx1"/>
                </a:solidFill>
                <a:latin typeface="+mn-lt"/>
              </a:defRPr>
            </a:lvl3pPr>
            <a:lvl4pPr marL="1371600" indent="0" algn="l" rtl="0" eaLnBrk="1" fontAlgn="base" hangingPunct="1">
              <a:spcBef>
                <a:spcPct val="20000"/>
              </a:spcBef>
              <a:spcAft>
                <a:spcPct val="0"/>
              </a:spcAft>
              <a:buNone/>
              <a:defRPr sz="1600" b="1">
                <a:solidFill>
                  <a:schemeClr val="tx1"/>
                </a:solidFill>
                <a:latin typeface="+mn-lt"/>
              </a:defRPr>
            </a:lvl4pPr>
            <a:lvl5pPr marL="1828800" indent="0" algn="l" rtl="0" eaLnBrk="1" fontAlgn="base" hangingPunct="1">
              <a:spcBef>
                <a:spcPct val="20000"/>
              </a:spcBef>
              <a:spcAft>
                <a:spcPct val="0"/>
              </a:spcAft>
              <a:buNone/>
              <a:defRPr sz="1600" b="1">
                <a:solidFill>
                  <a:schemeClr val="tx1"/>
                </a:solidFill>
                <a:latin typeface="+mn-lt"/>
              </a:defRPr>
            </a:lvl5pPr>
            <a:lvl6pPr marL="2286000" indent="0" algn="l" rtl="0" eaLnBrk="1" fontAlgn="base" hangingPunct="1">
              <a:spcBef>
                <a:spcPct val="20000"/>
              </a:spcBef>
              <a:spcAft>
                <a:spcPct val="0"/>
              </a:spcAft>
              <a:buNone/>
              <a:defRPr sz="1600" b="1">
                <a:solidFill>
                  <a:schemeClr val="tx1"/>
                </a:solidFill>
                <a:latin typeface="+mn-lt"/>
              </a:defRPr>
            </a:lvl6pPr>
            <a:lvl7pPr marL="2743200" indent="0" algn="l" rtl="0" eaLnBrk="1" fontAlgn="base" hangingPunct="1">
              <a:spcBef>
                <a:spcPct val="20000"/>
              </a:spcBef>
              <a:spcAft>
                <a:spcPct val="0"/>
              </a:spcAft>
              <a:buNone/>
              <a:defRPr sz="1600" b="1">
                <a:solidFill>
                  <a:schemeClr val="tx1"/>
                </a:solidFill>
                <a:latin typeface="+mn-lt"/>
              </a:defRPr>
            </a:lvl7pPr>
            <a:lvl8pPr marL="3200400" indent="0" algn="l" rtl="0" eaLnBrk="1" fontAlgn="base" hangingPunct="1">
              <a:spcBef>
                <a:spcPct val="20000"/>
              </a:spcBef>
              <a:spcAft>
                <a:spcPct val="0"/>
              </a:spcAft>
              <a:buNone/>
              <a:defRPr sz="1600" b="1">
                <a:solidFill>
                  <a:schemeClr val="tx1"/>
                </a:solidFill>
                <a:latin typeface="+mn-lt"/>
              </a:defRPr>
            </a:lvl8pPr>
            <a:lvl9pPr marL="3657600" indent="0" algn="l" rtl="0" eaLnBrk="1" fontAlgn="base" hangingPunct="1">
              <a:spcBef>
                <a:spcPct val="20000"/>
              </a:spcBef>
              <a:spcAft>
                <a:spcPct val="0"/>
              </a:spcAft>
              <a:buNone/>
              <a:defRPr sz="1600" b="1">
                <a:solidFill>
                  <a:schemeClr val="tx1"/>
                </a:solidFill>
                <a:latin typeface="+mn-lt"/>
              </a:defRPr>
            </a:lvl9pPr>
          </a:lstStyle>
          <a:p>
            <a:r>
              <a:rPr lang="en-US" sz="2000" kern="0" dirty="0"/>
              <a:t>8-13 November 2020</a:t>
            </a:r>
          </a:p>
        </p:txBody>
      </p:sp>
      <p:sp>
        <p:nvSpPr>
          <p:cNvPr id="9" name="Content Placeholder 6"/>
          <p:cNvSpPr txBox="1">
            <a:spLocks/>
          </p:cNvSpPr>
          <p:nvPr/>
        </p:nvSpPr>
        <p:spPr bwMode="auto">
          <a:xfrm>
            <a:off x="7872263" y="2198687"/>
            <a:ext cx="4191000" cy="9255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har char="•"/>
              <a:defRPr sz="24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000">
                <a:solidFill>
                  <a:schemeClr val="tx1"/>
                </a:solidFill>
                <a:latin typeface="+mn-lt"/>
              </a:defRPr>
            </a:lvl2pPr>
            <a:lvl3pPr marL="1143000" indent="-228600" algn="l" rtl="0" eaLnBrk="1" fontAlgn="base" hangingPunct="1">
              <a:spcBef>
                <a:spcPct val="20000"/>
              </a:spcBef>
              <a:spcAft>
                <a:spcPct val="0"/>
              </a:spcAft>
              <a:buChar char="•"/>
              <a:defRPr sz="1800">
                <a:solidFill>
                  <a:schemeClr val="tx1"/>
                </a:solidFill>
                <a:latin typeface="+mn-lt"/>
              </a:defRPr>
            </a:lvl3pPr>
            <a:lvl4pPr marL="1600200" indent="-228600" algn="l" rtl="0" eaLnBrk="1" fontAlgn="base" hangingPunct="1">
              <a:spcBef>
                <a:spcPct val="20000"/>
              </a:spcBef>
              <a:spcAft>
                <a:spcPct val="0"/>
              </a:spcAft>
              <a:buChar char="–"/>
              <a:defRPr sz="1600">
                <a:solidFill>
                  <a:schemeClr val="tx1"/>
                </a:solidFill>
                <a:latin typeface="+mn-lt"/>
              </a:defRPr>
            </a:lvl4pPr>
            <a:lvl5pPr marL="2057400" indent="-228600" algn="l" rtl="0" eaLnBrk="1" fontAlgn="base" hangingPunct="1">
              <a:spcBef>
                <a:spcPct val="20000"/>
              </a:spcBef>
              <a:spcAft>
                <a:spcPct val="0"/>
              </a:spcAft>
              <a:buChar char="»"/>
              <a:defRPr sz="1600">
                <a:solidFill>
                  <a:schemeClr val="tx1"/>
                </a:solidFill>
                <a:latin typeface="+mn-lt"/>
              </a:defRPr>
            </a:lvl5pPr>
            <a:lvl6pPr marL="2514600" indent="-228600" algn="l" rtl="0" eaLnBrk="1" fontAlgn="base" hangingPunct="1">
              <a:spcBef>
                <a:spcPct val="20000"/>
              </a:spcBef>
              <a:spcAft>
                <a:spcPct val="0"/>
              </a:spcAft>
              <a:buChar char="»"/>
              <a:defRPr sz="1600">
                <a:solidFill>
                  <a:schemeClr val="tx1"/>
                </a:solidFill>
                <a:latin typeface="+mn-lt"/>
              </a:defRPr>
            </a:lvl6pPr>
            <a:lvl7pPr marL="2971800" indent="-228600" algn="l" rtl="0" eaLnBrk="1" fontAlgn="base" hangingPunct="1">
              <a:spcBef>
                <a:spcPct val="20000"/>
              </a:spcBef>
              <a:spcAft>
                <a:spcPct val="0"/>
              </a:spcAft>
              <a:buChar char="»"/>
              <a:defRPr sz="1600">
                <a:solidFill>
                  <a:schemeClr val="tx1"/>
                </a:solidFill>
                <a:latin typeface="+mn-lt"/>
              </a:defRPr>
            </a:lvl7pPr>
            <a:lvl8pPr marL="3429000" indent="-228600" algn="l" rtl="0" eaLnBrk="1" fontAlgn="base" hangingPunct="1">
              <a:spcBef>
                <a:spcPct val="20000"/>
              </a:spcBef>
              <a:spcAft>
                <a:spcPct val="0"/>
              </a:spcAft>
              <a:buChar char="»"/>
              <a:defRPr sz="1600">
                <a:solidFill>
                  <a:schemeClr val="tx1"/>
                </a:solidFill>
                <a:latin typeface="+mn-lt"/>
              </a:defRPr>
            </a:lvl8pPr>
            <a:lvl9pPr marL="3886200" indent="-228600" algn="l" rtl="0" eaLnBrk="1" fontAlgn="base" hangingPunct="1">
              <a:spcBef>
                <a:spcPct val="20000"/>
              </a:spcBef>
              <a:spcAft>
                <a:spcPct val="0"/>
              </a:spcAft>
              <a:buChar char="»"/>
              <a:defRPr sz="1600">
                <a:solidFill>
                  <a:schemeClr val="tx1"/>
                </a:solidFill>
                <a:latin typeface="+mn-lt"/>
              </a:defRPr>
            </a:lvl9pPr>
          </a:lstStyle>
          <a:p>
            <a:r>
              <a:rPr lang="en-US" dirty="0">
                <a:solidFill>
                  <a:srgbClr val="00B050"/>
                </a:solidFill>
              </a:rPr>
              <a:t>Marriott Marquis Queen’s Park, Bangkok, Thailand</a:t>
            </a:r>
          </a:p>
          <a:p>
            <a:pPr marL="0" indent="0">
              <a:buNone/>
            </a:pPr>
            <a:endParaRPr lang="en-US" sz="2000" kern="0" dirty="0">
              <a:solidFill>
                <a:srgbClr val="FF0000"/>
              </a:solidFill>
            </a:endParaRPr>
          </a:p>
          <a:p>
            <a:endParaRPr lang="en-US" sz="2000" kern="0" dirty="0"/>
          </a:p>
        </p:txBody>
      </p:sp>
      <p:sp>
        <p:nvSpPr>
          <p:cNvPr id="10" name="TextBox 9"/>
          <p:cNvSpPr txBox="1"/>
          <p:nvPr/>
        </p:nvSpPr>
        <p:spPr>
          <a:xfrm>
            <a:off x="381000" y="3479708"/>
            <a:ext cx="3200400" cy="461665"/>
          </a:xfrm>
          <a:prstGeom prst="rect">
            <a:avLst/>
          </a:prstGeom>
          <a:noFill/>
        </p:spPr>
        <p:txBody>
          <a:bodyPr wrap="square" rtlCol="0">
            <a:spAutoFit/>
          </a:bodyPr>
          <a:lstStyle/>
          <a:p>
            <a:r>
              <a:rPr lang="en-US" dirty="0"/>
              <a:t>Contract Executed</a:t>
            </a:r>
          </a:p>
        </p:txBody>
      </p:sp>
      <p:sp>
        <p:nvSpPr>
          <p:cNvPr id="11" name="TextBox 10">
            <a:extLst>
              <a:ext uri="{FF2B5EF4-FFF2-40B4-BE49-F238E27FC236}">
                <a16:creationId xmlns:a16="http://schemas.microsoft.com/office/drawing/2014/main" id="{7FFDCE1E-FE20-43A0-882D-7C8DFB4125DA}"/>
              </a:ext>
            </a:extLst>
          </p:cNvPr>
          <p:cNvSpPr txBox="1"/>
          <p:nvPr/>
        </p:nvSpPr>
        <p:spPr>
          <a:xfrm>
            <a:off x="8534400" y="3479709"/>
            <a:ext cx="3276600" cy="461665"/>
          </a:xfrm>
          <a:prstGeom prst="rect">
            <a:avLst/>
          </a:prstGeom>
          <a:noFill/>
        </p:spPr>
        <p:txBody>
          <a:bodyPr wrap="square" rtlCol="0">
            <a:spAutoFit/>
          </a:bodyPr>
          <a:lstStyle/>
          <a:p>
            <a:r>
              <a:rPr lang="en-US" dirty="0"/>
              <a:t>Contract executed</a:t>
            </a:r>
          </a:p>
        </p:txBody>
      </p:sp>
      <p:sp>
        <p:nvSpPr>
          <p:cNvPr id="13" name="TextBox 12">
            <a:extLst>
              <a:ext uri="{FF2B5EF4-FFF2-40B4-BE49-F238E27FC236}">
                <a16:creationId xmlns:a16="http://schemas.microsoft.com/office/drawing/2014/main" id="{B3B9A491-7AC3-4CE9-BD4B-360306515272}"/>
              </a:ext>
            </a:extLst>
          </p:cNvPr>
          <p:cNvSpPr txBox="1"/>
          <p:nvPr/>
        </p:nvSpPr>
        <p:spPr>
          <a:xfrm>
            <a:off x="4191000" y="3479710"/>
            <a:ext cx="3886200" cy="461665"/>
          </a:xfrm>
          <a:prstGeom prst="rect">
            <a:avLst/>
          </a:prstGeom>
          <a:noFill/>
        </p:spPr>
        <p:txBody>
          <a:bodyPr wrap="square" rtlCol="0">
            <a:spAutoFit/>
          </a:bodyPr>
          <a:lstStyle/>
          <a:p>
            <a:r>
              <a:rPr lang="en-US" dirty="0"/>
              <a:t>Contract Executed</a:t>
            </a:r>
          </a:p>
        </p:txBody>
      </p:sp>
    </p:spTree>
    <p:extLst>
      <p:ext uri="{BB962C8B-B14F-4D97-AF65-F5344CB8AC3E}">
        <p14:creationId xmlns:p14="http://schemas.microsoft.com/office/powerpoint/2010/main" val="119799650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E79C60-80DE-41A8-8403-6BFAFE3A7A25}"/>
              </a:ext>
            </a:extLst>
          </p:cNvPr>
          <p:cNvSpPr>
            <a:spLocks noGrp="1"/>
          </p:cNvSpPr>
          <p:nvPr>
            <p:ph type="title"/>
          </p:nvPr>
        </p:nvSpPr>
        <p:spPr/>
        <p:txBody>
          <a:bodyPr/>
          <a:lstStyle/>
          <a:p>
            <a:r>
              <a:rPr lang="en-US" dirty="0"/>
              <a:t>Request for WG Straw Poll concerning this Venue</a:t>
            </a:r>
          </a:p>
        </p:txBody>
      </p:sp>
      <p:sp>
        <p:nvSpPr>
          <p:cNvPr id="3" name="Content Placeholder 2">
            <a:extLst>
              <a:ext uri="{FF2B5EF4-FFF2-40B4-BE49-F238E27FC236}">
                <a16:creationId xmlns:a16="http://schemas.microsoft.com/office/drawing/2014/main" id="{D826A831-C523-41E8-83BF-857E9DDDD211}"/>
              </a:ext>
            </a:extLst>
          </p:cNvPr>
          <p:cNvSpPr>
            <a:spLocks noGrp="1"/>
          </p:cNvSpPr>
          <p:nvPr>
            <p:ph idx="1"/>
          </p:nvPr>
        </p:nvSpPr>
        <p:spPr>
          <a:xfrm>
            <a:off x="334433" y="1341437"/>
            <a:ext cx="10972800" cy="5111749"/>
          </a:xfrm>
        </p:spPr>
        <p:txBody>
          <a:bodyPr/>
          <a:lstStyle/>
          <a:p>
            <a:r>
              <a:rPr lang="en-US" sz="2800" dirty="0"/>
              <a:t>How many people would like to come back to this venue (did you like the venue) (Y/N)?</a:t>
            </a:r>
          </a:p>
          <a:p>
            <a:endParaRPr lang="en-US" sz="2800" dirty="0"/>
          </a:p>
          <a:p>
            <a:r>
              <a:rPr lang="en-US" sz="2800" dirty="0"/>
              <a:t>Did you like the social (Y/N)?</a:t>
            </a:r>
          </a:p>
          <a:p>
            <a:endParaRPr lang="en-US" sz="2800" dirty="0"/>
          </a:p>
          <a:p>
            <a:r>
              <a:rPr lang="en-US" sz="2800" dirty="0"/>
              <a:t>Did you go to the social (Y/N)?</a:t>
            </a:r>
          </a:p>
          <a:p>
            <a:endParaRPr lang="en-US" sz="2800" dirty="0"/>
          </a:p>
          <a:p>
            <a:r>
              <a:rPr lang="en-US" sz="2800" dirty="0"/>
              <a:t>(Please report Yes and No results from your closing plenary meetings)</a:t>
            </a:r>
          </a:p>
        </p:txBody>
      </p:sp>
    </p:spTree>
    <p:extLst>
      <p:ext uri="{BB962C8B-B14F-4D97-AF65-F5344CB8AC3E}">
        <p14:creationId xmlns:p14="http://schemas.microsoft.com/office/powerpoint/2010/main" val="88862987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Future Venue </a:t>
            </a:r>
            <a:r>
              <a:rPr lang="en-US" dirty="0" err="1"/>
              <a:t>AdHocS</a:t>
            </a:r>
            <a:r>
              <a:rPr lang="en-US" dirty="0"/>
              <a:t>  --</a:t>
            </a:r>
          </a:p>
        </p:txBody>
      </p:sp>
      <p:sp>
        <p:nvSpPr>
          <p:cNvPr id="5" name="Text Placeholder 4"/>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34701640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04800"/>
            <a:ext cx="10972800" cy="838200"/>
          </a:xfrm>
        </p:spPr>
        <p:txBody>
          <a:bodyPr/>
          <a:lstStyle/>
          <a:p>
            <a:r>
              <a:rPr lang="en-US" dirty="0"/>
              <a:t>Next Venue Meeting planning – Thurs 7:30 am</a:t>
            </a:r>
          </a:p>
        </p:txBody>
      </p:sp>
      <p:sp>
        <p:nvSpPr>
          <p:cNvPr id="3" name="Content Placeholder 2"/>
          <p:cNvSpPr>
            <a:spLocks noGrp="1"/>
          </p:cNvSpPr>
          <p:nvPr>
            <p:ph idx="1"/>
          </p:nvPr>
        </p:nvSpPr>
        <p:spPr>
          <a:xfrm>
            <a:off x="334433" y="1828800"/>
            <a:ext cx="10972800" cy="4038600"/>
          </a:xfrm>
        </p:spPr>
        <p:txBody>
          <a:bodyPr/>
          <a:lstStyle/>
          <a:p>
            <a:r>
              <a:rPr lang="en-US" dirty="0"/>
              <a:t>Proposed Agenda:</a:t>
            </a:r>
          </a:p>
          <a:p>
            <a:pPr lvl="1"/>
            <a:r>
              <a:rPr lang="en-US" dirty="0"/>
              <a:t>Start time 7:30 am</a:t>
            </a:r>
          </a:p>
          <a:p>
            <a:pPr lvl="1"/>
            <a:r>
              <a:rPr lang="en-US" dirty="0"/>
              <a:t>Review meeting space plan for </a:t>
            </a:r>
            <a:r>
              <a:rPr lang="en-GB" dirty="0"/>
              <a:t>2019 July Plenary</a:t>
            </a:r>
          </a:p>
          <a:p>
            <a:pPr lvl="2"/>
            <a:r>
              <a:rPr lang="en-GB" dirty="0"/>
              <a:t>Austria </a:t>
            </a:r>
            <a:r>
              <a:rPr lang="en-GB" dirty="0" err="1"/>
              <a:t>Center</a:t>
            </a:r>
            <a:r>
              <a:rPr lang="en-GB" dirty="0"/>
              <a:t> Vienna, Vienna, Austria</a:t>
            </a:r>
          </a:p>
          <a:p>
            <a:pPr lvl="1"/>
            <a:r>
              <a:rPr lang="en-GB" dirty="0"/>
              <a:t>Adjourn 8:00am</a:t>
            </a:r>
          </a:p>
        </p:txBody>
      </p:sp>
    </p:spTree>
    <p:extLst>
      <p:ext uri="{BB962C8B-B14F-4D97-AF65-F5344CB8AC3E}">
        <p14:creationId xmlns:p14="http://schemas.microsoft.com/office/powerpoint/2010/main" val="21804116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14E429-8CBB-47AA-A76C-53DEE065DAB6}"/>
              </a:ext>
            </a:extLst>
          </p:cNvPr>
          <p:cNvSpPr>
            <a:spLocks noGrp="1"/>
          </p:cNvSpPr>
          <p:nvPr>
            <p:ph type="title"/>
          </p:nvPr>
        </p:nvSpPr>
        <p:spPr/>
        <p:txBody>
          <a:bodyPr/>
          <a:lstStyle/>
          <a:p>
            <a:r>
              <a:rPr lang="en-US" dirty="0"/>
              <a:t>Event Conduct and Safety Statement </a:t>
            </a:r>
          </a:p>
        </p:txBody>
      </p:sp>
      <p:sp>
        <p:nvSpPr>
          <p:cNvPr id="3" name="Content Placeholder 2">
            <a:extLst>
              <a:ext uri="{FF2B5EF4-FFF2-40B4-BE49-F238E27FC236}">
                <a16:creationId xmlns:a16="http://schemas.microsoft.com/office/drawing/2014/main" id="{B89D95A9-3AFC-4A69-B066-4CBB6E9E0CAF}"/>
              </a:ext>
            </a:extLst>
          </p:cNvPr>
          <p:cNvSpPr>
            <a:spLocks noGrp="1"/>
          </p:cNvSpPr>
          <p:nvPr>
            <p:ph idx="1"/>
          </p:nvPr>
        </p:nvSpPr>
        <p:spPr/>
        <p:txBody>
          <a:bodyPr/>
          <a:lstStyle/>
          <a:p>
            <a:r>
              <a:rPr lang="en-US" sz="2800" dirty="0"/>
              <a:t>IEEE believes that science, technology, and engineering are fundamental human activities, for which openness, international collaboration, and the free flow of talent and ideas are essential. Its meetings, conferences, and other events seek to enable engaging, thought-provoking conversations that support IEEE’s core mission of advancing technology for humanity. Accordingly, IEEE is committed to providing a safe, productive, and welcoming environment to all participants, including staff and vendors, at IEEE-related events.</a:t>
            </a:r>
          </a:p>
        </p:txBody>
      </p:sp>
    </p:spTree>
    <p:extLst>
      <p:ext uri="{BB962C8B-B14F-4D97-AF65-F5344CB8AC3E}">
        <p14:creationId xmlns:p14="http://schemas.microsoft.com/office/powerpoint/2010/main" val="310173415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304800"/>
            <a:ext cx="10972800" cy="838200"/>
          </a:xfrm>
        </p:spPr>
        <p:txBody>
          <a:bodyPr/>
          <a:lstStyle/>
          <a:p>
            <a:r>
              <a:rPr lang="en-US" dirty="0"/>
              <a:t>Future Venues </a:t>
            </a:r>
            <a:r>
              <a:rPr lang="en-US" dirty="0" err="1"/>
              <a:t>AdHoc</a:t>
            </a:r>
            <a:r>
              <a:rPr lang="en-US" dirty="0"/>
              <a:t> – Thurs 8 am</a:t>
            </a:r>
          </a:p>
        </p:txBody>
      </p:sp>
      <p:sp>
        <p:nvSpPr>
          <p:cNvPr id="3" name="Content Placeholder 2"/>
          <p:cNvSpPr>
            <a:spLocks noGrp="1"/>
          </p:cNvSpPr>
          <p:nvPr>
            <p:ph idx="1"/>
          </p:nvPr>
        </p:nvSpPr>
        <p:spPr/>
        <p:txBody>
          <a:bodyPr/>
          <a:lstStyle/>
          <a:p>
            <a:r>
              <a:rPr lang="en-US" dirty="0"/>
              <a:t>Proposed Agenda:</a:t>
            </a:r>
          </a:p>
          <a:p>
            <a:pPr lvl="1"/>
            <a:r>
              <a:rPr lang="en-US" dirty="0"/>
              <a:t>Start time – 8:00 am</a:t>
            </a:r>
          </a:p>
          <a:p>
            <a:pPr lvl="1"/>
            <a:r>
              <a:rPr lang="en-US" dirty="0"/>
              <a:t>July 2019 – Vienna - status</a:t>
            </a:r>
          </a:p>
          <a:p>
            <a:pPr lvl="1"/>
            <a:r>
              <a:rPr lang="en-US" dirty="0"/>
              <a:t>Open RFP for 2021 dates – </a:t>
            </a:r>
          </a:p>
          <a:p>
            <a:pPr lvl="2"/>
            <a:r>
              <a:rPr lang="en-US" dirty="0"/>
              <a:t>July – Europe – Spain/Germany/Prague</a:t>
            </a:r>
          </a:p>
          <a:p>
            <a:pPr lvl="2"/>
            <a:r>
              <a:rPr lang="en-US" dirty="0"/>
              <a:t>Nov – TBA – Orlando, Dallas, Seattle, New Orleans</a:t>
            </a:r>
          </a:p>
          <a:p>
            <a:pPr lvl="1"/>
            <a:r>
              <a:rPr lang="en-US" dirty="0"/>
              <a:t>Open RFP for 2022 dates – </a:t>
            </a:r>
          </a:p>
          <a:p>
            <a:pPr lvl="2"/>
            <a:r>
              <a:rPr lang="en-US" dirty="0"/>
              <a:t>March and November (Asia/US Domestic)</a:t>
            </a:r>
          </a:p>
          <a:p>
            <a:pPr lvl="1"/>
            <a:r>
              <a:rPr lang="en-US" dirty="0"/>
              <a:t>End time – 9:00am</a:t>
            </a:r>
          </a:p>
          <a:p>
            <a:pPr lvl="1"/>
            <a:endParaRPr lang="en-US" dirty="0"/>
          </a:p>
          <a:p>
            <a:pPr lvl="1"/>
            <a:endParaRPr lang="en-US" dirty="0"/>
          </a:p>
        </p:txBody>
      </p:sp>
    </p:spTree>
    <p:extLst>
      <p:ext uri="{BB962C8B-B14F-4D97-AF65-F5344CB8AC3E}">
        <p14:creationId xmlns:p14="http://schemas.microsoft.com/office/powerpoint/2010/main" val="130396155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7AA9EF-37C5-4276-8E24-63A15E0CF398}"/>
              </a:ext>
            </a:extLst>
          </p:cNvPr>
          <p:cNvSpPr>
            <a:spLocks noGrp="1"/>
          </p:cNvSpPr>
          <p:nvPr>
            <p:ph type="title"/>
          </p:nvPr>
        </p:nvSpPr>
        <p:spPr/>
        <p:txBody>
          <a:bodyPr/>
          <a:lstStyle/>
          <a:p>
            <a:r>
              <a:rPr lang="en-US" dirty="0"/>
              <a:t>Engagement of Younger Engineers	</a:t>
            </a:r>
          </a:p>
        </p:txBody>
      </p:sp>
      <p:sp>
        <p:nvSpPr>
          <p:cNvPr id="3" name="Content Placeholder 2">
            <a:extLst>
              <a:ext uri="{FF2B5EF4-FFF2-40B4-BE49-F238E27FC236}">
                <a16:creationId xmlns:a16="http://schemas.microsoft.com/office/drawing/2014/main" id="{6919C35F-9E43-48B5-BF59-78466EB5786A}"/>
              </a:ext>
            </a:extLst>
          </p:cNvPr>
          <p:cNvSpPr>
            <a:spLocks noGrp="1"/>
          </p:cNvSpPr>
          <p:nvPr>
            <p:ph idx="1"/>
          </p:nvPr>
        </p:nvSpPr>
        <p:spPr>
          <a:xfrm>
            <a:off x="334433" y="1341437"/>
            <a:ext cx="10972800" cy="5111749"/>
          </a:xfrm>
        </p:spPr>
        <p:txBody>
          <a:bodyPr/>
          <a:lstStyle/>
          <a:p>
            <a:r>
              <a:rPr lang="en-US" sz="2400" dirty="0"/>
              <a:t>How to engage younger engineers?</a:t>
            </a:r>
          </a:p>
          <a:p>
            <a:r>
              <a:rPr lang="en-US" sz="2400" dirty="0"/>
              <a:t>Social Event on Sunday? Focus events to increase interaction of younger engineers.</a:t>
            </a:r>
          </a:p>
          <a:p>
            <a:r>
              <a:rPr lang="en-US" sz="2400" dirty="0"/>
              <a:t>Connect with IEEE Young Professionals (GOLD)</a:t>
            </a:r>
          </a:p>
          <a:p>
            <a:r>
              <a:rPr lang="en-US" sz="2400" dirty="0"/>
              <a:t>Look to change the Social format for interaction.</a:t>
            </a:r>
          </a:p>
          <a:p>
            <a:r>
              <a:rPr lang="en-US" sz="2400" dirty="0"/>
              <a:t>Possible options:</a:t>
            </a:r>
          </a:p>
          <a:p>
            <a:pPr lvl="1"/>
            <a:r>
              <a:rPr lang="en-US" sz="2000" dirty="0"/>
              <a:t>First Timers Welcome Social on Sunday night</a:t>
            </a:r>
          </a:p>
          <a:p>
            <a:pPr lvl="1"/>
            <a:r>
              <a:rPr lang="en-US" sz="2000" dirty="0"/>
              <a:t>Try it at an Interim?</a:t>
            </a:r>
          </a:p>
          <a:p>
            <a:pPr lvl="1"/>
            <a:r>
              <a:rPr lang="en-US" sz="2000" dirty="0"/>
              <a:t>Young Professionals reception in conjunction with Student Outreach.</a:t>
            </a:r>
          </a:p>
          <a:p>
            <a:r>
              <a:rPr lang="en-US" sz="2400" dirty="0"/>
              <a:t>Look for feedback from WG on activities for the </a:t>
            </a:r>
            <a:r>
              <a:rPr lang="en-US" sz="2400"/>
              <a:t>younger group</a:t>
            </a:r>
            <a:endParaRPr lang="en-US" sz="2400" dirty="0"/>
          </a:p>
          <a:p>
            <a:pPr lvl="1"/>
            <a:endParaRPr lang="en-US" sz="2000" dirty="0"/>
          </a:p>
        </p:txBody>
      </p:sp>
    </p:spTree>
    <p:extLst>
      <p:ext uri="{BB962C8B-B14F-4D97-AF65-F5344CB8AC3E}">
        <p14:creationId xmlns:p14="http://schemas.microsoft.com/office/powerpoint/2010/main" val="96448152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EFE5BE-7FB8-43D7-8365-FCC178C66B49}"/>
              </a:ext>
            </a:extLst>
          </p:cNvPr>
          <p:cNvSpPr>
            <a:spLocks noGrp="1"/>
          </p:cNvSpPr>
          <p:nvPr>
            <p:ph type="title"/>
          </p:nvPr>
        </p:nvSpPr>
        <p:spPr/>
        <p:txBody>
          <a:bodyPr/>
          <a:lstStyle/>
          <a:p>
            <a:r>
              <a:rPr lang="en-US" dirty="0"/>
              <a:t>Possible Hawaiian Village Option</a:t>
            </a:r>
          </a:p>
        </p:txBody>
      </p:sp>
      <p:sp>
        <p:nvSpPr>
          <p:cNvPr id="3" name="Content Placeholder 2">
            <a:extLst>
              <a:ext uri="{FF2B5EF4-FFF2-40B4-BE49-F238E27FC236}">
                <a16:creationId xmlns:a16="http://schemas.microsoft.com/office/drawing/2014/main" id="{31EF8CCC-5223-4EC9-8B68-2D5518540845}"/>
              </a:ext>
            </a:extLst>
          </p:cNvPr>
          <p:cNvSpPr>
            <a:spLocks noGrp="1"/>
          </p:cNvSpPr>
          <p:nvPr>
            <p:ph idx="1"/>
          </p:nvPr>
        </p:nvSpPr>
        <p:spPr>
          <a:xfrm>
            <a:off x="334433" y="1341437"/>
            <a:ext cx="10972800" cy="5111749"/>
          </a:xfrm>
        </p:spPr>
        <p:txBody>
          <a:bodyPr/>
          <a:lstStyle/>
          <a:p>
            <a:r>
              <a:rPr lang="en-US" dirty="0"/>
              <a:t>Nov 2023 – Nov 2027</a:t>
            </a:r>
          </a:p>
          <a:p>
            <a:r>
              <a:rPr lang="en-US" dirty="0"/>
              <a:t>Hilton Hawaiian Village – Oahu</a:t>
            </a:r>
          </a:p>
          <a:p>
            <a:r>
              <a:rPr lang="en-US" dirty="0"/>
              <a:t>Offering Early bird $239 – 40% block $259 reg – 2023</a:t>
            </a:r>
          </a:p>
          <a:p>
            <a:r>
              <a:rPr lang="en-US" dirty="0"/>
              <a:t>Offering Early bird $245  -- 40% block $265 reg – 2027</a:t>
            </a:r>
          </a:p>
          <a:p>
            <a:endParaRPr lang="en-US" dirty="0"/>
          </a:p>
          <a:p>
            <a:r>
              <a:rPr lang="en-US" dirty="0"/>
              <a:t>Motion: Move to select Hawaiian Village as the location for the Nov 2023 and Nov 2027. </a:t>
            </a:r>
          </a:p>
          <a:p>
            <a:r>
              <a:rPr lang="en-US" dirty="0"/>
              <a:t>Moved: Jon   2</a:t>
            </a:r>
            <a:r>
              <a:rPr lang="en-US" baseline="30000" dirty="0"/>
              <a:t>nd</a:t>
            </a:r>
            <a:r>
              <a:rPr lang="en-US" dirty="0"/>
              <a:t>: Bob</a:t>
            </a:r>
          </a:p>
          <a:p>
            <a:endParaRPr lang="en-US" dirty="0"/>
          </a:p>
          <a:p>
            <a:endParaRPr lang="en-US" dirty="0"/>
          </a:p>
        </p:txBody>
      </p:sp>
    </p:spTree>
    <p:extLst>
      <p:ext uri="{BB962C8B-B14F-4D97-AF65-F5344CB8AC3E}">
        <p14:creationId xmlns:p14="http://schemas.microsoft.com/office/powerpoint/2010/main" val="219033485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69B526-E13E-41AB-B2F0-24FF5B30872A}"/>
              </a:ext>
            </a:extLst>
          </p:cNvPr>
          <p:cNvSpPr>
            <a:spLocks noGrp="1"/>
          </p:cNvSpPr>
          <p:nvPr>
            <p:ph type="title"/>
          </p:nvPr>
        </p:nvSpPr>
        <p:spPr/>
        <p:txBody>
          <a:bodyPr/>
          <a:lstStyle/>
          <a:p>
            <a:r>
              <a:rPr lang="en-US" dirty="0"/>
              <a:t>Hyatt Regency Seattle</a:t>
            </a:r>
          </a:p>
        </p:txBody>
      </p:sp>
      <p:sp>
        <p:nvSpPr>
          <p:cNvPr id="3" name="Content Placeholder 2">
            <a:extLst>
              <a:ext uri="{FF2B5EF4-FFF2-40B4-BE49-F238E27FC236}">
                <a16:creationId xmlns:a16="http://schemas.microsoft.com/office/drawing/2014/main" id="{673D0C33-0752-4F4B-A460-FA5D9B9E7F4F}"/>
              </a:ext>
            </a:extLst>
          </p:cNvPr>
          <p:cNvSpPr>
            <a:spLocks noGrp="1"/>
          </p:cNvSpPr>
          <p:nvPr>
            <p:ph idx="1"/>
          </p:nvPr>
        </p:nvSpPr>
        <p:spPr/>
        <p:txBody>
          <a:bodyPr/>
          <a:lstStyle/>
          <a:p>
            <a:r>
              <a:rPr lang="en-US" dirty="0"/>
              <a:t>Visit by Paul and Bob</a:t>
            </a:r>
          </a:p>
          <a:p>
            <a:r>
              <a:rPr lang="en-US" dirty="0"/>
              <a:t>Good space option</a:t>
            </a:r>
          </a:p>
          <a:p>
            <a:r>
              <a:rPr lang="en-US" dirty="0"/>
              <a:t>New Hotel</a:t>
            </a:r>
          </a:p>
          <a:p>
            <a:r>
              <a:rPr lang="en-US" dirty="0"/>
              <a:t>Need to look at the Room Rates</a:t>
            </a:r>
          </a:p>
          <a:p>
            <a:r>
              <a:rPr lang="en-US" dirty="0"/>
              <a:t>Lite rail system for about $5 </a:t>
            </a:r>
            <a:r>
              <a:rPr lang="en-US"/>
              <a:t>gets within 1 block.</a:t>
            </a:r>
            <a:endParaRPr lang="en-US" dirty="0"/>
          </a:p>
          <a:p>
            <a:r>
              <a:rPr lang="en-US" dirty="0"/>
              <a:t>Also Sept 2020 as potential location for 802W Interim.</a:t>
            </a:r>
          </a:p>
        </p:txBody>
      </p:sp>
    </p:spTree>
    <p:extLst>
      <p:ext uri="{BB962C8B-B14F-4D97-AF65-F5344CB8AC3E}">
        <p14:creationId xmlns:p14="http://schemas.microsoft.com/office/powerpoint/2010/main" val="179637521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0F0389-E316-4055-8498-D3CF9042BA25}"/>
              </a:ext>
            </a:extLst>
          </p:cNvPr>
          <p:cNvSpPr>
            <a:spLocks noGrp="1"/>
          </p:cNvSpPr>
          <p:nvPr>
            <p:ph type="title"/>
          </p:nvPr>
        </p:nvSpPr>
        <p:spPr/>
        <p:txBody>
          <a:bodyPr/>
          <a:lstStyle/>
          <a:p>
            <a:r>
              <a:rPr lang="en-US" dirty="0"/>
              <a:t>Hyatt Regency Vancouver</a:t>
            </a:r>
          </a:p>
        </p:txBody>
      </p:sp>
      <p:sp>
        <p:nvSpPr>
          <p:cNvPr id="3" name="Content Placeholder 2">
            <a:extLst>
              <a:ext uri="{FF2B5EF4-FFF2-40B4-BE49-F238E27FC236}">
                <a16:creationId xmlns:a16="http://schemas.microsoft.com/office/drawing/2014/main" id="{65549FA5-74DD-4AD2-9F68-B88C19A05A82}"/>
              </a:ext>
            </a:extLst>
          </p:cNvPr>
          <p:cNvSpPr>
            <a:spLocks noGrp="1"/>
          </p:cNvSpPr>
          <p:nvPr>
            <p:ph idx="1"/>
          </p:nvPr>
        </p:nvSpPr>
        <p:spPr/>
        <p:txBody>
          <a:bodyPr/>
          <a:lstStyle/>
          <a:p>
            <a:r>
              <a:rPr lang="en-US" dirty="0"/>
              <a:t>Potential Return November 2021</a:t>
            </a:r>
          </a:p>
          <a:p>
            <a:r>
              <a:rPr lang="en-US" dirty="0"/>
              <a:t>Use only the Hyatt Regency Vancouver as meeting location.</a:t>
            </a:r>
          </a:p>
          <a:p>
            <a:r>
              <a:rPr lang="en-US" dirty="0"/>
              <a:t>Use Fairmont as overflow only</a:t>
            </a:r>
          </a:p>
          <a:p>
            <a:r>
              <a:rPr lang="en-US" dirty="0"/>
              <a:t>500 peak night Block possible.</a:t>
            </a:r>
          </a:p>
          <a:p>
            <a:endParaRPr lang="en-US" dirty="0"/>
          </a:p>
        </p:txBody>
      </p:sp>
    </p:spTree>
    <p:extLst>
      <p:ext uri="{BB962C8B-B14F-4D97-AF65-F5344CB8AC3E}">
        <p14:creationId xmlns:p14="http://schemas.microsoft.com/office/powerpoint/2010/main" val="330166428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113757" y="457199"/>
            <a:ext cx="8000999" cy="762001"/>
          </a:xfrm>
        </p:spPr>
        <p:txBody>
          <a:bodyPr/>
          <a:lstStyle/>
          <a:p>
            <a:r>
              <a:rPr lang="en-US" sz="3600" dirty="0"/>
              <a:t>Friday Closing EC Plenary</a:t>
            </a:r>
          </a:p>
        </p:txBody>
      </p:sp>
      <p:sp>
        <p:nvSpPr>
          <p:cNvPr id="5" name="Text Placeholder 4"/>
          <p:cNvSpPr>
            <a:spLocks noGrp="1"/>
          </p:cNvSpPr>
          <p:nvPr>
            <p:ph type="body" idx="1"/>
          </p:nvPr>
        </p:nvSpPr>
        <p:spPr>
          <a:xfrm>
            <a:off x="932656" y="1676400"/>
            <a:ext cx="10040144" cy="4114800"/>
          </a:xfrm>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800" dirty="0">
                <a:latin typeface="Arial" panose="020B0604020202020204" pitchFamily="34" charset="0"/>
                <a:ea typeface="Arial Unicode MS" pitchFamily="34" charset="-128"/>
                <a:cs typeface="Arial" panose="020B0604020202020204" pitchFamily="34" charset="0"/>
              </a:rPr>
              <a:t>4.01: II Future Venues </a:t>
            </a:r>
            <a:r>
              <a:rPr lang="en-US" sz="2800" dirty="0" err="1">
                <a:latin typeface="Arial" panose="020B0604020202020204" pitchFamily="34" charset="0"/>
                <a:ea typeface="Arial Unicode MS" pitchFamily="34" charset="-128"/>
                <a:cs typeface="Arial" panose="020B0604020202020204" pitchFamily="34" charset="0"/>
              </a:rPr>
              <a:t>AdHoc</a:t>
            </a:r>
            <a:r>
              <a:rPr lang="en-US" sz="2800" dirty="0">
                <a:latin typeface="Arial" panose="020B0604020202020204" pitchFamily="34" charset="0"/>
                <a:ea typeface="Arial Unicode MS" pitchFamily="34" charset="-128"/>
                <a:cs typeface="Arial" panose="020B0604020202020204" pitchFamily="34" charset="0"/>
              </a:rPr>
              <a:t> Report</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800" dirty="0">
                <a:latin typeface="Arial" panose="020B0604020202020204" pitchFamily="34" charset="0"/>
                <a:ea typeface="Arial Unicode MS" pitchFamily="34" charset="-128"/>
                <a:cs typeface="Arial" panose="020B0604020202020204" pitchFamily="34" charset="0"/>
              </a:rPr>
              <a:t>8.044 II Executive Secretary Report</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800" dirty="0">
                <a:latin typeface="Arial" panose="020B0604020202020204" pitchFamily="34" charset="0"/>
                <a:ea typeface="Arial Unicode MS" pitchFamily="34" charset="-128"/>
                <a:cs typeface="Arial" panose="020B0604020202020204" pitchFamily="34" charset="0"/>
              </a:rPr>
              <a:t>8.06 II </a:t>
            </a:r>
            <a:r>
              <a:rPr lang="en-US" sz="2800" dirty="0"/>
              <a:t>Announcement of 802 EC Interim Telecon </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800" dirty="0"/>
              <a:t>	(</a:t>
            </a:r>
            <a:r>
              <a:rPr lang="en-US" sz="2800" b="1" dirty="0"/>
              <a:t>Tuesday 4 June 2019, 1-3pm ET )</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800" dirty="0"/>
              <a:t>8.07  II NO Tutorials for March 2019 Plenary </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800" dirty="0"/>
              <a:t>	</a:t>
            </a:r>
          </a:p>
        </p:txBody>
      </p:sp>
    </p:spTree>
    <p:extLst>
      <p:ext uri="{BB962C8B-B14F-4D97-AF65-F5344CB8AC3E}">
        <p14:creationId xmlns:p14="http://schemas.microsoft.com/office/powerpoint/2010/main" val="392023299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12AC9F-A9B1-4F38-9BF1-0B570E3EFE17}"/>
              </a:ext>
            </a:extLst>
          </p:cNvPr>
          <p:cNvSpPr>
            <a:spLocks noGrp="1"/>
          </p:cNvSpPr>
          <p:nvPr>
            <p:ph type="title"/>
          </p:nvPr>
        </p:nvSpPr>
        <p:spPr/>
        <p:txBody>
          <a:bodyPr/>
          <a:lstStyle/>
          <a:p>
            <a:endParaRPr lang="en-US" dirty="0"/>
          </a:p>
        </p:txBody>
      </p:sp>
      <p:sp>
        <p:nvSpPr>
          <p:cNvPr id="3" name="Text Placeholder 2">
            <a:extLst>
              <a:ext uri="{FF2B5EF4-FFF2-40B4-BE49-F238E27FC236}">
                <a16:creationId xmlns:a16="http://schemas.microsoft.com/office/drawing/2014/main" id="{A0C4B8DD-B556-4216-80B8-085DEEE537B7}"/>
              </a:ext>
            </a:extLst>
          </p:cNvPr>
          <p:cNvSpPr>
            <a:spLocks noGrp="1"/>
          </p:cNvSpPr>
          <p:nvPr>
            <p:ph type="body" idx="1"/>
          </p:nvPr>
        </p:nvSpPr>
        <p:spPr/>
        <p:txBody>
          <a:bodyPr/>
          <a:lstStyle/>
          <a:p>
            <a:r>
              <a:rPr lang="en-US" sz="3600" dirty="0">
                <a:latin typeface="Arial" panose="020B0604020202020204" pitchFamily="34" charset="0"/>
                <a:ea typeface="Arial Unicode MS" pitchFamily="34" charset="-128"/>
                <a:cs typeface="Arial" panose="020B0604020202020204" pitchFamily="34" charset="0"/>
              </a:rPr>
              <a:t>F4.01 Future Venue </a:t>
            </a:r>
            <a:r>
              <a:rPr lang="en-US" sz="3600" dirty="0" err="1">
                <a:latin typeface="Arial" panose="020B0604020202020204" pitchFamily="34" charset="0"/>
                <a:ea typeface="Arial Unicode MS" pitchFamily="34" charset="-128"/>
                <a:cs typeface="Arial" panose="020B0604020202020204" pitchFamily="34" charset="0"/>
              </a:rPr>
              <a:t>AdHoc</a:t>
            </a:r>
            <a:r>
              <a:rPr lang="en-US" sz="3600" dirty="0">
                <a:latin typeface="Arial" panose="020B0604020202020204" pitchFamily="34" charset="0"/>
                <a:ea typeface="Arial Unicode MS" pitchFamily="34" charset="-128"/>
                <a:cs typeface="Arial" panose="020B0604020202020204" pitchFamily="34" charset="0"/>
              </a:rPr>
              <a:t> Report</a:t>
            </a:r>
          </a:p>
          <a:p>
            <a:endParaRPr lang="en-US" dirty="0"/>
          </a:p>
        </p:txBody>
      </p:sp>
    </p:spTree>
    <p:extLst>
      <p:ext uri="{BB962C8B-B14F-4D97-AF65-F5344CB8AC3E}">
        <p14:creationId xmlns:p14="http://schemas.microsoft.com/office/powerpoint/2010/main" val="330195897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E79C60-80DE-41A8-8403-6BFAFE3A7A25}"/>
              </a:ext>
            </a:extLst>
          </p:cNvPr>
          <p:cNvSpPr>
            <a:spLocks noGrp="1"/>
          </p:cNvSpPr>
          <p:nvPr>
            <p:ph type="title"/>
          </p:nvPr>
        </p:nvSpPr>
        <p:spPr/>
        <p:txBody>
          <a:bodyPr/>
          <a:lstStyle/>
          <a:p>
            <a:r>
              <a:rPr lang="en-US" dirty="0"/>
              <a:t>Straw Poll Results for Returning to This Venue</a:t>
            </a:r>
          </a:p>
        </p:txBody>
      </p:sp>
      <p:sp>
        <p:nvSpPr>
          <p:cNvPr id="3" name="Content Placeholder 2">
            <a:extLst>
              <a:ext uri="{FF2B5EF4-FFF2-40B4-BE49-F238E27FC236}">
                <a16:creationId xmlns:a16="http://schemas.microsoft.com/office/drawing/2014/main" id="{D826A831-C523-41E8-83BF-857E9DDDD211}"/>
              </a:ext>
            </a:extLst>
          </p:cNvPr>
          <p:cNvSpPr>
            <a:spLocks noGrp="1"/>
          </p:cNvSpPr>
          <p:nvPr>
            <p:ph sz="half" idx="1"/>
          </p:nvPr>
        </p:nvSpPr>
        <p:spPr>
          <a:xfrm>
            <a:off x="609600" y="1341438"/>
            <a:ext cx="3581400" cy="3763962"/>
          </a:xfrm>
        </p:spPr>
        <p:txBody>
          <a:bodyPr/>
          <a:lstStyle/>
          <a:p>
            <a:r>
              <a:rPr lang="en-US" sz="2000" dirty="0"/>
              <a:t>Would you like to return to this venue?</a:t>
            </a:r>
          </a:p>
          <a:p>
            <a:pPr lvl="1"/>
            <a:r>
              <a:rPr lang="en-US" sz="2000" dirty="0">
                <a:latin typeface="+mj-lt"/>
              </a:rPr>
              <a:t>802.1  --   Y: 56	N: 2</a:t>
            </a:r>
          </a:p>
          <a:p>
            <a:pPr lvl="1"/>
            <a:r>
              <a:rPr lang="en-US" sz="2000" dirty="0">
                <a:latin typeface="+mj-lt"/>
              </a:rPr>
              <a:t>802.3  --   Y:113	N: 6</a:t>
            </a:r>
          </a:p>
          <a:p>
            <a:pPr lvl="1"/>
            <a:r>
              <a:rPr lang="en-US" sz="2000" dirty="0">
                <a:latin typeface="+mj-lt"/>
              </a:rPr>
              <a:t>802.11 –   Y: 84	N: 0</a:t>
            </a:r>
          </a:p>
          <a:p>
            <a:pPr lvl="1"/>
            <a:r>
              <a:rPr lang="en-US" sz="2000" dirty="0">
                <a:latin typeface="+mj-lt"/>
              </a:rPr>
              <a:t>802.15 –   Y: 25   N: 0</a:t>
            </a:r>
          </a:p>
          <a:p>
            <a:pPr lvl="1"/>
            <a:r>
              <a:rPr lang="en-US" sz="2000" dirty="0">
                <a:latin typeface="+mj-lt"/>
              </a:rPr>
              <a:t>802.18 -    Y: 27	N: 0 </a:t>
            </a:r>
          </a:p>
          <a:p>
            <a:pPr lvl="1"/>
            <a:r>
              <a:rPr lang="en-US" sz="2000" dirty="0">
                <a:latin typeface="+mj-lt"/>
              </a:rPr>
              <a:t>802.21 –   Y:   7	N: 0</a:t>
            </a:r>
          </a:p>
          <a:p>
            <a:pPr lvl="1"/>
            <a:r>
              <a:rPr lang="en-US" sz="2000" dirty="0">
                <a:latin typeface="+mj-lt"/>
              </a:rPr>
              <a:t>802.22  -   Y:  4	N: 0</a:t>
            </a:r>
          </a:p>
          <a:p>
            <a:pPr lvl="1"/>
            <a:r>
              <a:rPr lang="en-US" sz="2000" dirty="0">
                <a:latin typeface="+mj-lt"/>
              </a:rPr>
              <a:t>802 EC –  Y:           N: </a:t>
            </a:r>
          </a:p>
        </p:txBody>
      </p:sp>
      <p:sp>
        <p:nvSpPr>
          <p:cNvPr id="4" name="Content Placeholder 3">
            <a:extLst>
              <a:ext uri="{FF2B5EF4-FFF2-40B4-BE49-F238E27FC236}">
                <a16:creationId xmlns:a16="http://schemas.microsoft.com/office/drawing/2014/main" id="{ADF222DC-186A-404C-BF32-7977AB04CAEC}"/>
              </a:ext>
            </a:extLst>
          </p:cNvPr>
          <p:cNvSpPr>
            <a:spLocks noGrp="1"/>
          </p:cNvSpPr>
          <p:nvPr>
            <p:ph sz="half" idx="2"/>
          </p:nvPr>
        </p:nvSpPr>
        <p:spPr>
          <a:xfrm>
            <a:off x="4191000" y="1453166"/>
            <a:ext cx="3581396" cy="3657600"/>
          </a:xfrm>
        </p:spPr>
        <p:txBody>
          <a:bodyPr/>
          <a:lstStyle/>
          <a:p>
            <a:r>
              <a:rPr lang="en-US" sz="2000" dirty="0"/>
              <a:t>Did you enjoy the social?</a:t>
            </a:r>
          </a:p>
          <a:p>
            <a:pPr lvl="1"/>
            <a:r>
              <a:rPr lang="en-US" sz="2000" dirty="0">
                <a:latin typeface="+mj-lt"/>
              </a:rPr>
              <a:t>802.1 – Y: 54    N: 0  </a:t>
            </a:r>
          </a:p>
          <a:p>
            <a:pPr lvl="1"/>
            <a:r>
              <a:rPr lang="en-US" sz="2000" dirty="0">
                <a:latin typeface="+mj-lt"/>
              </a:rPr>
              <a:t>802.3 – Y: 87    N: 1</a:t>
            </a:r>
          </a:p>
          <a:p>
            <a:pPr lvl="1"/>
            <a:r>
              <a:rPr lang="en-US" sz="2000" dirty="0">
                <a:latin typeface="+mj-lt"/>
              </a:rPr>
              <a:t>802.11 – Y: 45  N: 2 </a:t>
            </a:r>
          </a:p>
          <a:p>
            <a:pPr lvl="1"/>
            <a:r>
              <a:rPr lang="en-US" sz="2000" dirty="0">
                <a:latin typeface="+mj-lt"/>
              </a:rPr>
              <a:t>802.15 – Y:       N:   </a:t>
            </a:r>
          </a:p>
          <a:p>
            <a:pPr lvl="1"/>
            <a:r>
              <a:rPr lang="en-US" sz="2000" dirty="0">
                <a:latin typeface="+mj-lt"/>
              </a:rPr>
              <a:t>802.18 – Y: 21  N: 0 </a:t>
            </a:r>
          </a:p>
          <a:p>
            <a:pPr lvl="1"/>
            <a:r>
              <a:rPr lang="en-US" sz="2000" dirty="0">
                <a:latin typeface="+mj-lt"/>
              </a:rPr>
              <a:t>802.21 – Y: 5    N: 0</a:t>
            </a:r>
          </a:p>
          <a:p>
            <a:pPr lvl="1"/>
            <a:r>
              <a:rPr lang="en-US" sz="2000" dirty="0">
                <a:latin typeface="+mj-lt"/>
              </a:rPr>
              <a:t>802.22 – Y:4     N: 0  </a:t>
            </a:r>
          </a:p>
          <a:p>
            <a:pPr lvl="1"/>
            <a:r>
              <a:rPr lang="en-US" sz="2000" dirty="0">
                <a:latin typeface="+mj-lt"/>
              </a:rPr>
              <a:t>802 EC – Y:      N:   </a:t>
            </a:r>
            <a:br>
              <a:rPr lang="en-US" sz="2000" dirty="0"/>
            </a:br>
            <a:endParaRPr lang="en-US" sz="2000" dirty="0"/>
          </a:p>
          <a:p>
            <a:endParaRPr lang="en-US" sz="2000" dirty="0"/>
          </a:p>
        </p:txBody>
      </p:sp>
      <p:sp>
        <p:nvSpPr>
          <p:cNvPr id="5" name="TextBox 4">
            <a:extLst>
              <a:ext uri="{FF2B5EF4-FFF2-40B4-BE49-F238E27FC236}">
                <a16:creationId xmlns:a16="http://schemas.microsoft.com/office/drawing/2014/main" id="{F7F74491-2119-4F81-A5CC-EDBC7B3615E2}"/>
              </a:ext>
            </a:extLst>
          </p:cNvPr>
          <p:cNvSpPr txBox="1"/>
          <p:nvPr/>
        </p:nvSpPr>
        <p:spPr>
          <a:xfrm>
            <a:off x="8001002" y="1447800"/>
            <a:ext cx="3581396" cy="3170099"/>
          </a:xfrm>
          <a:prstGeom prst="rect">
            <a:avLst/>
          </a:prstGeom>
          <a:noFill/>
        </p:spPr>
        <p:txBody>
          <a:bodyPr wrap="square" rtlCol="0">
            <a:spAutoFit/>
          </a:bodyPr>
          <a:lstStyle/>
          <a:p>
            <a:r>
              <a:rPr lang="en-US" sz="2000" dirty="0">
                <a:latin typeface="+mn-lt"/>
              </a:rPr>
              <a:t>Attend the Social?</a:t>
            </a:r>
          </a:p>
          <a:p>
            <a:r>
              <a:rPr lang="en-US" sz="2000" dirty="0"/>
              <a:t>- 802.1  --  Y: 56		N: 2</a:t>
            </a:r>
          </a:p>
          <a:p>
            <a:r>
              <a:rPr lang="en-US" sz="2000" dirty="0"/>
              <a:t>- 802.3  --  Y: 88		N: 28</a:t>
            </a:r>
          </a:p>
          <a:p>
            <a:r>
              <a:rPr lang="en-US" sz="2000" dirty="0"/>
              <a:t>- 802.11 –  Y: 57	N: 20</a:t>
            </a:r>
          </a:p>
          <a:p>
            <a:r>
              <a:rPr lang="en-US" sz="2000" dirty="0"/>
              <a:t>- 802.15 –  Y:        	N: </a:t>
            </a:r>
          </a:p>
          <a:p>
            <a:r>
              <a:rPr lang="en-US" sz="2000" dirty="0"/>
              <a:t>- 802.18 --  Y: 21	N: 4</a:t>
            </a:r>
          </a:p>
          <a:p>
            <a:r>
              <a:rPr lang="en-US" sz="2000" dirty="0"/>
              <a:t>- 802.21 –  Y:  5		N: 2</a:t>
            </a:r>
          </a:p>
          <a:p>
            <a:r>
              <a:rPr lang="en-US" sz="2000" dirty="0"/>
              <a:t>- 802.22 --  Y: 4		N: 0</a:t>
            </a:r>
          </a:p>
          <a:p>
            <a:r>
              <a:rPr lang="en-US" sz="2000" dirty="0"/>
              <a:t>- 802 EC –  Y:      	N: </a:t>
            </a:r>
          </a:p>
          <a:p>
            <a:endParaRPr lang="en-US" sz="2000" dirty="0"/>
          </a:p>
        </p:txBody>
      </p:sp>
    </p:spTree>
    <p:extLst>
      <p:ext uri="{BB962C8B-B14F-4D97-AF65-F5344CB8AC3E}">
        <p14:creationId xmlns:p14="http://schemas.microsoft.com/office/powerpoint/2010/main" val="400900816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0F0389-E316-4055-8498-D3CF9042BA25}"/>
              </a:ext>
            </a:extLst>
          </p:cNvPr>
          <p:cNvSpPr>
            <a:spLocks noGrp="1"/>
          </p:cNvSpPr>
          <p:nvPr>
            <p:ph type="title"/>
          </p:nvPr>
        </p:nvSpPr>
        <p:spPr/>
        <p:txBody>
          <a:bodyPr/>
          <a:lstStyle/>
          <a:p>
            <a:r>
              <a:rPr lang="en-US" dirty="0"/>
              <a:t>Hyatt Regency Vancouver</a:t>
            </a:r>
          </a:p>
        </p:txBody>
      </p:sp>
      <p:sp>
        <p:nvSpPr>
          <p:cNvPr id="3" name="Content Placeholder 2">
            <a:extLst>
              <a:ext uri="{FF2B5EF4-FFF2-40B4-BE49-F238E27FC236}">
                <a16:creationId xmlns:a16="http://schemas.microsoft.com/office/drawing/2014/main" id="{65549FA5-74DD-4AD2-9F68-B88C19A05A82}"/>
              </a:ext>
            </a:extLst>
          </p:cNvPr>
          <p:cNvSpPr>
            <a:spLocks noGrp="1"/>
          </p:cNvSpPr>
          <p:nvPr>
            <p:ph idx="1"/>
          </p:nvPr>
        </p:nvSpPr>
        <p:spPr>
          <a:xfrm>
            <a:off x="334433" y="1341438"/>
            <a:ext cx="10714567" cy="4983162"/>
          </a:xfrm>
        </p:spPr>
        <p:txBody>
          <a:bodyPr/>
          <a:lstStyle/>
          <a:p>
            <a:r>
              <a:rPr lang="en-US" sz="2400" dirty="0"/>
              <a:t>Potential Return November 2021</a:t>
            </a:r>
          </a:p>
          <a:p>
            <a:pPr lvl="1"/>
            <a:r>
              <a:rPr lang="en-US" sz="2400" dirty="0"/>
              <a:t>Use only the Hyatt Regency Vancouver as meeting location.</a:t>
            </a:r>
          </a:p>
          <a:p>
            <a:pPr lvl="1"/>
            <a:r>
              <a:rPr lang="en-US" sz="2400" dirty="0"/>
              <a:t>Use Fairmont as overflow only</a:t>
            </a:r>
          </a:p>
          <a:p>
            <a:pPr lvl="1"/>
            <a:r>
              <a:rPr lang="en-US" sz="2400" dirty="0"/>
              <a:t>500 peak night Block possible.</a:t>
            </a:r>
          </a:p>
          <a:p>
            <a:r>
              <a:rPr lang="en-US" sz="2400" dirty="0"/>
              <a:t>Straw polls:</a:t>
            </a:r>
          </a:p>
          <a:p>
            <a:pPr lvl="1"/>
            <a:r>
              <a:rPr lang="en-US" sz="2400" dirty="0"/>
              <a:t>Would you like to return to this venue?</a:t>
            </a:r>
          </a:p>
          <a:p>
            <a:pPr lvl="1"/>
            <a:r>
              <a:rPr lang="en-US" sz="2400" dirty="0"/>
              <a:t>Did you enjoy the social?</a:t>
            </a:r>
          </a:p>
          <a:p>
            <a:pPr lvl="1"/>
            <a:r>
              <a:rPr lang="en-US" sz="2400" dirty="0"/>
              <a:t>Attend the Social?</a:t>
            </a:r>
          </a:p>
          <a:p>
            <a:r>
              <a:rPr lang="en-US" sz="2400" dirty="0"/>
              <a:t>Motion: Move to select the Hyatt Regency Vancouver as the location for the 802 Plenary in November 2021.</a:t>
            </a:r>
          </a:p>
          <a:p>
            <a:pPr lvl="1"/>
            <a:r>
              <a:rPr lang="en-US" sz="2400" dirty="0"/>
              <a:t>Moved: Rosdahl    2</a:t>
            </a:r>
            <a:r>
              <a:rPr lang="en-US" sz="2400" baseline="30000" dirty="0"/>
              <a:t>nd</a:t>
            </a:r>
            <a:r>
              <a:rPr lang="en-US" sz="2400" dirty="0"/>
              <a:t>: Stanley</a:t>
            </a:r>
          </a:p>
          <a:p>
            <a:endParaRPr lang="en-US" dirty="0"/>
          </a:p>
        </p:txBody>
      </p:sp>
    </p:spTree>
    <p:extLst>
      <p:ext uri="{BB962C8B-B14F-4D97-AF65-F5344CB8AC3E}">
        <p14:creationId xmlns:p14="http://schemas.microsoft.com/office/powerpoint/2010/main" val="371920972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EFE5BE-7FB8-43D7-8365-FCC178C66B49}"/>
              </a:ext>
            </a:extLst>
          </p:cNvPr>
          <p:cNvSpPr>
            <a:spLocks noGrp="1"/>
          </p:cNvSpPr>
          <p:nvPr>
            <p:ph type="title"/>
          </p:nvPr>
        </p:nvSpPr>
        <p:spPr/>
        <p:txBody>
          <a:bodyPr/>
          <a:lstStyle/>
          <a:p>
            <a:r>
              <a:rPr lang="en-US" dirty="0"/>
              <a:t>Possible Hawaiian Village Option</a:t>
            </a:r>
          </a:p>
        </p:txBody>
      </p:sp>
      <p:sp>
        <p:nvSpPr>
          <p:cNvPr id="3" name="Content Placeholder 2">
            <a:extLst>
              <a:ext uri="{FF2B5EF4-FFF2-40B4-BE49-F238E27FC236}">
                <a16:creationId xmlns:a16="http://schemas.microsoft.com/office/drawing/2014/main" id="{31EF8CCC-5223-4EC9-8B68-2D5518540845}"/>
              </a:ext>
            </a:extLst>
          </p:cNvPr>
          <p:cNvSpPr>
            <a:spLocks noGrp="1"/>
          </p:cNvSpPr>
          <p:nvPr>
            <p:ph idx="1"/>
          </p:nvPr>
        </p:nvSpPr>
        <p:spPr>
          <a:xfrm>
            <a:off x="334433" y="1341437"/>
            <a:ext cx="10972800" cy="5111749"/>
          </a:xfrm>
        </p:spPr>
        <p:txBody>
          <a:bodyPr/>
          <a:lstStyle/>
          <a:p>
            <a:r>
              <a:rPr lang="en-US" dirty="0"/>
              <a:t>Nov 2023 – Nov 2027</a:t>
            </a:r>
          </a:p>
          <a:p>
            <a:pPr lvl="1"/>
            <a:r>
              <a:rPr lang="en-US" dirty="0"/>
              <a:t>Hilton Hawaiian Village – Oahu</a:t>
            </a:r>
          </a:p>
          <a:p>
            <a:pPr lvl="2"/>
            <a:r>
              <a:rPr lang="en-US" dirty="0"/>
              <a:t>Offering Early bird $239 – 40% block $259 reg – 2023</a:t>
            </a:r>
          </a:p>
          <a:p>
            <a:pPr lvl="2"/>
            <a:r>
              <a:rPr lang="en-US" dirty="0"/>
              <a:t>Offering Early bird $245  -- 40% block $265 reg – 2027</a:t>
            </a:r>
          </a:p>
          <a:p>
            <a:endParaRPr lang="en-US" dirty="0"/>
          </a:p>
          <a:p>
            <a:r>
              <a:rPr lang="en-US" dirty="0"/>
              <a:t>Motion: Move to select Hawaiian Village as the location for the 802 Plenary in Nov 2023 and Nov 2027. </a:t>
            </a:r>
          </a:p>
          <a:p>
            <a:pPr lvl="1"/>
            <a:r>
              <a:rPr lang="en-US" dirty="0"/>
              <a:t>Moved: Rosdahl     2</a:t>
            </a:r>
            <a:r>
              <a:rPr lang="en-US" baseline="30000" dirty="0"/>
              <a:t>nd</a:t>
            </a:r>
            <a:r>
              <a:rPr lang="en-US" dirty="0"/>
              <a:t>:Heile</a:t>
            </a:r>
          </a:p>
          <a:p>
            <a:pPr lvl="1"/>
            <a:r>
              <a:rPr lang="en-US" dirty="0"/>
              <a:t>Results: </a:t>
            </a:r>
          </a:p>
          <a:p>
            <a:endParaRPr lang="en-US" dirty="0"/>
          </a:p>
        </p:txBody>
      </p:sp>
    </p:spTree>
    <p:extLst>
      <p:ext uri="{BB962C8B-B14F-4D97-AF65-F5344CB8AC3E}">
        <p14:creationId xmlns:p14="http://schemas.microsoft.com/office/powerpoint/2010/main" val="31359838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26C3E9-A7B3-474D-A76C-34AAA84B1BE0}"/>
              </a:ext>
            </a:extLst>
          </p:cNvPr>
          <p:cNvSpPr>
            <a:spLocks noGrp="1"/>
          </p:cNvSpPr>
          <p:nvPr>
            <p:ph type="title"/>
          </p:nvPr>
        </p:nvSpPr>
        <p:spPr/>
        <p:txBody>
          <a:bodyPr/>
          <a:lstStyle/>
          <a:p>
            <a:pPr lvl="0"/>
            <a:r>
              <a:rPr lang="en-US" dirty="0"/>
              <a:t>Event Conduct and Safety Statement</a:t>
            </a:r>
          </a:p>
        </p:txBody>
      </p:sp>
      <p:sp>
        <p:nvSpPr>
          <p:cNvPr id="3" name="Content Placeholder 2">
            <a:extLst>
              <a:ext uri="{FF2B5EF4-FFF2-40B4-BE49-F238E27FC236}">
                <a16:creationId xmlns:a16="http://schemas.microsoft.com/office/drawing/2014/main" id="{50C8884F-93AC-457D-910C-DF265A5F553A}"/>
              </a:ext>
            </a:extLst>
          </p:cNvPr>
          <p:cNvSpPr>
            <a:spLocks noGrp="1"/>
          </p:cNvSpPr>
          <p:nvPr>
            <p:ph idx="1"/>
          </p:nvPr>
        </p:nvSpPr>
        <p:spPr>
          <a:xfrm>
            <a:off x="334432" y="1341437"/>
            <a:ext cx="11247967" cy="5111749"/>
          </a:xfrm>
        </p:spPr>
        <p:txBody>
          <a:bodyPr/>
          <a:lstStyle/>
          <a:p>
            <a:pPr lvl="0"/>
            <a:r>
              <a:rPr lang="en-US" sz="2800" dirty="0"/>
              <a:t>IEEE has no tolerance for discrimination, harassment, or bullying in any form at IEEE-related events.  All participants have the right to pursue shared interests without harassment or discrimination in an environment that supports diversity and inclusion.  Participants are expected to adhere to these principles and respect the rights of others. </a:t>
            </a:r>
          </a:p>
          <a:p>
            <a:pPr lvl="0"/>
            <a:r>
              <a:rPr lang="en-US" sz="2800" dirty="0"/>
              <a:t>IEEE seeks to provide a secure environment at its events. Participants should report any behavior inconsistent with the principles outlined here, to onsite staff, security or venue personnel, or toeventconduct@ieee.org.</a:t>
            </a:r>
          </a:p>
        </p:txBody>
      </p:sp>
    </p:spTree>
    <p:extLst>
      <p:ext uri="{BB962C8B-B14F-4D97-AF65-F5344CB8AC3E}">
        <p14:creationId xmlns:p14="http://schemas.microsoft.com/office/powerpoint/2010/main" val="390358797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F080AD-BD3D-4E50-BEC8-C18AE557A3DA}"/>
              </a:ext>
            </a:extLst>
          </p:cNvPr>
          <p:cNvSpPr>
            <a:spLocks noGrp="1"/>
          </p:cNvSpPr>
          <p:nvPr>
            <p:ph type="title"/>
          </p:nvPr>
        </p:nvSpPr>
        <p:spPr/>
        <p:txBody>
          <a:bodyPr/>
          <a:lstStyle/>
          <a:p>
            <a:r>
              <a:rPr lang="en-US" dirty="0"/>
              <a:t>Extra Venue Straw Polls</a:t>
            </a:r>
          </a:p>
        </p:txBody>
      </p:sp>
      <p:sp>
        <p:nvSpPr>
          <p:cNvPr id="3" name="Content Placeholder 2">
            <a:extLst>
              <a:ext uri="{FF2B5EF4-FFF2-40B4-BE49-F238E27FC236}">
                <a16:creationId xmlns:a16="http://schemas.microsoft.com/office/drawing/2014/main" id="{844FC98F-EFC9-4153-9FEC-77022AFEE94A}"/>
              </a:ext>
            </a:extLst>
          </p:cNvPr>
          <p:cNvSpPr>
            <a:spLocks noGrp="1"/>
          </p:cNvSpPr>
          <p:nvPr>
            <p:ph idx="1"/>
          </p:nvPr>
        </p:nvSpPr>
        <p:spPr>
          <a:xfrm>
            <a:off x="334433" y="1341438"/>
            <a:ext cx="10972800" cy="4754562"/>
          </a:xfrm>
        </p:spPr>
        <p:txBody>
          <a:bodyPr/>
          <a:lstStyle/>
          <a:p>
            <a:r>
              <a:rPr lang="en-US" dirty="0"/>
              <a:t>Is it worth exploring Australia for a meeting in the future?  (meeting costs and all.)</a:t>
            </a:r>
          </a:p>
          <a:p>
            <a:pPr lvl="1"/>
            <a:r>
              <a:rPr lang="en-US" dirty="0"/>
              <a:t>.18 – Y-22   N-1</a:t>
            </a:r>
          </a:p>
          <a:p>
            <a:pPr lvl="2"/>
            <a:r>
              <a:rPr lang="en-US" dirty="0"/>
              <a:t>Melbourne  Y-23  N-0</a:t>
            </a:r>
          </a:p>
          <a:p>
            <a:pPr lvl="2"/>
            <a:r>
              <a:rPr lang="en-US" dirty="0" err="1"/>
              <a:t>Cairnes</a:t>
            </a:r>
            <a:r>
              <a:rPr lang="en-US" dirty="0"/>
              <a:t>       Y-6    N- 8</a:t>
            </a:r>
          </a:p>
          <a:p>
            <a:pPr lvl="1"/>
            <a:r>
              <a:rPr lang="en-US" dirty="0"/>
              <a:t>.15</a:t>
            </a:r>
          </a:p>
          <a:p>
            <a:pPr lvl="2"/>
            <a:r>
              <a:rPr lang="en-US" dirty="0"/>
              <a:t>Straw Poll: </a:t>
            </a:r>
            <a:r>
              <a:rPr lang="en-US" i="1" dirty="0"/>
              <a:t>how many would want to have a session in Australia?</a:t>
            </a:r>
            <a:r>
              <a:rPr lang="en-US" dirty="0"/>
              <a:t>  29/2/0</a:t>
            </a:r>
          </a:p>
          <a:p>
            <a:pPr lvl="2"/>
            <a:r>
              <a:rPr lang="en-US" dirty="0"/>
              <a:t>Straw Poll: </a:t>
            </a:r>
            <a:r>
              <a:rPr lang="en-US" i="1" dirty="0"/>
              <a:t>how many would want to have a session in Cairns, Australia?</a:t>
            </a:r>
            <a:r>
              <a:rPr lang="en-US" dirty="0"/>
              <a:t>  16/3/0 </a:t>
            </a:r>
          </a:p>
        </p:txBody>
      </p:sp>
    </p:spTree>
    <p:extLst>
      <p:ext uri="{BB962C8B-B14F-4D97-AF65-F5344CB8AC3E}">
        <p14:creationId xmlns:p14="http://schemas.microsoft.com/office/powerpoint/2010/main" val="180451266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404814"/>
            <a:ext cx="8229600" cy="738187"/>
          </a:xfrm>
        </p:spPr>
        <p:txBody>
          <a:bodyPr/>
          <a:lstStyle/>
          <a:p>
            <a:r>
              <a:rPr lang="en-US" b="1" dirty="0"/>
              <a:t>Future Venue Insight</a:t>
            </a:r>
          </a:p>
        </p:txBody>
      </p:sp>
      <p:sp>
        <p:nvSpPr>
          <p:cNvPr id="3" name="Content Placeholder 2"/>
          <p:cNvSpPr>
            <a:spLocks noGrp="1"/>
          </p:cNvSpPr>
          <p:nvPr>
            <p:ph idx="1"/>
          </p:nvPr>
        </p:nvSpPr>
        <p:spPr>
          <a:xfrm>
            <a:off x="533400" y="1295400"/>
            <a:ext cx="11125200" cy="5334000"/>
          </a:xfrm>
        </p:spPr>
        <p:txBody>
          <a:bodyPr/>
          <a:lstStyle/>
          <a:p>
            <a:r>
              <a:rPr lang="en-US" sz="2000" b="1" dirty="0">
                <a:cs typeface="Times New Roman" panose="02020603050405020304" pitchFamily="18" charset="0"/>
              </a:rPr>
              <a:t>Future 802 Plenary Sessions in 2019:</a:t>
            </a:r>
          </a:p>
          <a:p>
            <a:pPr lvl="1"/>
            <a:r>
              <a:rPr lang="en-GB" sz="1800" dirty="0"/>
              <a:t>July 14-19, Austria Congress Centre, Vienna, Austria</a:t>
            </a:r>
          </a:p>
          <a:p>
            <a:pPr lvl="1"/>
            <a:r>
              <a:rPr lang="en-GB" sz="1800" dirty="0"/>
              <a:t>November 10-15, Hilton Waikoloa Village, Kona, HI, USA</a:t>
            </a:r>
            <a:endParaRPr lang="en-US" sz="1800" dirty="0"/>
          </a:p>
          <a:p>
            <a:pPr marL="457200" lvl="1" indent="0">
              <a:buNone/>
            </a:pPr>
            <a:endParaRPr lang="en-US" sz="1100" dirty="0"/>
          </a:p>
          <a:p>
            <a:r>
              <a:rPr lang="en-US" sz="1800" b="1" dirty="0"/>
              <a:t>Contract Status doc 802 EC-16/66r7:</a:t>
            </a:r>
          </a:p>
          <a:p>
            <a:pPr marL="400050" lvl="1" indent="0">
              <a:buNone/>
            </a:pPr>
            <a:r>
              <a:rPr lang="en-US" sz="1600" dirty="0">
                <a:hlinkClick r:id="rId2"/>
              </a:rPr>
              <a:t>https://mentor.ieee.org/802-ec/dcn/16/ec-16-0066-07-00EC-802-plenary-future-venue-contract-status.xlsx</a:t>
            </a:r>
            <a:endParaRPr lang="en-US" sz="1600" dirty="0"/>
          </a:p>
          <a:p>
            <a:pPr marL="400050" lvl="1" indent="0">
              <a:buNone/>
            </a:pPr>
            <a:endParaRPr lang="en-US" sz="1200" dirty="0"/>
          </a:p>
          <a:p>
            <a:r>
              <a:rPr lang="en-US" sz="2000" dirty="0"/>
              <a:t>Future Calendar</a:t>
            </a:r>
          </a:p>
          <a:p>
            <a:pPr marL="400050" lvl="1" indent="0">
              <a:buNone/>
            </a:pPr>
            <a:r>
              <a:rPr lang="en-US" sz="2000" dirty="0"/>
              <a:t> </a:t>
            </a:r>
            <a:r>
              <a:rPr lang="en-US" sz="1800" dirty="0"/>
              <a:t>I have been asked to post the IEEE-SA Calendar to Mentor for your reference.</a:t>
            </a:r>
          </a:p>
          <a:p>
            <a:pPr marL="400050" lvl="1" indent="0">
              <a:buNone/>
            </a:pPr>
            <a:r>
              <a:rPr lang="en-US" sz="1800" dirty="0"/>
              <a:t> I have added the 802 (and 802W) meetings as well to show the combined calendar.</a:t>
            </a:r>
          </a:p>
          <a:p>
            <a:pPr marL="400050" lvl="1" indent="0">
              <a:buNone/>
            </a:pPr>
            <a:r>
              <a:rPr lang="en-US" sz="2000" dirty="0"/>
              <a:t>2019 Calendar:</a:t>
            </a:r>
          </a:p>
          <a:p>
            <a:pPr marL="400050" lvl="1" indent="0">
              <a:buNone/>
            </a:pPr>
            <a:r>
              <a:rPr lang="en-US" sz="2000" dirty="0">
                <a:hlinkClick r:id="rId3"/>
              </a:rPr>
              <a:t>https://mentor.ieee.org/802-ec/dcn/19/ec-19-0041-00-00EC-2019-sasb-calendar-with-802-meetings-added.doc</a:t>
            </a:r>
            <a:r>
              <a:rPr lang="en-US" sz="2000" dirty="0"/>
              <a:t> </a:t>
            </a:r>
          </a:p>
          <a:p>
            <a:pPr marL="400050" lvl="1" indent="0">
              <a:buNone/>
            </a:pPr>
            <a:r>
              <a:rPr lang="en-US" sz="2000" dirty="0"/>
              <a:t>2020 Calendar:</a:t>
            </a:r>
          </a:p>
          <a:p>
            <a:pPr marL="400050" lvl="1" indent="0">
              <a:buNone/>
            </a:pPr>
            <a:r>
              <a:rPr lang="en-US" sz="2000" dirty="0">
                <a:hlinkClick r:id="rId4"/>
              </a:rPr>
              <a:t>https://mentor.ieee.org/802-ec/dcn/19/ec-19-0042-00-00EC-2020-sasb-calendar-with-802-meetings-added.doc</a:t>
            </a:r>
            <a:r>
              <a:rPr lang="en-US" sz="2000" dirty="0"/>
              <a:t> </a:t>
            </a:r>
          </a:p>
        </p:txBody>
      </p:sp>
    </p:spTree>
    <p:extLst>
      <p:ext uri="{BB962C8B-B14F-4D97-AF65-F5344CB8AC3E}">
        <p14:creationId xmlns:p14="http://schemas.microsoft.com/office/powerpoint/2010/main" val="54771675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802 Plenary July 2019</a:t>
            </a:r>
          </a:p>
        </p:txBody>
      </p:sp>
      <p:sp>
        <p:nvSpPr>
          <p:cNvPr id="3" name="Content Placeholder 2"/>
          <p:cNvSpPr>
            <a:spLocks noGrp="1"/>
          </p:cNvSpPr>
          <p:nvPr>
            <p:ph idx="1"/>
          </p:nvPr>
        </p:nvSpPr>
        <p:spPr>
          <a:xfrm>
            <a:off x="1066800" y="1341437"/>
            <a:ext cx="9982200" cy="5287963"/>
          </a:xfrm>
        </p:spPr>
        <p:txBody>
          <a:bodyPr>
            <a:noAutofit/>
          </a:bodyPr>
          <a:lstStyle/>
          <a:p>
            <a:pPr marL="768359" indent="-457200">
              <a:buFont typeface="Wingdings" panose="05000000000000000000" pitchFamily="2" charset="2"/>
              <a:buChar char="§"/>
            </a:pPr>
            <a:r>
              <a:rPr lang="en-US" sz="2000" b="1" dirty="0"/>
              <a:t>Save the Date: July 14-19 </a:t>
            </a:r>
          </a:p>
          <a:p>
            <a:pPr lvl="2"/>
            <a:r>
              <a:rPr lang="en-GB" sz="2000" dirty="0"/>
              <a:t>Austria </a:t>
            </a:r>
            <a:r>
              <a:rPr lang="en-GB" sz="2000" dirty="0" err="1"/>
              <a:t>Center</a:t>
            </a:r>
            <a:r>
              <a:rPr lang="en-GB" sz="2000" dirty="0"/>
              <a:t> Vienna, Vienna, Austria</a:t>
            </a:r>
          </a:p>
          <a:p>
            <a:pPr lvl="2"/>
            <a:r>
              <a:rPr lang="en-US" sz="2000" dirty="0"/>
              <a:t>Registration target to open: First part of April</a:t>
            </a:r>
          </a:p>
          <a:p>
            <a:r>
              <a:rPr lang="en-US" sz="2800" b="1" dirty="0"/>
              <a:t>Hotel Information: </a:t>
            </a:r>
          </a:p>
          <a:p>
            <a:pPr lvl="1"/>
            <a:r>
              <a:rPr lang="en-US" sz="2000" b="1" dirty="0"/>
              <a:t>Four hotels in walking distance with 923 rooms</a:t>
            </a:r>
            <a:r>
              <a:rPr lang="en-GB" sz="2000" dirty="0">
                <a:ea typeface="+mn-ea"/>
                <a:cs typeface="+mn-cs"/>
              </a:rPr>
              <a:t> </a:t>
            </a:r>
          </a:p>
          <a:p>
            <a:pPr lvl="1"/>
            <a:r>
              <a:rPr lang="en-GB" sz="2000" dirty="0">
                <a:ea typeface="+mn-ea"/>
                <a:cs typeface="+mn-cs"/>
              </a:rPr>
              <a:t>See url: </a:t>
            </a:r>
            <a:r>
              <a:rPr lang="en-GB" sz="2000" dirty="0">
                <a:ea typeface="+mn-ea"/>
                <a:cs typeface="+mn-cs"/>
                <a:hlinkClick r:id="rId2"/>
              </a:rPr>
              <a:t>https://www.acv.at/teilnehmen/rund-um-die-veranstaltung/hotels1.html</a:t>
            </a:r>
            <a:endParaRPr lang="en-GB" sz="2000" dirty="0">
              <a:ea typeface="+mn-ea"/>
              <a:cs typeface="+mn-cs"/>
            </a:endParaRPr>
          </a:p>
          <a:p>
            <a:pPr lvl="2"/>
            <a:r>
              <a:rPr lang="en-US" sz="2000" b="1" dirty="0" err="1"/>
              <a:t>Meliá</a:t>
            </a:r>
            <a:r>
              <a:rPr lang="en-US" sz="2000" b="1" dirty="0"/>
              <a:t> Vienna</a:t>
            </a:r>
          </a:p>
          <a:p>
            <a:pPr lvl="3"/>
            <a:r>
              <a:rPr lang="en-US" b="1" dirty="0">
                <a:solidFill>
                  <a:srgbClr val="FF0000"/>
                </a:solidFill>
              </a:rPr>
              <a:t>Room Block 150 </a:t>
            </a:r>
          </a:p>
          <a:p>
            <a:pPr lvl="3"/>
            <a:r>
              <a:rPr lang="en-US" b="1" dirty="0">
                <a:solidFill>
                  <a:srgbClr val="FF0000"/>
                </a:solidFill>
              </a:rPr>
              <a:t>Location of Meetings on Sunday and Friday </a:t>
            </a:r>
          </a:p>
          <a:p>
            <a:pPr lvl="4"/>
            <a:r>
              <a:rPr lang="en-US" b="1" dirty="0">
                <a:solidFill>
                  <a:srgbClr val="FF0000"/>
                </a:solidFill>
              </a:rPr>
              <a:t>possibly on Monday and Tuesday evening.</a:t>
            </a:r>
          </a:p>
          <a:p>
            <a:pPr lvl="3"/>
            <a:r>
              <a:rPr lang="en-US" b="1" dirty="0">
                <a:solidFill>
                  <a:srgbClr val="FF0000"/>
                </a:solidFill>
              </a:rPr>
              <a:t>Location of 802.11/3GPP </a:t>
            </a:r>
            <a:r>
              <a:rPr lang="en-US" b="1" dirty="0" err="1">
                <a:solidFill>
                  <a:srgbClr val="FF0000"/>
                </a:solidFill>
              </a:rPr>
              <a:t>Coexistance</a:t>
            </a:r>
            <a:r>
              <a:rPr lang="en-US" b="1" dirty="0">
                <a:solidFill>
                  <a:srgbClr val="FF0000"/>
                </a:solidFill>
              </a:rPr>
              <a:t> Workshop – 17 July 2019</a:t>
            </a:r>
            <a:endParaRPr lang="en-CA" dirty="0">
              <a:solidFill>
                <a:srgbClr val="FF0000"/>
              </a:solidFill>
            </a:endParaRPr>
          </a:p>
          <a:p>
            <a:pPr lvl="2"/>
            <a:r>
              <a:rPr lang="en-US" sz="2000" b="1" dirty="0" err="1"/>
              <a:t>Arcotel</a:t>
            </a:r>
            <a:r>
              <a:rPr lang="en-US" sz="2000" b="1" dirty="0"/>
              <a:t> </a:t>
            </a:r>
            <a:r>
              <a:rPr lang="en-US" sz="2000" b="1" dirty="0" err="1"/>
              <a:t>Kaiserwasser</a:t>
            </a:r>
            <a:endParaRPr lang="en-US" sz="2000" b="1" dirty="0"/>
          </a:p>
          <a:p>
            <a:pPr lvl="2"/>
            <a:r>
              <a:rPr lang="en-US" sz="2000" b="1" dirty="0"/>
              <a:t>NH Danube City</a:t>
            </a:r>
          </a:p>
          <a:p>
            <a:pPr lvl="2"/>
            <a:r>
              <a:rPr lang="en-US" sz="2000" b="1" dirty="0"/>
              <a:t>Park Inn by Radisson Uno City Vienna</a:t>
            </a:r>
            <a:endParaRPr lang="en-CA" sz="2000" dirty="0">
              <a:solidFill>
                <a:srgbClr val="FF0000"/>
              </a:solidFill>
            </a:endParaRPr>
          </a:p>
        </p:txBody>
      </p:sp>
    </p:spTree>
    <p:extLst>
      <p:ext uri="{BB962C8B-B14F-4D97-AF65-F5344CB8AC3E}">
        <p14:creationId xmlns:p14="http://schemas.microsoft.com/office/powerpoint/2010/main" val="4834968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C90BA3-0146-447C-925C-4C7B174BD2B6}"/>
              </a:ext>
            </a:extLst>
          </p:cNvPr>
          <p:cNvSpPr>
            <a:spLocks noGrp="1"/>
          </p:cNvSpPr>
          <p:nvPr>
            <p:ph type="title"/>
          </p:nvPr>
        </p:nvSpPr>
        <p:spPr/>
        <p:txBody>
          <a:bodyPr/>
          <a:lstStyle/>
          <a:p>
            <a:r>
              <a:rPr lang="en-US" dirty="0"/>
              <a:t>Vienna Constraints</a:t>
            </a:r>
          </a:p>
        </p:txBody>
      </p:sp>
      <p:sp>
        <p:nvSpPr>
          <p:cNvPr id="3" name="Content Placeholder 2">
            <a:extLst>
              <a:ext uri="{FF2B5EF4-FFF2-40B4-BE49-F238E27FC236}">
                <a16:creationId xmlns:a16="http://schemas.microsoft.com/office/drawing/2014/main" id="{67CE5495-BF56-4B95-A1CD-21587CCD2350}"/>
              </a:ext>
            </a:extLst>
          </p:cNvPr>
          <p:cNvSpPr>
            <a:spLocks noGrp="1"/>
          </p:cNvSpPr>
          <p:nvPr>
            <p:ph idx="1"/>
          </p:nvPr>
        </p:nvSpPr>
        <p:spPr>
          <a:xfrm>
            <a:off x="334433" y="1341437"/>
            <a:ext cx="10714567" cy="5111749"/>
          </a:xfrm>
        </p:spPr>
        <p:txBody>
          <a:bodyPr/>
          <a:lstStyle/>
          <a:p>
            <a:r>
              <a:rPr lang="en-US" sz="2400" dirty="0"/>
              <a:t>Convention Center Hours 08:00 – 20:00</a:t>
            </a:r>
          </a:p>
          <a:p>
            <a:pPr lvl="1"/>
            <a:r>
              <a:rPr lang="en-US" sz="2400" dirty="0"/>
              <a:t>We have 10 hours of operational time.</a:t>
            </a:r>
          </a:p>
          <a:p>
            <a:pPr lvl="2"/>
            <a:r>
              <a:rPr lang="en-US" sz="1600" dirty="0"/>
              <a:t>Space does not seem problem for main hours</a:t>
            </a:r>
          </a:p>
          <a:p>
            <a:pPr lvl="1"/>
            <a:r>
              <a:rPr lang="en-US" sz="2400" dirty="0"/>
              <a:t>During our Visit to Vienna</a:t>
            </a:r>
          </a:p>
          <a:p>
            <a:pPr lvl="2"/>
            <a:r>
              <a:rPr lang="en-US" dirty="0"/>
              <a:t>Try to add space from Melia Vienna hotel</a:t>
            </a:r>
          </a:p>
          <a:p>
            <a:pPr lvl="3"/>
            <a:r>
              <a:rPr lang="en-US" dirty="0"/>
              <a:t>802.1 – Requests Tues 18:30-21:30                   (Joint mtg with 802.15)</a:t>
            </a:r>
          </a:p>
          <a:p>
            <a:pPr lvl="3"/>
            <a:r>
              <a:rPr lang="en-US" dirty="0"/>
              <a:t>802.3 – Requests Mon 18:30-21:30 room 150   (CFI)</a:t>
            </a:r>
          </a:p>
          <a:p>
            <a:pPr lvl="3"/>
            <a:r>
              <a:rPr lang="en-US" dirty="0"/>
              <a:t>802.11 – Requests Thurs 19:30-21:30 room 30 (CAC)</a:t>
            </a:r>
          </a:p>
          <a:p>
            <a:pPr lvl="3"/>
            <a:r>
              <a:rPr lang="en-US" dirty="0"/>
              <a:t>802.15 – Requests Thurs 18:30-20:30 room 70 (Closing Plenary)</a:t>
            </a:r>
          </a:p>
          <a:p>
            <a:pPr lvl="2"/>
            <a:r>
              <a:rPr lang="en-US" dirty="0"/>
              <a:t>Will check costs for best option</a:t>
            </a:r>
          </a:p>
          <a:p>
            <a:pPr lvl="3"/>
            <a:r>
              <a:rPr lang="en-US" dirty="0"/>
              <a:t>Overtime cost vs hotel room costs</a:t>
            </a:r>
          </a:p>
          <a:p>
            <a:pPr lvl="3"/>
            <a:r>
              <a:rPr lang="en-US" dirty="0"/>
              <a:t>Additional block size to reduce costs</a:t>
            </a:r>
          </a:p>
          <a:p>
            <a:pPr lvl="2"/>
            <a:endParaRPr lang="en-US" dirty="0"/>
          </a:p>
        </p:txBody>
      </p:sp>
    </p:spTree>
    <p:extLst>
      <p:ext uri="{BB962C8B-B14F-4D97-AF65-F5344CB8AC3E}">
        <p14:creationId xmlns:p14="http://schemas.microsoft.com/office/powerpoint/2010/main" val="677894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defTabSz="449263">
              <a:buClr>
                <a:srgbClr val="000000"/>
              </a:buClr>
              <a:buSzPct val="100000"/>
              <a:defRPr/>
            </a:pPr>
            <a:r>
              <a:rPr lang="en-US" sz="2800" b="1" dirty="0"/>
              <a:t> *F8.045</a:t>
            </a:r>
            <a:r>
              <a:rPr lang="en-US" sz="2800" b="1" dirty="0">
                <a:solidFill>
                  <a:srgbClr val="000000"/>
                </a:solidFill>
              </a:rPr>
              <a:t> Executive Secretary report</a:t>
            </a:r>
          </a:p>
          <a:p>
            <a:r>
              <a:rPr lang="en-US" sz="2800" b="1" dirty="0"/>
              <a:t>LMSC 802 – P&amp;P list of major duties</a:t>
            </a:r>
            <a:r>
              <a:rPr lang="en-US" sz="2800" dirty="0"/>
              <a:t>:</a:t>
            </a:r>
          </a:p>
        </p:txBody>
      </p:sp>
      <p:sp>
        <p:nvSpPr>
          <p:cNvPr id="3" name="Content Placeholder 2"/>
          <p:cNvSpPr>
            <a:spLocks noGrp="1"/>
          </p:cNvSpPr>
          <p:nvPr>
            <p:ph idx="1"/>
          </p:nvPr>
        </p:nvSpPr>
        <p:spPr>
          <a:xfrm>
            <a:off x="1066800" y="1371601"/>
            <a:ext cx="9982200" cy="5103813"/>
          </a:xfrm>
        </p:spPr>
        <p:txBody>
          <a:bodyPr/>
          <a:lstStyle/>
          <a:p>
            <a:pPr marL="857250" lvl="1" indent="-457200">
              <a:buAutoNum type="arabicPeriod"/>
            </a:pPr>
            <a:r>
              <a:rPr lang="en-US" dirty="0"/>
              <a:t>Oversee Venue selection –</a:t>
            </a:r>
          </a:p>
          <a:p>
            <a:pPr marL="857250" lvl="1" indent="-457200">
              <a:buFont typeface="Times New Roman" pitchFamily="16" charset="0"/>
              <a:buAutoNum type="arabicPeriod"/>
            </a:pPr>
            <a:r>
              <a:rPr lang="en-US" dirty="0"/>
              <a:t>Present summaries of venue options.</a:t>
            </a:r>
          </a:p>
          <a:p>
            <a:pPr marL="857250" lvl="1" indent="-457200">
              <a:buAutoNum type="arabicPeriod"/>
            </a:pPr>
            <a:r>
              <a:rPr lang="en-US" dirty="0"/>
              <a:t>Oversee activities related to facilities and services</a:t>
            </a:r>
          </a:p>
          <a:p>
            <a:pPr marL="857250" lvl="1" indent="-457200">
              <a:buAutoNum type="arabicPeriod"/>
            </a:pPr>
            <a:r>
              <a:rPr lang="en-US" dirty="0"/>
              <a:t>Carry out Duties of Treasurer if Treasurer unavailable</a:t>
            </a:r>
          </a:p>
          <a:p>
            <a:pPr marL="400050" lvl="1" indent="0">
              <a:buNone/>
            </a:pPr>
            <a:endParaRPr lang="en-US" sz="1400" dirty="0"/>
          </a:p>
          <a:p>
            <a:pPr marL="457200" indent="-457200"/>
            <a:r>
              <a:rPr lang="en-US" dirty="0"/>
              <a:t>Chairs Guideline list of major duties:</a:t>
            </a:r>
          </a:p>
          <a:p>
            <a:pPr lvl="1"/>
            <a:r>
              <a:rPr lang="en-US" dirty="0"/>
              <a:t>1) 802 Meetings: Efficiency Improvement</a:t>
            </a:r>
          </a:p>
          <a:p>
            <a:pPr lvl="1"/>
            <a:r>
              <a:rPr lang="en-US" dirty="0"/>
              <a:t>2) 802 Plenary Sessions: Facilities and Services</a:t>
            </a:r>
          </a:p>
          <a:p>
            <a:pPr lvl="1"/>
            <a:r>
              <a:rPr lang="en-US" dirty="0"/>
              <a:t>3) IEEE 802 Registration Database</a:t>
            </a:r>
          </a:p>
          <a:p>
            <a:pPr lvl="1"/>
            <a:r>
              <a:rPr lang="en-US" dirty="0"/>
              <a:t>4) Assist IEEE 802 Treasurer</a:t>
            </a:r>
          </a:p>
        </p:txBody>
      </p:sp>
    </p:spTree>
    <p:extLst>
      <p:ext uri="{BB962C8B-B14F-4D97-AF65-F5344CB8AC3E}">
        <p14:creationId xmlns:p14="http://schemas.microsoft.com/office/powerpoint/2010/main" val="154430368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78698" y="343693"/>
            <a:ext cx="7772400" cy="914400"/>
          </a:xfrm>
        </p:spPr>
        <p:txBody>
          <a:bodyPr/>
          <a:lstStyle/>
          <a:p>
            <a:r>
              <a:rPr lang="en-US" sz="2800" b="1" dirty="0"/>
              <a:t>F8.06 – Announcement of 802 EC Interim Telecon (Tuesday 4 June 2019, 1-3pm ET)</a:t>
            </a:r>
          </a:p>
        </p:txBody>
      </p:sp>
      <p:sp>
        <p:nvSpPr>
          <p:cNvPr id="3" name="Content Placeholder 2"/>
          <p:cNvSpPr>
            <a:spLocks noGrp="1"/>
          </p:cNvSpPr>
          <p:nvPr>
            <p:ph idx="1"/>
          </p:nvPr>
        </p:nvSpPr>
        <p:spPr>
          <a:xfrm>
            <a:off x="685800" y="1371600"/>
            <a:ext cx="11277600" cy="5181600"/>
          </a:xfrm>
        </p:spPr>
        <p:txBody>
          <a:bodyPr/>
          <a:lstStyle/>
          <a:p>
            <a:r>
              <a:rPr lang="en-US" sz="2000" dirty="0"/>
              <a:t>Agenda for Interim EC meeting                       – </a:t>
            </a:r>
            <a:r>
              <a:rPr lang="en-US" sz="2000" b="1" dirty="0">
                <a:solidFill>
                  <a:schemeClr val="accent6">
                    <a:lumMod val="50000"/>
                  </a:schemeClr>
                </a:solidFill>
              </a:rPr>
              <a:t>Tuesday 4 June 2018 1-3PM ET</a:t>
            </a:r>
          </a:p>
          <a:p>
            <a:r>
              <a:rPr lang="en-US" sz="2000" dirty="0"/>
              <a:t>Initial Proposed Draft Agenda</a:t>
            </a:r>
          </a:p>
          <a:p>
            <a:pPr marL="800100" lvl="1" indent="-342900">
              <a:buAutoNum type="arabicPeriod"/>
            </a:pPr>
            <a:r>
              <a:rPr lang="en-US" sz="2000" dirty="0"/>
              <a:t>Welcome/Intro/Approve Agenda 	        				- Nikolich           5 min </a:t>
            </a:r>
          </a:p>
          <a:p>
            <a:pPr marL="800100" lvl="1" indent="-342900">
              <a:buAutoNum type="arabicPeriod"/>
            </a:pPr>
            <a:r>
              <a:rPr lang="en-US" sz="2000" dirty="0"/>
              <a:t>Report: EC Action Item Summary					- </a:t>
            </a:r>
            <a:r>
              <a:rPr lang="en-US" sz="2000" dirty="0" err="1"/>
              <a:t>D’Ambrosia</a:t>
            </a:r>
            <a:r>
              <a:rPr lang="en-US" sz="2000" dirty="0"/>
              <a:t> 	10 min</a:t>
            </a:r>
          </a:p>
          <a:p>
            <a:pPr marL="800100" lvl="1" indent="-342900">
              <a:buAutoNum type="arabicPeriod"/>
            </a:pPr>
            <a:r>
              <a:rPr lang="en-US" sz="2000" dirty="0"/>
              <a:t>The EC </a:t>
            </a:r>
            <a:r>
              <a:rPr lang="en-US" sz="2000" dirty="0" err="1"/>
              <a:t>AdHoc</a:t>
            </a:r>
            <a:r>
              <a:rPr lang="en-US" sz="2000" dirty="0"/>
              <a:t> 							- Marks		15 min</a:t>
            </a:r>
          </a:p>
          <a:p>
            <a:pPr marL="800100" lvl="1" indent="-342900">
              <a:buAutoNum type="arabicPeriod"/>
            </a:pPr>
            <a:r>
              <a:rPr lang="en-US" sz="2000" dirty="0"/>
              <a:t>Venue Issues:</a:t>
            </a:r>
          </a:p>
          <a:p>
            <a:pPr marL="1200150" lvl="2" indent="-342900">
              <a:buAutoNum type="arabicPeriod"/>
            </a:pPr>
            <a:r>
              <a:rPr lang="en-US" sz="2000" dirty="0"/>
              <a:t>Report: July 2018 Plenary Status				- Rosdahl   	3 min</a:t>
            </a:r>
          </a:p>
          <a:p>
            <a:pPr marL="1200150" lvl="2" indent="-342900">
              <a:buAutoNum type="arabicPeriod"/>
            </a:pPr>
            <a:r>
              <a:rPr lang="en-US" sz="2000" dirty="0"/>
              <a:t>Report on 2021/2022 Future Venue Contract status		- Rosdahl           8 min</a:t>
            </a:r>
          </a:p>
          <a:p>
            <a:pPr marL="800100" lvl="1" indent="-342900">
              <a:buAutoNum type="arabicPeriod"/>
            </a:pPr>
            <a:r>
              <a:rPr lang="en-US" sz="2000" dirty="0"/>
              <a:t>Formal Actions – Motions from WG Chairs</a:t>
            </a:r>
          </a:p>
          <a:p>
            <a:pPr marL="800100" lvl="1" indent="-342900">
              <a:buAutoNum type="arabicPeriod"/>
            </a:pPr>
            <a:r>
              <a:rPr lang="en-US" sz="2000" dirty="0"/>
              <a:t>Other Reports from WG Chairs</a:t>
            </a:r>
          </a:p>
          <a:p>
            <a:pPr marL="800100" lvl="1" indent="-342900">
              <a:buAutoNum type="arabicPeriod"/>
            </a:pPr>
            <a:endParaRPr lang="en-US" sz="2000" dirty="0"/>
          </a:p>
          <a:p>
            <a:r>
              <a:rPr lang="en-US" sz="2000" b="1" dirty="0"/>
              <a:t>Per Chairs Guideline – Confirm during the Closing EC Plenary.</a:t>
            </a:r>
          </a:p>
        </p:txBody>
      </p:sp>
    </p:spTree>
    <p:extLst>
      <p:ext uri="{BB962C8B-B14F-4D97-AF65-F5344CB8AC3E}">
        <p14:creationId xmlns:p14="http://schemas.microsoft.com/office/powerpoint/2010/main" val="71342179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18506" y="304801"/>
            <a:ext cx="8229600" cy="979279"/>
          </a:xfrm>
        </p:spPr>
        <p:txBody>
          <a:bodyPr/>
          <a:lstStyle/>
          <a:p>
            <a:r>
              <a:rPr lang="en-US" sz="2800" b="1" dirty="0"/>
              <a:t>*F8.07 – No Tutorials for July 2019 Plenary</a:t>
            </a:r>
          </a:p>
        </p:txBody>
      </p:sp>
      <p:sp>
        <p:nvSpPr>
          <p:cNvPr id="7" name="Content Placeholder 6"/>
          <p:cNvSpPr>
            <a:spLocks noGrp="1"/>
          </p:cNvSpPr>
          <p:nvPr>
            <p:ph idx="1"/>
          </p:nvPr>
        </p:nvSpPr>
        <p:spPr>
          <a:xfrm>
            <a:off x="685800" y="1298148"/>
            <a:ext cx="10363200" cy="5178852"/>
          </a:xfrm>
        </p:spPr>
        <p:txBody>
          <a:bodyPr/>
          <a:lstStyle/>
          <a:p>
            <a:r>
              <a:rPr lang="en-US" sz="2800" b="1" dirty="0"/>
              <a:t>No Tutorials to be held Monday, 15 July 2019</a:t>
            </a:r>
          </a:p>
          <a:p>
            <a:endParaRPr lang="en-US" sz="2400" dirty="0"/>
          </a:p>
          <a:p>
            <a:r>
              <a:rPr lang="en-US" sz="2400" dirty="0"/>
              <a:t>Tutorial Request form: </a:t>
            </a:r>
            <a:r>
              <a:rPr lang="en-US" sz="2000" dirty="0">
                <a:hlinkClick r:id="rId3"/>
              </a:rPr>
              <a:t>http://www.ieee802.org/802_tutorials/802_Tutorial_Request_Form.doc</a:t>
            </a:r>
            <a:endParaRPr lang="en-US" sz="2000" dirty="0"/>
          </a:p>
          <a:p>
            <a:pPr marL="0" indent="0">
              <a:buNone/>
            </a:pPr>
            <a:endParaRPr lang="en-US" sz="2400" dirty="0"/>
          </a:p>
          <a:p>
            <a:r>
              <a:rPr lang="en-US" sz="2400" dirty="0"/>
              <a:t>No requests for Tutorials will be accepted</a:t>
            </a:r>
          </a:p>
          <a:p>
            <a:endParaRPr lang="en-US" sz="2800" dirty="0"/>
          </a:p>
        </p:txBody>
      </p:sp>
    </p:spTree>
    <p:extLst>
      <p:ext uri="{BB962C8B-B14F-4D97-AF65-F5344CB8AC3E}">
        <p14:creationId xmlns:p14="http://schemas.microsoft.com/office/powerpoint/2010/main" val="3786605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802 Exec Sec Agenda Items</a:t>
            </a:r>
          </a:p>
        </p:txBody>
      </p:sp>
      <p:sp>
        <p:nvSpPr>
          <p:cNvPr id="3" name="Content Placeholder 2"/>
          <p:cNvSpPr>
            <a:spLocks noGrp="1"/>
          </p:cNvSpPr>
          <p:nvPr>
            <p:ph idx="1"/>
          </p:nvPr>
        </p:nvSpPr>
        <p:spPr/>
        <p:txBody>
          <a:bodyPr/>
          <a:lstStyle/>
          <a:p>
            <a:r>
              <a:rPr lang="en-US" dirty="0"/>
              <a:t>6.02  II  Current and Future Venue Report         10 Mins</a:t>
            </a:r>
          </a:p>
        </p:txBody>
      </p:sp>
    </p:spTree>
    <p:extLst>
      <p:ext uri="{BB962C8B-B14F-4D97-AF65-F5344CB8AC3E}">
        <p14:creationId xmlns:p14="http://schemas.microsoft.com/office/powerpoint/2010/main" val="35010205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6.02 Current and Future Venue Report</a:t>
            </a:r>
          </a:p>
        </p:txBody>
      </p:sp>
      <p:sp>
        <p:nvSpPr>
          <p:cNvPr id="3" name="Content Placeholder 2"/>
          <p:cNvSpPr>
            <a:spLocks noGrp="1"/>
          </p:cNvSpPr>
          <p:nvPr>
            <p:ph idx="1"/>
          </p:nvPr>
        </p:nvSpPr>
        <p:spPr/>
        <p:txBody>
          <a:bodyPr/>
          <a:lstStyle/>
          <a:p>
            <a:r>
              <a:rPr lang="en-US" dirty="0"/>
              <a:t>IEEE 802 Things to Know– </a:t>
            </a:r>
          </a:p>
          <a:p>
            <a:pPr lvl="1"/>
            <a:r>
              <a:rPr lang="en-US" dirty="0"/>
              <a:t>Thanks Face to Face Events</a:t>
            </a:r>
          </a:p>
          <a:p>
            <a:pPr lvl="1"/>
            <a:r>
              <a:rPr lang="en-US" dirty="0"/>
              <a:t>Chairs Memo Emailed to EC Members for distribution March 5.</a:t>
            </a:r>
          </a:p>
          <a:p>
            <a:pPr lvl="1"/>
            <a:endParaRPr lang="en-US" dirty="0"/>
          </a:p>
          <a:p>
            <a:r>
              <a:rPr lang="en-US" sz="2400" b="1" dirty="0"/>
              <a:t>Hyatt Regency Elevators</a:t>
            </a:r>
          </a:p>
          <a:p>
            <a:pPr lvl="1"/>
            <a:r>
              <a:rPr lang="en-US" sz="2400" dirty="0"/>
              <a:t>Use Touch Screen Panels Outside Elevators: select floor and proceed to assigned elevator.</a:t>
            </a:r>
          </a:p>
          <a:p>
            <a:pPr lvl="1"/>
            <a:r>
              <a:rPr lang="en-US" sz="2400" dirty="0"/>
              <a:t>No selection panel inside elevator, floors will be displayed inside the door opening.</a:t>
            </a:r>
          </a:p>
          <a:p>
            <a:pPr lvl="1"/>
            <a:endParaRPr lang="en-US" dirty="0"/>
          </a:p>
        </p:txBody>
      </p:sp>
    </p:spTree>
    <p:extLst>
      <p:ext uri="{BB962C8B-B14F-4D97-AF65-F5344CB8AC3E}">
        <p14:creationId xmlns:p14="http://schemas.microsoft.com/office/powerpoint/2010/main" val="12697486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12532" y="1747766"/>
            <a:ext cx="7766936" cy="2448067"/>
          </a:xfrm>
        </p:spPr>
        <p:txBody>
          <a:bodyPr/>
          <a:lstStyle/>
          <a:p>
            <a:r>
              <a:rPr lang="en-US" dirty="0"/>
              <a:t>What you need to know about the IEEE 802 Plenary March 2019 </a:t>
            </a:r>
          </a:p>
        </p:txBody>
      </p:sp>
      <p:sp>
        <p:nvSpPr>
          <p:cNvPr id="3" name="Subtitle 2"/>
          <p:cNvSpPr>
            <a:spLocks noGrp="1"/>
          </p:cNvSpPr>
          <p:nvPr>
            <p:ph type="subTitle" idx="1"/>
          </p:nvPr>
        </p:nvSpPr>
        <p:spPr/>
        <p:txBody>
          <a:bodyPr/>
          <a:lstStyle/>
          <a:p>
            <a:r>
              <a:rPr lang="en-US" dirty="0"/>
              <a:t>March 10-15, 2019</a:t>
            </a:r>
          </a:p>
          <a:p>
            <a:r>
              <a:rPr lang="en-US" dirty="0"/>
              <a:t>Vancouver, BC Canada</a:t>
            </a:r>
          </a:p>
        </p:txBody>
      </p:sp>
    </p:spTree>
    <p:extLst>
      <p:ext uri="{BB962C8B-B14F-4D97-AF65-F5344CB8AC3E}">
        <p14:creationId xmlns:p14="http://schemas.microsoft.com/office/powerpoint/2010/main" val="7181993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7666" y="634854"/>
            <a:ext cx="8596668" cy="609600"/>
          </a:xfrm>
        </p:spPr>
        <p:txBody>
          <a:bodyPr>
            <a:normAutofit fontScale="90000"/>
          </a:bodyPr>
          <a:lstStyle/>
          <a:p>
            <a:pPr algn="ctr"/>
            <a:r>
              <a:rPr lang="en-US" b="1" dirty="0"/>
              <a:t>Who is Meeting Where and When</a:t>
            </a:r>
          </a:p>
        </p:txBody>
      </p:sp>
      <p:sp>
        <p:nvSpPr>
          <p:cNvPr id="3" name="Content Placeholder 2"/>
          <p:cNvSpPr>
            <a:spLocks noGrp="1"/>
          </p:cNvSpPr>
          <p:nvPr>
            <p:ph idx="1"/>
          </p:nvPr>
        </p:nvSpPr>
        <p:spPr>
          <a:xfrm>
            <a:off x="1797666" y="1386886"/>
            <a:ext cx="8946534" cy="5166314"/>
          </a:xfrm>
        </p:spPr>
        <p:txBody>
          <a:bodyPr>
            <a:noAutofit/>
          </a:bodyPr>
          <a:lstStyle/>
          <a:p>
            <a:r>
              <a:rPr lang="en-US" sz="1800" b="1" dirty="0"/>
              <a:t>Scheduled Sessions</a:t>
            </a:r>
          </a:p>
          <a:p>
            <a:pPr lvl="1"/>
            <a:r>
              <a:rPr lang="en-US" sz="1800" dirty="0"/>
              <a:t> </a:t>
            </a:r>
            <a:r>
              <a:rPr lang="en-US" sz="1800" dirty="0">
                <a:hlinkClick r:id="rId2"/>
              </a:rPr>
              <a:t>http://schedule.802world.com/schedule/schedule/show</a:t>
            </a:r>
            <a:endParaRPr lang="en-US" sz="1800" dirty="0"/>
          </a:p>
          <a:p>
            <a:r>
              <a:rPr lang="en-US" sz="1800" b="1" dirty="0"/>
              <a:t>Meeting Space Maps</a:t>
            </a:r>
          </a:p>
          <a:p>
            <a:pPr lvl="1"/>
            <a:r>
              <a:rPr lang="en-US" sz="1800" dirty="0"/>
              <a:t>Map Page: </a:t>
            </a:r>
            <a:r>
              <a:rPr lang="en-US" sz="1800" dirty="0">
                <a:hlinkClick r:id="rId3"/>
              </a:rPr>
              <a:t>http://802world.org/plenary/meeting-map/</a:t>
            </a:r>
            <a:endParaRPr lang="en-US" sz="1800" dirty="0"/>
          </a:p>
          <a:p>
            <a:pPr lvl="1"/>
            <a:r>
              <a:rPr lang="en-US" sz="1800" dirty="0"/>
              <a:t>Fairmont Hotel Vancouver: </a:t>
            </a:r>
            <a:r>
              <a:rPr lang="en-US" sz="1800" dirty="0">
                <a:hlinkClick r:id="rId4"/>
              </a:rPr>
              <a:t>http://802world.org/plenary/files/2015/03/FH_Vancouver_FP_March2019.pdf</a:t>
            </a:r>
            <a:endParaRPr lang="en-US" sz="1800" dirty="0"/>
          </a:p>
          <a:p>
            <a:pPr lvl="1"/>
            <a:r>
              <a:rPr lang="en-US" sz="1800" dirty="0"/>
              <a:t>Hyatt Regency Vancouver: </a:t>
            </a:r>
            <a:r>
              <a:rPr lang="en-US" sz="1800" dirty="0">
                <a:hlinkClick r:id="rId5"/>
              </a:rPr>
              <a:t>http://802world.org/plenary/files/2015/03/HR_Vancouver_FP_March2019.pdf</a:t>
            </a:r>
            <a:endParaRPr lang="en-US" sz="1800" dirty="0"/>
          </a:p>
          <a:p>
            <a:pPr marL="457200" lvl="1" indent="0">
              <a:buNone/>
            </a:pPr>
            <a:endParaRPr lang="en-US" sz="1800" dirty="0"/>
          </a:p>
          <a:p>
            <a:r>
              <a:rPr lang="en-US" sz="1800" b="1" dirty="0"/>
              <a:t>Working Group Hotels</a:t>
            </a:r>
          </a:p>
          <a:p>
            <a:pPr lvl="1"/>
            <a:r>
              <a:rPr lang="en-US" sz="1800" dirty="0"/>
              <a:t>Fairmont Hotel Vancouver</a:t>
            </a:r>
          </a:p>
          <a:p>
            <a:pPr lvl="2"/>
            <a:r>
              <a:rPr lang="en-US" sz="1800" dirty="0"/>
              <a:t>802.1, 802.3</a:t>
            </a:r>
          </a:p>
          <a:p>
            <a:pPr lvl="1"/>
            <a:r>
              <a:rPr lang="en-US" sz="1800" dirty="0"/>
              <a:t>Hyatt Regency Vancouver</a:t>
            </a:r>
          </a:p>
          <a:p>
            <a:pPr lvl="2"/>
            <a:r>
              <a:rPr lang="en-US" sz="1800" dirty="0"/>
              <a:t>802.11, 802.15, 802.18, 802.19, 802.21, 802.22, 802.24, Executive Committee Opening/Closing, Executive Committee Sub Committee, IEEE SA Fellowship</a:t>
            </a:r>
          </a:p>
        </p:txBody>
      </p:sp>
    </p:spTree>
    <p:extLst>
      <p:ext uri="{BB962C8B-B14F-4D97-AF65-F5344CB8AC3E}">
        <p14:creationId xmlns:p14="http://schemas.microsoft.com/office/powerpoint/2010/main" val="43014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3467" y="304801"/>
            <a:ext cx="10905066" cy="990600"/>
          </a:xfrm>
        </p:spPr>
        <p:txBody>
          <a:bodyPr>
            <a:normAutofit fontScale="90000"/>
          </a:bodyPr>
          <a:lstStyle/>
          <a:p>
            <a:pPr algn="ctr"/>
            <a:r>
              <a:rPr lang="en-US" b="1" dirty="0"/>
              <a:t>Where to Pick Up an Event Name Badge </a:t>
            </a:r>
            <a:br>
              <a:rPr lang="en-US" b="1" dirty="0"/>
            </a:br>
            <a:r>
              <a:rPr lang="en-US" b="1" dirty="0"/>
              <a:t>and Log Your Attendance </a:t>
            </a:r>
          </a:p>
        </p:txBody>
      </p:sp>
      <p:sp>
        <p:nvSpPr>
          <p:cNvPr id="3" name="Content Placeholder 2"/>
          <p:cNvSpPr>
            <a:spLocks noGrp="1"/>
          </p:cNvSpPr>
          <p:nvPr>
            <p:ph idx="1"/>
          </p:nvPr>
        </p:nvSpPr>
        <p:spPr>
          <a:xfrm>
            <a:off x="914399" y="1447800"/>
            <a:ext cx="10634133" cy="4940643"/>
          </a:xfrm>
        </p:spPr>
        <p:txBody>
          <a:bodyPr>
            <a:normAutofit fontScale="85000" lnSpcReduction="10000"/>
          </a:bodyPr>
          <a:lstStyle/>
          <a:p>
            <a:r>
              <a:rPr lang="en-US" b="1" dirty="0"/>
              <a:t>Name Badges, Registration and Event Information</a:t>
            </a:r>
          </a:p>
          <a:p>
            <a:pPr lvl="1"/>
            <a:r>
              <a:rPr lang="en-US" dirty="0"/>
              <a:t>Fairmont Hotel Vancouver: British Columbia Foyer, Conference Level</a:t>
            </a:r>
          </a:p>
          <a:p>
            <a:pPr lvl="2"/>
            <a:r>
              <a:rPr lang="en-US" dirty="0"/>
              <a:t>Sunday March 10</a:t>
            </a:r>
            <a:r>
              <a:rPr lang="en-US" baseline="30000" dirty="0"/>
              <a:t>th</a:t>
            </a:r>
            <a:r>
              <a:rPr lang="en-US" dirty="0"/>
              <a:t> 5:00 PM – 8:00 PM</a:t>
            </a:r>
          </a:p>
          <a:p>
            <a:pPr lvl="2"/>
            <a:r>
              <a:rPr lang="en-US" dirty="0"/>
              <a:t>Monday March 11</a:t>
            </a:r>
            <a:r>
              <a:rPr lang="en-US" baseline="30000" dirty="0"/>
              <a:t>th</a:t>
            </a:r>
            <a:r>
              <a:rPr lang="en-US" dirty="0"/>
              <a:t> – Thursday March 14</a:t>
            </a:r>
            <a:r>
              <a:rPr lang="en-US" baseline="30000" dirty="0"/>
              <a:t>th</a:t>
            </a:r>
            <a:r>
              <a:rPr lang="en-US" dirty="0"/>
              <a:t> 7:30 AM – 5:00 PM</a:t>
            </a:r>
          </a:p>
          <a:p>
            <a:pPr lvl="1"/>
            <a:r>
              <a:rPr lang="en-US" dirty="0"/>
              <a:t>Hyatt Regency Vancouver: Regency Foyer, 3</a:t>
            </a:r>
            <a:r>
              <a:rPr lang="en-US" baseline="30000" dirty="0"/>
              <a:t>rd</a:t>
            </a:r>
            <a:r>
              <a:rPr lang="en-US" dirty="0"/>
              <a:t> Floor</a:t>
            </a:r>
            <a:r>
              <a:rPr lang="en-US" b="1" dirty="0"/>
              <a:t> </a:t>
            </a:r>
          </a:p>
          <a:p>
            <a:pPr lvl="2"/>
            <a:r>
              <a:rPr lang="en-US" dirty="0"/>
              <a:t>Sunday March 10</a:t>
            </a:r>
            <a:r>
              <a:rPr lang="en-US" baseline="30000" dirty="0"/>
              <a:t>th</a:t>
            </a:r>
            <a:r>
              <a:rPr lang="en-US" dirty="0"/>
              <a:t> 5:00 PM – 8:00 PM</a:t>
            </a:r>
          </a:p>
          <a:p>
            <a:pPr lvl="2"/>
            <a:r>
              <a:rPr lang="en-US" dirty="0"/>
              <a:t>Monday March 11</a:t>
            </a:r>
            <a:r>
              <a:rPr lang="en-US" baseline="30000" dirty="0"/>
              <a:t>th</a:t>
            </a:r>
            <a:r>
              <a:rPr lang="en-US" dirty="0"/>
              <a:t> – Thursday March 14</a:t>
            </a:r>
            <a:r>
              <a:rPr lang="en-US" baseline="30000" dirty="0"/>
              <a:t>th</a:t>
            </a:r>
            <a:r>
              <a:rPr lang="en-US" dirty="0"/>
              <a:t> 7:30 AM – 5:00 PM</a:t>
            </a:r>
          </a:p>
          <a:p>
            <a:pPr lvl="2"/>
            <a:r>
              <a:rPr lang="en-US" dirty="0"/>
              <a:t>Friday March 15</a:t>
            </a:r>
            <a:r>
              <a:rPr lang="en-US" baseline="30000" dirty="0"/>
              <a:t>th</a:t>
            </a:r>
            <a:r>
              <a:rPr lang="en-US" dirty="0"/>
              <a:t> 7:30 AM – 12:00 PM Queen Charlotte Room, 3</a:t>
            </a:r>
            <a:r>
              <a:rPr lang="en-US" baseline="30000" dirty="0"/>
              <a:t>rd</a:t>
            </a:r>
            <a:r>
              <a:rPr lang="en-US" dirty="0"/>
              <a:t> Floor</a:t>
            </a:r>
          </a:p>
          <a:p>
            <a:r>
              <a:rPr lang="en-US" b="1" dirty="0"/>
              <a:t>Registration Website</a:t>
            </a:r>
          </a:p>
          <a:p>
            <a:pPr lvl="1"/>
            <a:r>
              <a:rPr lang="en-US" dirty="0">
                <a:hlinkClick r:id="rId2"/>
              </a:rPr>
              <a:t>https://</a:t>
            </a:r>
            <a:r>
              <a:rPr lang="en-US" dirty="0" err="1">
                <a:hlinkClick r:id="rId2"/>
              </a:rPr>
              <a:t>www.regonline.com</a:t>
            </a:r>
            <a:r>
              <a:rPr lang="en-US" dirty="0">
                <a:hlinkClick r:id="rId2"/>
              </a:rPr>
              <a:t>/registration/</a:t>
            </a:r>
            <a:r>
              <a:rPr lang="en-US" dirty="0" err="1">
                <a:hlinkClick r:id="rId2"/>
              </a:rPr>
              <a:t>Checkin.aspx?EventID</a:t>
            </a:r>
            <a:r>
              <a:rPr lang="en-US" dirty="0">
                <a:hlinkClick r:id="rId2"/>
              </a:rPr>
              <a:t>=2549534</a:t>
            </a:r>
            <a:endParaRPr lang="en-US" dirty="0"/>
          </a:p>
          <a:p>
            <a:r>
              <a:rPr lang="en-US" b="1" dirty="0"/>
              <a:t>Attendance Tool (IMAT)</a:t>
            </a:r>
          </a:p>
          <a:p>
            <a:pPr lvl="1"/>
            <a:r>
              <a:rPr lang="en-US" dirty="0">
                <a:hlinkClick r:id="rId3"/>
              </a:rPr>
              <a:t>https://</a:t>
            </a:r>
            <a:r>
              <a:rPr lang="en-US" dirty="0" err="1">
                <a:hlinkClick r:id="rId3"/>
              </a:rPr>
              <a:t>imat.ieee.org</a:t>
            </a:r>
            <a:r>
              <a:rPr lang="en-US" dirty="0">
                <a:hlinkClick r:id="rId3"/>
              </a:rPr>
              <a:t>/my-site/home</a:t>
            </a:r>
            <a:endParaRPr lang="en-US" dirty="0"/>
          </a:p>
          <a:p>
            <a:pPr lvl="1"/>
            <a:endParaRPr lang="en-US" dirty="0"/>
          </a:p>
          <a:p>
            <a:pPr lvl="1"/>
            <a:endParaRPr lang="en-US" dirty="0"/>
          </a:p>
          <a:p>
            <a:pPr lvl="1"/>
            <a:endParaRPr lang="en-US" dirty="0"/>
          </a:p>
        </p:txBody>
      </p:sp>
    </p:spTree>
    <p:extLst>
      <p:ext uri="{BB962C8B-B14F-4D97-AF65-F5344CB8AC3E}">
        <p14:creationId xmlns:p14="http://schemas.microsoft.com/office/powerpoint/2010/main" val="160963874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469557"/>
            <a:ext cx="10828866" cy="762001"/>
          </a:xfrm>
        </p:spPr>
        <p:txBody>
          <a:bodyPr>
            <a:normAutofit/>
          </a:bodyPr>
          <a:lstStyle/>
          <a:p>
            <a:pPr algn="ctr"/>
            <a:r>
              <a:rPr lang="en-US" b="1" dirty="0"/>
              <a:t>Internet: </a:t>
            </a:r>
            <a:r>
              <a:rPr lang="en-US" dirty="0"/>
              <a:t>Meeting Network and Guest Room Access </a:t>
            </a:r>
          </a:p>
        </p:txBody>
      </p:sp>
      <p:sp>
        <p:nvSpPr>
          <p:cNvPr id="3" name="Content Placeholder 2"/>
          <p:cNvSpPr>
            <a:spLocks noGrp="1"/>
          </p:cNvSpPr>
          <p:nvPr>
            <p:ph idx="1"/>
          </p:nvPr>
        </p:nvSpPr>
        <p:spPr>
          <a:xfrm>
            <a:off x="1828800" y="1447800"/>
            <a:ext cx="9220200" cy="4940643"/>
          </a:xfrm>
        </p:spPr>
        <p:txBody>
          <a:bodyPr>
            <a:normAutofit fontScale="92500" lnSpcReduction="20000"/>
          </a:bodyPr>
          <a:lstStyle/>
          <a:p>
            <a:r>
              <a:rPr lang="en-US" b="1" dirty="0"/>
              <a:t>Meeting Space Network</a:t>
            </a:r>
          </a:p>
          <a:p>
            <a:pPr lvl="1"/>
            <a:r>
              <a:rPr lang="en-US" dirty="0"/>
              <a:t>Fairmont Hotel Vancouver &amp; Hyatt Regency Vancouver</a:t>
            </a:r>
          </a:p>
          <a:p>
            <a:pPr lvl="2"/>
            <a:r>
              <a:rPr lang="en-US" dirty="0"/>
              <a:t>SSID: IEEE802</a:t>
            </a:r>
          </a:p>
          <a:p>
            <a:pPr lvl="2"/>
            <a:r>
              <a:rPr lang="en-US" dirty="0"/>
              <a:t>Password: </a:t>
            </a:r>
            <a:r>
              <a:rPr lang="en-US" dirty="0" err="1"/>
              <a:t>ieeeieee</a:t>
            </a:r>
            <a:endParaRPr lang="en-US" dirty="0"/>
          </a:p>
          <a:p>
            <a:pPr lvl="2"/>
            <a:r>
              <a:rPr lang="en-US" dirty="0"/>
              <a:t>Wireless Encryption Protocol: WPA2 Pre Shared Key</a:t>
            </a:r>
          </a:p>
          <a:p>
            <a:r>
              <a:rPr lang="en-US" b="1" dirty="0"/>
              <a:t>Meeting Space Network Help Desk</a:t>
            </a:r>
          </a:p>
          <a:p>
            <a:pPr lvl="1"/>
            <a:r>
              <a:rPr lang="en-US" dirty="0"/>
              <a:t>Fairmont Hotel Vancouver &amp; Hyatt Regency Vancouver</a:t>
            </a:r>
          </a:p>
          <a:p>
            <a:pPr lvl="2"/>
            <a:r>
              <a:rPr lang="en-US" dirty="0" err="1"/>
              <a:t>Linespeed</a:t>
            </a:r>
            <a:r>
              <a:rPr lang="en-US" dirty="0"/>
              <a:t> Staff will be available</a:t>
            </a:r>
          </a:p>
          <a:p>
            <a:r>
              <a:rPr lang="en-US" b="1" dirty="0"/>
              <a:t>Guest Room Network</a:t>
            </a:r>
          </a:p>
          <a:p>
            <a:pPr lvl="1"/>
            <a:r>
              <a:rPr lang="en-US" dirty="0"/>
              <a:t>Fairmont Hotel Vancouver &amp; Hyatt Regency Vancouver</a:t>
            </a:r>
          </a:p>
          <a:p>
            <a:pPr lvl="2"/>
            <a:r>
              <a:rPr lang="en-US" dirty="0"/>
              <a:t>Complimentary for guests staying in the IEEE 802 Room Block</a:t>
            </a:r>
          </a:p>
          <a:p>
            <a:pPr lvl="2"/>
            <a:r>
              <a:rPr lang="en-US" dirty="0"/>
              <a:t>Access Instructions available at front desk upon check in.</a:t>
            </a:r>
          </a:p>
          <a:p>
            <a:pPr lvl="1"/>
            <a:endParaRPr lang="en-US" dirty="0"/>
          </a:p>
          <a:p>
            <a:pPr lvl="1"/>
            <a:endParaRPr lang="en-US" dirty="0"/>
          </a:p>
          <a:p>
            <a:pPr lvl="1"/>
            <a:endParaRPr lang="en-US" dirty="0"/>
          </a:p>
        </p:txBody>
      </p:sp>
    </p:spTree>
    <p:extLst>
      <p:ext uri="{BB962C8B-B14F-4D97-AF65-F5344CB8AC3E}">
        <p14:creationId xmlns:p14="http://schemas.microsoft.com/office/powerpoint/2010/main" val="1908370403"/>
      </p:ext>
    </p:extLst>
  </p:cSld>
  <p:clrMapOvr>
    <a:masterClrMapping/>
  </p:clrMapOvr>
</p:sld>
</file>

<file path=ppt/theme/theme1.xml><?xml version="1.0" encoding="utf-8"?>
<a:theme xmlns:a="http://schemas.openxmlformats.org/drawingml/2006/main" name="Title slide">
  <a:themeElements>
    <a:clrScheme name="Title 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Title slid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MS PGothic"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MS PGothic" pitchFamily="34" charset="-128"/>
          </a:defRPr>
        </a:defPPr>
      </a:lstStyle>
    </a:lnDef>
  </a:objectDefaults>
  <a:extraClrSchemeLst>
    <a:extraClrScheme>
      <a:clrScheme name="Title 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Title slid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Title slid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Title slid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Title slid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Title slid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Title slid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Title slid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Title slid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Title slid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Title slid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Title slid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36669</TotalTime>
  <Words>2501</Words>
  <Application>Microsoft Office PowerPoint</Application>
  <PresentationFormat>Widescreen</PresentationFormat>
  <Paragraphs>390</Paragraphs>
  <Slides>36</Slides>
  <Notes>8</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36</vt:i4>
      </vt:variant>
    </vt:vector>
  </HeadingPairs>
  <TitlesOfParts>
    <vt:vector size="42" baseType="lpstr">
      <vt:lpstr>Arial Unicode MS</vt:lpstr>
      <vt:lpstr>MS PGothic</vt:lpstr>
      <vt:lpstr>Arial</vt:lpstr>
      <vt:lpstr>Times New Roman</vt:lpstr>
      <vt:lpstr>Wingdings</vt:lpstr>
      <vt:lpstr>Title slide</vt:lpstr>
      <vt:lpstr>Executive Secretary Agenda Items  March 2019 Plenary</vt:lpstr>
      <vt:lpstr>Event Conduct and Safety Statement </vt:lpstr>
      <vt:lpstr>Event Conduct and Safety Statement</vt:lpstr>
      <vt:lpstr>802 Exec Sec Agenda Items</vt:lpstr>
      <vt:lpstr>6.02 Current and Future Venue Report</vt:lpstr>
      <vt:lpstr>What you need to know about the IEEE 802 Plenary March 2019 </vt:lpstr>
      <vt:lpstr>Who is Meeting Where and When</vt:lpstr>
      <vt:lpstr>Where to Pick Up an Event Name Badge  and Log Your Attendance </vt:lpstr>
      <vt:lpstr>Internet: Meeting Network and Guest Room Access </vt:lpstr>
      <vt:lpstr>Getting Something to Eat and Drink Attendee Food and Beverage Breaks</vt:lpstr>
      <vt:lpstr>Audio Visual</vt:lpstr>
      <vt:lpstr>Tutorial Monday March 11th 6:30 PM Hyatt Regency Vancouver, Regency CD 3rd Floor</vt:lpstr>
      <vt:lpstr>Networking Social Event  Wednesday March 13th 6:30 PM – 8:30 PM Hyatt Regency Vancouver, 34th Floor</vt:lpstr>
      <vt:lpstr>Meeting Planner Contact Information Face to Face Events</vt:lpstr>
      <vt:lpstr>2019 Future Venues</vt:lpstr>
      <vt:lpstr>2020 Future Venues</vt:lpstr>
      <vt:lpstr>Request for WG Straw Poll concerning this Venue</vt:lpstr>
      <vt:lpstr>Future Venue AdHocS  --</vt:lpstr>
      <vt:lpstr>Next Venue Meeting planning – Thurs 7:30 am</vt:lpstr>
      <vt:lpstr>Future Venues AdHoc – Thurs 8 am</vt:lpstr>
      <vt:lpstr>Engagement of Younger Engineers </vt:lpstr>
      <vt:lpstr>Possible Hawaiian Village Option</vt:lpstr>
      <vt:lpstr>Hyatt Regency Seattle</vt:lpstr>
      <vt:lpstr>Hyatt Regency Vancouver</vt:lpstr>
      <vt:lpstr>Friday Closing EC Plenary</vt:lpstr>
      <vt:lpstr>PowerPoint Presentation</vt:lpstr>
      <vt:lpstr>Straw Poll Results for Returning to This Venue</vt:lpstr>
      <vt:lpstr>Hyatt Regency Vancouver</vt:lpstr>
      <vt:lpstr>Possible Hawaiian Village Option</vt:lpstr>
      <vt:lpstr>Extra Venue Straw Polls</vt:lpstr>
      <vt:lpstr>Future Venue Insight</vt:lpstr>
      <vt:lpstr>802 Plenary July 2019</vt:lpstr>
      <vt:lpstr>Vienna Constraints</vt:lpstr>
      <vt:lpstr> *F8.045 Executive Secretary report LMSC 802 – P&amp;P list of major duties:</vt:lpstr>
      <vt:lpstr>F8.06 – Announcement of 802 EC Interim Telecon (Tuesday 4 June 2019, 1-3pm ET)</vt:lpstr>
      <vt:lpstr>*F8.07 – No Tutorials for July 2019 Plenary</vt:lpstr>
    </vt:vector>
  </TitlesOfParts>
  <Company>Qualcomm Technologies,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Executive Secretary Agenda Items March 2019 Plenary</dc:title>
  <dc:subject>IEEE 802 March 2019 Plenary</dc:subject>
  <dc:creator>Jon Rosdahl</dc:creator>
  <dc:description>Jon Rosdahl (Qualcomm)</dc:description>
  <cp:lastModifiedBy>Jon Rosdahl</cp:lastModifiedBy>
  <cp:revision>321</cp:revision>
  <dcterms:created xsi:type="dcterms:W3CDTF">2015-11-09T04:21:45Z</dcterms:created>
  <dcterms:modified xsi:type="dcterms:W3CDTF">2019-03-15T19:08:01Z</dcterms:modified>
</cp:coreProperties>
</file>